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16" r:id="rId14"/>
    <p:sldMasterId id="2147483828" r:id="rId15"/>
  </p:sldMasterIdLst>
  <p:notesMasterIdLst>
    <p:notesMasterId r:id="rId49"/>
  </p:notesMasterIdLst>
  <p:sldIdLst>
    <p:sldId id="257" r:id="rId16"/>
    <p:sldId id="261" r:id="rId17"/>
    <p:sldId id="264" r:id="rId18"/>
    <p:sldId id="260" r:id="rId19"/>
    <p:sldId id="259" r:id="rId20"/>
    <p:sldId id="262" r:id="rId21"/>
    <p:sldId id="267" r:id="rId22"/>
    <p:sldId id="268" r:id="rId23"/>
    <p:sldId id="274" r:id="rId24"/>
    <p:sldId id="275" r:id="rId25"/>
    <p:sldId id="269" r:id="rId26"/>
    <p:sldId id="270" r:id="rId27"/>
    <p:sldId id="271" r:id="rId28"/>
    <p:sldId id="279" r:id="rId29"/>
    <p:sldId id="272" r:id="rId30"/>
    <p:sldId id="273" r:id="rId31"/>
    <p:sldId id="276" r:id="rId32"/>
    <p:sldId id="281" r:id="rId33"/>
    <p:sldId id="277" r:id="rId34"/>
    <p:sldId id="278" r:id="rId35"/>
    <p:sldId id="284" r:id="rId36"/>
    <p:sldId id="285" r:id="rId37"/>
    <p:sldId id="282" r:id="rId38"/>
    <p:sldId id="283" r:id="rId39"/>
    <p:sldId id="286" r:id="rId40"/>
    <p:sldId id="287" r:id="rId41"/>
    <p:sldId id="288" r:id="rId42"/>
    <p:sldId id="289" r:id="rId43"/>
    <p:sldId id="291" r:id="rId44"/>
    <p:sldId id="292" r:id="rId45"/>
    <p:sldId id="266" r:id="rId46"/>
    <p:sldId id="265" r:id="rId47"/>
    <p:sldId id="258" r:id="rId4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26" Type="http://schemas.openxmlformats.org/officeDocument/2006/relationships/slide" Target="slides/slide11.xml"/><Relationship Id="rId39" Type="http://schemas.openxmlformats.org/officeDocument/2006/relationships/slide" Target="slides/slide24.xml"/><Relationship Id="rId21" Type="http://schemas.openxmlformats.org/officeDocument/2006/relationships/slide" Target="slides/slide6.xml"/><Relationship Id="rId34" Type="http://schemas.openxmlformats.org/officeDocument/2006/relationships/slide" Target="slides/slide19.xml"/><Relationship Id="rId42" Type="http://schemas.openxmlformats.org/officeDocument/2006/relationships/slide" Target="slides/slide27.xml"/><Relationship Id="rId47" Type="http://schemas.openxmlformats.org/officeDocument/2006/relationships/slide" Target="slides/slide32.xml"/><Relationship Id="rId50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.xml"/><Relationship Id="rId29" Type="http://schemas.openxmlformats.org/officeDocument/2006/relationships/slide" Target="slides/slide14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9.xml"/><Relationship Id="rId32" Type="http://schemas.openxmlformats.org/officeDocument/2006/relationships/slide" Target="slides/slide17.xml"/><Relationship Id="rId37" Type="http://schemas.openxmlformats.org/officeDocument/2006/relationships/slide" Target="slides/slide22.xml"/><Relationship Id="rId40" Type="http://schemas.openxmlformats.org/officeDocument/2006/relationships/slide" Target="slides/slide25.xml"/><Relationship Id="rId45" Type="http://schemas.openxmlformats.org/officeDocument/2006/relationships/slide" Target="slides/slide30.xml"/><Relationship Id="rId53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4.xml"/><Relationship Id="rId31" Type="http://schemas.openxmlformats.org/officeDocument/2006/relationships/slide" Target="slides/slide16.xml"/><Relationship Id="rId44" Type="http://schemas.openxmlformats.org/officeDocument/2006/relationships/slide" Target="slides/slide29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43" Type="http://schemas.openxmlformats.org/officeDocument/2006/relationships/slide" Target="slides/slide28.xml"/><Relationship Id="rId48" Type="http://schemas.openxmlformats.org/officeDocument/2006/relationships/slide" Target="slides/slide33.xml"/><Relationship Id="rId8" Type="http://schemas.openxmlformats.org/officeDocument/2006/relationships/slideMaster" Target="slideMasters/slideMaster8.xml"/><Relationship Id="rId51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slide" Target="slides/slide18.xml"/><Relationship Id="rId38" Type="http://schemas.openxmlformats.org/officeDocument/2006/relationships/slide" Target="slides/slide23.xml"/><Relationship Id="rId46" Type="http://schemas.openxmlformats.org/officeDocument/2006/relationships/slide" Target="slides/slide31.xml"/><Relationship Id="rId20" Type="http://schemas.openxmlformats.org/officeDocument/2006/relationships/slide" Target="slides/slide5.xml"/><Relationship Id="rId41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slide" Target="slides/slide21.xml"/><Relationship Id="rId4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13346B-3869-4E59-A587-28B03512193B}" type="datetimeFigureOut">
              <a:rPr lang="en-US" smtClean="0"/>
              <a:t>8/2/2012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5677D3-26F5-46F2-AC6E-AB4245A2D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154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D8391-2371-46D6-BB99-4CD95E2E3F4D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7137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Purpose</a:t>
            </a:r>
            <a:r>
              <a:rPr lang="en-US" baseline="0" dirty="0" smtClean="0"/>
              <a:t> of </a:t>
            </a:r>
            <a:r>
              <a:rPr lang="en-US" dirty="0" smtClean="0"/>
              <a:t>Language is slide/communication is slide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D8391-2371-46D6-BB99-4CD95E2E3F4D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7137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D8391-2371-46D6-BB99-4CD95E2E3F4D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37758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</a:t>
            </a:r>
            <a:r>
              <a:rPr lang="en-US" baseline="0" dirty="0" smtClean="0"/>
              <a:t> keys to making this 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D8391-2371-46D6-BB99-4CD95E2E3F4D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7762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D8391-2371-46D6-BB99-4CD95E2E3F4D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9324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D8391-2371-46D6-BB99-4CD95E2E3F4D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9324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D8391-2371-46D6-BB99-4CD95E2E3F4D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9324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 pitchFamily="2" charset="2"/>
              <a:buNone/>
            </a:pPr>
            <a:endParaRPr lang="en-US" sz="1200" b="1" dirty="0" smtClean="0">
              <a:solidFill>
                <a:schemeClr val="bg1"/>
              </a:solidFill>
              <a:latin typeface="Baskerville Old Face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D8391-2371-46D6-BB99-4CD95E2E3F4D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97851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 pitchFamily="2" charset="2"/>
              <a:buNone/>
            </a:pPr>
            <a:endParaRPr lang="en-US" sz="1200" b="1" dirty="0" smtClean="0">
              <a:solidFill>
                <a:schemeClr val="bg1"/>
              </a:solidFill>
              <a:latin typeface="Baskerville Old Face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D8391-2371-46D6-BB99-4CD95E2E3F4D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97851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D8391-2371-46D6-BB99-4CD95E2E3F4D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97851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D8391-2371-46D6-BB99-4CD95E2E3F4D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0760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D8391-2371-46D6-BB99-4CD95E2E3F4D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8142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D8391-2371-46D6-BB99-4CD95E2E3F4D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9967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D8391-2371-46D6-BB99-4CD95E2E3F4D}" type="slidenum">
              <a:rPr lang="en-US" smtClean="0">
                <a:solidFill>
                  <a:prstClr val="black"/>
                </a:solidFill>
              </a:rPr>
              <a:pPr/>
              <a:t>22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9967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D8391-2371-46D6-BB99-4CD95E2E3F4D}" type="slidenum">
              <a:rPr lang="en-US" smtClean="0">
                <a:solidFill>
                  <a:prstClr val="black"/>
                </a:solidFill>
              </a:rPr>
              <a:pPr/>
              <a:t>23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9967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D8391-2371-46D6-BB99-4CD95E2E3F4D}" type="slidenum">
              <a:rPr lang="en-US" smtClean="0">
                <a:solidFill>
                  <a:prstClr val="black"/>
                </a:solidFill>
              </a:rPr>
              <a:pPr/>
              <a:t>24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9967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D8391-2371-46D6-BB99-4CD95E2E3F4D}" type="slidenum">
              <a:rPr lang="en-US" smtClean="0">
                <a:solidFill>
                  <a:prstClr val="black"/>
                </a:solidFill>
              </a:rPr>
              <a:pPr/>
              <a:t>25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9967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</a:t>
            </a:r>
            <a:r>
              <a:rPr lang="en-US" baseline="0" dirty="0" smtClean="0"/>
              <a:t> keys to making this 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D8391-2371-46D6-BB99-4CD95E2E3F4D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7762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D8391-2371-46D6-BB99-4CD95E2E3F4D}" type="slidenum">
              <a:rPr lang="en-US" smtClean="0">
                <a:solidFill>
                  <a:prstClr val="black"/>
                </a:solidFill>
              </a:rPr>
              <a:pPr/>
              <a:t>27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9967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D8391-2371-46D6-BB99-4CD95E2E3F4D}" type="slidenum">
              <a:rPr lang="en-US" smtClean="0">
                <a:solidFill>
                  <a:prstClr val="black"/>
                </a:solidFill>
              </a:rPr>
              <a:pPr/>
              <a:t>28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9967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D8391-2371-46D6-BB99-4CD95E2E3F4D}" type="slidenum">
              <a:rPr lang="en-US" smtClean="0">
                <a:solidFill>
                  <a:prstClr val="black"/>
                </a:solidFill>
              </a:rPr>
              <a:pPr/>
              <a:t>29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99674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D8391-2371-46D6-BB99-4CD95E2E3F4D}" type="slidenum">
              <a:rPr lang="en-US" smtClean="0">
                <a:solidFill>
                  <a:prstClr val="black"/>
                </a:solidFill>
              </a:rPr>
              <a:pPr/>
              <a:t>30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9967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1406020"/>
            <a:ext cx="6172199" cy="2251579"/>
          </a:xfrm>
        </p:spPr>
        <p:txBody>
          <a:bodyPr lIns="0" rIns="0" anchor="t">
            <a:noAutofit/>
          </a:bodyPr>
          <a:lstStyle>
            <a:lvl1pPr>
              <a:defRPr sz="6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3905864"/>
            <a:ext cx="6172200" cy="1123336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20233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3456432" y="1545336"/>
            <a:ext cx="4224528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3442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1472184"/>
            <a:ext cx="6172200" cy="2130552"/>
          </a:xfrm>
        </p:spPr>
        <p:txBody>
          <a:bodyPr anchor="t">
            <a:noAutofit/>
          </a:bodyPr>
          <a:lstStyle>
            <a:lvl1pPr algn="l">
              <a:defRPr sz="48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3886200"/>
            <a:ext cx="6172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90180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6325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86998" y="1915859"/>
            <a:ext cx="3646966" cy="288142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754" y="1915881"/>
            <a:ext cx="3639311" cy="288139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5476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5734" cy="1066799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1" y="1916113"/>
            <a:ext cx="3638550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860676"/>
            <a:ext cx="3638550" cy="28828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5" y="1916113"/>
            <a:ext cx="3660775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2860676"/>
            <a:ext cx="3651250" cy="28829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25589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162800" y="1551543"/>
            <a:ext cx="1828800" cy="365125"/>
          </a:xfrm>
        </p:spPr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3207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46549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450" y="1920876"/>
            <a:ext cx="3654425" cy="288924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6425"/>
            <a:ext cx="3629025" cy="1041400"/>
          </a:xfrm>
        </p:spPr>
        <p:txBody>
          <a:bodyPr anchor="t">
            <a:normAutofit/>
          </a:bodyPr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920875"/>
            <a:ext cx="3629025" cy="18129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428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0074"/>
            <a:ext cx="2074862" cy="1981201"/>
          </a:xfrm>
          <a:ln>
            <a:noFill/>
          </a:ln>
        </p:spPr>
        <p:txBody>
          <a:bodyPr anchor="t">
            <a:normAutofit/>
          </a:bodyPr>
          <a:lstStyle>
            <a:lvl1pPr algn="l">
              <a:defRPr sz="1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63862" y="1650999"/>
            <a:ext cx="5627687" cy="42207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63862" y="614363"/>
            <a:ext cx="3741738" cy="90963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71685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4400" y="1554480"/>
            <a:ext cx="4222308" cy="38862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8417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9848" y="1554480"/>
            <a:ext cx="2075688" cy="3886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6432" y="1554480"/>
            <a:ext cx="4224528" cy="3886200"/>
          </a:xfrm>
        </p:spPr>
        <p:txBody>
          <a:bodyPr vert="eaVer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32995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1406020"/>
            <a:ext cx="6172199" cy="2251579"/>
          </a:xfrm>
        </p:spPr>
        <p:txBody>
          <a:bodyPr lIns="0" rIns="0" anchor="t">
            <a:noAutofit/>
          </a:bodyPr>
          <a:lstStyle>
            <a:lvl1pPr>
              <a:defRPr sz="6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3905864"/>
            <a:ext cx="6172200" cy="1123336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13075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3456432" y="1545336"/>
            <a:ext cx="4224528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780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1472184"/>
            <a:ext cx="6172200" cy="2130552"/>
          </a:xfrm>
        </p:spPr>
        <p:txBody>
          <a:bodyPr anchor="t">
            <a:noAutofit/>
          </a:bodyPr>
          <a:lstStyle>
            <a:lvl1pPr algn="l">
              <a:defRPr sz="48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3886200"/>
            <a:ext cx="6172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92290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6325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86998" y="1915859"/>
            <a:ext cx="3646966" cy="288142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754" y="1915881"/>
            <a:ext cx="3639311" cy="288139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82046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5734" cy="1066799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1" y="1916113"/>
            <a:ext cx="3638550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860676"/>
            <a:ext cx="3638550" cy="28828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5" y="1916113"/>
            <a:ext cx="3660775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2860676"/>
            <a:ext cx="3651250" cy="28829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81536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162800" y="1551543"/>
            <a:ext cx="1828800" cy="365125"/>
          </a:xfrm>
        </p:spPr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6808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47161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450" y="1920876"/>
            <a:ext cx="3654425" cy="288924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6425"/>
            <a:ext cx="3629025" cy="1041400"/>
          </a:xfrm>
        </p:spPr>
        <p:txBody>
          <a:bodyPr anchor="t">
            <a:normAutofit/>
          </a:bodyPr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920875"/>
            <a:ext cx="3629025" cy="18129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99679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0074"/>
            <a:ext cx="2074862" cy="1981201"/>
          </a:xfrm>
          <a:ln>
            <a:noFill/>
          </a:ln>
        </p:spPr>
        <p:txBody>
          <a:bodyPr anchor="t">
            <a:normAutofit/>
          </a:bodyPr>
          <a:lstStyle>
            <a:lvl1pPr algn="l">
              <a:defRPr sz="1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63862" y="1650999"/>
            <a:ext cx="5627687" cy="42207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63862" y="614363"/>
            <a:ext cx="3741738" cy="90963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1909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4400" y="1554480"/>
            <a:ext cx="4222308" cy="38862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9023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9848" y="1554480"/>
            <a:ext cx="2075688" cy="3886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6432" y="1554480"/>
            <a:ext cx="4224528" cy="3886200"/>
          </a:xfrm>
        </p:spPr>
        <p:txBody>
          <a:bodyPr vert="eaVer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23273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1406020"/>
            <a:ext cx="6172199" cy="2251579"/>
          </a:xfrm>
        </p:spPr>
        <p:txBody>
          <a:bodyPr lIns="0" rIns="0" anchor="t">
            <a:noAutofit/>
          </a:bodyPr>
          <a:lstStyle>
            <a:lvl1pPr>
              <a:defRPr sz="6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3905864"/>
            <a:ext cx="6172200" cy="1123336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4036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3456432" y="1545336"/>
            <a:ext cx="4224528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3881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1472184"/>
            <a:ext cx="6172200" cy="2130552"/>
          </a:xfrm>
        </p:spPr>
        <p:txBody>
          <a:bodyPr anchor="t">
            <a:noAutofit/>
          </a:bodyPr>
          <a:lstStyle>
            <a:lvl1pPr algn="l">
              <a:defRPr sz="48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3886200"/>
            <a:ext cx="6172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06221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6325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86998" y="1915859"/>
            <a:ext cx="3646966" cy="288142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754" y="1915881"/>
            <a:ext cx="3639311" cy="288139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52113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5734" cy="1066799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1" y="1916113"/>
            <a:ext cx="3638550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860676"/>
            <a:ext cx="3638550" cy="28828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5" y="1916113"/>
            <a:ext cx="3660775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2860676"/>
            <a:ext cx="3651250" cy="28829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6547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162800" y="1551543"/>
            <a:ext cx="1828800" cy="365125"/>
          </a:xfrm>
        </p:spPr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78563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86014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450" y="1920876"/>
            <a:ext cx="3654425" cy="288924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6425"/>
            <a:ext cx="3629025" cy="1041400"/>
          </a:xfrm>
        </p:spPr>
        <p:txBody>
          <a:bodyPr anchor="t">
            <a:normAutofit/>
          </a:bodyPr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920875"/>
            <a:ext cx="3629025" cy="18129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1239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0074"/>
            <a:ext cx="2074862" cy="1981201"/>
          </a:xfrm>
          <a:ln>
            <a:noFill/>
          </a:ln>
        </p:spPr>
        <p:txBody>
          <a:bodyPr anchor="t">
            <a:normAutofit/>
          </a:bodyPr>
          <a:lstStyle>
            <a:lvl1pPr algn="l">
              <a:defRPr sz="1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63862" y="1650999"/>
            <a:ext cx="5627687" cy="42207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63862" y="614363"/>
            <a:ext cx="3741738" cy="90963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635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4400" y="1554480"/>
            <a:ext cx="4222308" cy="38862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5168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9848" y="1554480"/>
            <a:ext cx="2075688" cy="3886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6432" y="1554480"/>
            <a:ext cx="4224528" cy="3886200"/>
          </a:xfrm>
        </p:spPr>
        <p:txBody>
          <a:bodyPr vert="eaVer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3744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1406020"/>
            <a:ext cx="6172199" cy="2251579"/>
          </a:xfrm>
        </p:spPr>
        <p:txBody>
          <a:bodyPr lIns="0" rIns="0" anchor="t">
            <a:noAutofit/>
          </a:bodyPr>
          <a:lstStyle>
            <a:lvl1pPr>
              <a:defRPr sz="6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3905864"/>
            <a:ext cx="6172200" cy="1123336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15093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3456432" y="1545336"/>
            <a:ext cx="4224528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08592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1472184"/>
            <a:ext cx="6172200" cy="2130552"/>
          </a:xfrm>
        </p:spPr>
        <p:txBody>
          <a:bodyPr anchor="t">
            <a:noAutofit/>
          </a:bodyPr>
          <a:lstStyle>
            <a:lvl1pPr algn="l">
              <a:defRPr sz="48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3886200"/>
            <a:ext cx="6172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94207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6325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86998" y="1915859"/>
            <a:ext cx="3646966" cy="288142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754" y="1915881"/>
            <a:ext cx="3639311" cy="288139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4185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5734" cy="1066799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1" y="1916113"/>
            <a:ext cx="3638550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860676"/>
            <a:ext cx="3638550" cy="28828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5" y="1916113"/>
            <a:ext cx="3660775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2860676"/>
            <a:ext cx="3651250" cy="28829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39188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162800" y="1551543"/>
            <a:ext cx="1828800" cy="365125"/>
          </a:xfrm>
        </p:spPr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6662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17314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450" y="1920876"/>
            <a:ext cx="3654425" cy="288924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6425"/>
            <a:ext cx="3629025" cy="1041400"/>
          </a:xfrm>
        </p:spPr>
        <p:txBody>
          <a:bodyPr anchor="t">
            <a:normAutofit/>
          </a:bodyPr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920875"/>
            <a:ext cx="3629025" cy="18129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69756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0074"/>
            <a:ext cx="2074862" cy="1981201"/>
          </a:xfrm>
          <a:ln>
            <a:noFill/>
          </a:ln>
        </p:spPr>
        <p:txBody>
          <a:bodyPr anchor="t">
            <a:normAutofit/>
          </a:bodyPr>
          <a:lstStyle>
            <a:lvl1pPr algn="l">
              <a:defRPr sz="1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63862" y="1650999"/>
            <a:ext cx="5627687" cy="42207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63862" y="614363"/>
            <a:ext cx="3741738" cy="90963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81349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4400" y="1554480"/>
            <a:ext cx="4222308" cy="38862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11284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9848" y="1554480"/>
            <a:ext cx="2075688" cy="3886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6432" y="1554480"/>
            <a:ext cx="4224528" cy="3886200"/>
          </a:xfrm>
        </p:spPr>
        <p:txBody>
          <a:bodyPr vert="eaVer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125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1406020"/>
            <a:ext cx="6172199" cy="2251579"/>
          </a:xfrm>
        </p:spPr>
        <p:txBody>
          <a:bodyPr lIns="0" rIns="0" anchor="t">
            <a:noAutofit/>
          </a:bodyPr>
          <a:lstStyle>
            <a:lvl1pPr>
              <a:defRPr sz="6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3905864"/>
            <a:ext cx="6172200" cy="1123336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2944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3456432" y="1545336"/>
            <a:ext cx="4224528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68937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1472184"/>
            <a:ext cx="6172200" cy="2130552"/>
          </a:xfrm>
        </p:spPr>
        <p:txBody>
          <a:bodyPr anchor="t">
            <a:noAutofit/>
          </a:bodyPr>
          <a:lstStyle>
            <a:lvl1pPr algn="l">
              <a:defRPr sz="48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3886200"/>
            <a:ext cx="6172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16480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6325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86998" y="1915859"/>
            <a:ext cx="3646966" cy="288142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754" y="1915881"/>
            <a:ext cx="3639311" cy="288139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8789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5734" cy="1066799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1" y="1916113"/>
            <a:ext cx="3638550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860676"/>
            <a:ext cx="3638550" cy="28828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5" y="1916113"/>
            <a:ext cx="3660775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2860676"/>
            <a:ext cx="3651250" cy="28829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2269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162800" y="1551543"/>
            <a:ext cx="1828800" cy="365125"/>
          </a:xfrm>
        </p:spPr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46706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2998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450" y="1920876"/>
            <a:ext cx="3654425" cy="288924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6425"/>
            <a:ext cx="3629025" cy="1041400"/>
          </a:xfrm>
        </p:spPr>
        <p:txBody>
          <a:bodyPr anchor="t">
            <a:normAutofit/>
          </a:bodyPr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920875"/>
            <a:ext cx="3629025" cy="18129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20449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0074"/>
            <a:ext cx="2074862" cy="1981201"/>
          </a:xfrm>
          <a:ln>
            <a:noFill/>
          </a:ln>
        </p:spPr>
        <p:txBody>
          <a:bodyPr anchor="t">
            <a:normAutofit/>
          </a:bodyPr>
          <a:lstStyle>
            <a:lvl1pPr algn="l">
              <a:defRPr sz="1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63862" y="1650999"/>
            <a:ext cx="5627687" cy="42207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63862" y="614363"/>
            <a:ext cx="3741738" cy="90963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8560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4400" y="1554480"/>
            <a:ext cx="4222308" cy="38862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58107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9848" y="1554480"/>
            <a:ext cx="2075688" cy="3886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6432" y="1554480"/>
            <a:ext cx="4224528" cy="3886200"/>
          </a:xfrm>
        </p:spPr>
        <p:txBody>
          <a:bodyPr vert="eaVer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9268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1406020"/>
            <a:ext cx="6172199" cy="2251579"/>
          </a:xfrm>
        </p:spPr>
        <p:txBody>
          <a:bodyPr lIns="0" rIns="0" anchor="t">
            <a:noAutofit/>
          </a:bodyPr>
          <a:lstStyle>
            <a:lvl1pPr>
              <a:defRPr sz="6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3905864"/>
            <a:ext cx="6172200" cy="1123336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8843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3456432" y="1545336"/>
            <a:ext cx="4224528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70129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1472184"/>
            <a:ext cx="6172200" cy="2130552"/>
          </a:xfrm>
        </p:spPr>
        <p:txBody>
          <a:bodyPr anchor="t">
            <a:noAutofit/>
          </a:bodyPr>
          <a:lstStyle>
            <a:lvl1pPr algn="l">
              <a:defRPr sz="48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3886200"/>
            <a:ext cx="6172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9103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6325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86998" y="1915859"/>
            <a:ext cx="3646966" cy="288142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754" y="1915881"/>
            <a:ext cx="3639311" cy="288139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2580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5734" cy="1066799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1" y="1916113"/>
            <a:ext cx="3638550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860676"/>
            <a:ext cx="3638550" cy="28828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5" y="1916113"/>
            <a:ext cx="3660775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2860676"/>
            <a:ext cx="3651250" cy="28829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82291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162800" y="1551543"/>
            <a:ext cx="1828800" cy="365125"/>
          </a:xfrm>
        </p:spPr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5302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12009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450" y="1920876"/>
            <a:ext cx="3654425" cy="288924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6425"/>
            <a:ext cx="3629025" cy="1041400"/>
          </a:xfrm>
        </p:spPr>
        <p:txBody>
          <a:bodyPr anchor="t">
            <a:normAutofit/>
          </a:bodyPr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920875"/>
            <a:ext cx="3629025" cy="18129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2697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0074"/>
            <a:ext cx="2074862" cy="1981201"/>
          </a:xfrm>
          <a:ln>
            <a:noFill/>
          </a:ln>
        </p:spPr>
        <p:txBody>
          <a:bodyPr anchor="t">
            <a:normAutofit/>
          </a:bodyPr>
          <a:lstStyle>
            <a:lvl1pPr algn="l">
              <a:defRPr sz="1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63862" y="1650999"/>
            <a:ext cx="5627687" cy="42207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63862" y="614363"/>
            <a:ext cx="3741738" cy="90963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1372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4400" y="1554480"/>
            <a:ext cx="4222308" cy="38862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3961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9848" y="1554480"/>
            <a:ext cx="2075688" cy="3886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6432" y="1554480"/>
            <a:ext cx="4224528" cy="3886200"/>
          </a:xfrm>
        </p:spPr>
        <p:txBody>
          <a:bodyPr vert="eaVer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848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1406020"/>
            <a:ext cx="6172199" cy="2251579"/>
          </a:xfrm>
        </p:spPr>
        <p:txBody>
          <a:bodyPr lIns="0" rIns="0" anchor="t">
            <a:noAutofit/>
          </a:bodyPr>
          <a:lstStyle>
            <a:lvl1pPr>
              <a:defRPr sz="6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3905864"/>
            <a:ext cx="6172200" cy="1123336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3237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3456432" y="1545336"/>
            <a:ext cx="4224528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7725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1472184"/>
            <a:ext cx="6172200" cy="2130552"/>
          </a:xfrm>
        </p:spPr>
        <p:txBody>
          <a:bodyPr anchor="t">
            <a:noAutofit/>
          </a:bodyPr>
          <a:lstStyle>
            <a:lvl1pPr algn="l">
              <a:defRPr sz="48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3886200"/>
            <a:ext cx="6172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122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6325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86998" y="1915859"/>
            <a:ext cx="3646966" cy="288142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754" y="1915881"/>
            <a:ext cx="3639311" cy="288139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7810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5734" cy="1066799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1" y="1916113"/>
            <a:ext cx="3638550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860676"/>
            <a:ext cx="3638550" cy="28828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5" y="1916113"/>
            <a:ext cx="3660775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2860676"/>
            <a:ext cx="3651250" cy="28829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8824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162800" y="1551543"/>
            <a:ext cx="1828800" cy="365125"/>
          </a:xfrm>
        </p:spPr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91312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46570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450" y="1920876"/>
            <a:ext cx="3654425" cy="288924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6425"/>
            <a:ext cx="3629025" cy="1041400"/>
          </a:xfrm>
        </p:spPr>
        <p:txBody>
          <a:bodyPr anchor="t">
            <a:normAutofit/>
          </a:bodyPr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920875"/>
            <a:ext cx="3629025" cy="18129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88115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0074"/>
            <a:ext cx="2074862" cy="1981201"/>
          </a:xfrm>
          <a:ln>
            <a:noFill/>
          </a:ln>
        </p:spPr>
        <p:txBody>
          <a:bodyPr anchor="t">
            <a:normAutofit/>
          </a:bodyPr>
          <a:lstStyle>
            <a:lvl1pPr algn="l">
              <a:defRPr sz="1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63862" y="1650999"/>
            <a:ext cx="5627687" cy="42207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63862" y="614363"/>
            <a:ext cx="3741738" cy="90963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7405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4400" y="1554480"/>
            <a:ext cx="4222308" cy="38862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4133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9848" y="1554480"/>
            <a:ext cx="2075688" cy="3886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6432" y="1554480"/>
            <a:ext cx="4224528" cy="3886200"/>
          </a:xfrm>
        </p:spPr>
        <p:txBody>
          <a:bodyPr vert="eaVer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31501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1406020"/>
            <a:ext cx="6172199" cy="2251579"/>
          </a:xfrm>
        </p:spPr>
        <p:txBody>
          <a:bodyPr lIns="0" rIns="0" anchor="t">
            <a:noAutofit/>
          </a:bodyPr>
          <a:lstStyle>
            <a:lvl1pPr>
              <a:defRPr sz="6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3905864"/>
            <a:ext cx="6172200" cy="1123336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01785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3456432" y="1545336"/>
            <a:ext cx="4224528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045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1472184"/>
            <a:ext cx="6172200" cy="2130552"/>
          </a:xfrm>
        </p:spPr>
        <p:txBody>
          <a:bodyPr anchor="t">
            <a:noAutofit/>
          </a:bodyPr>
          <a:lstStyle>
            <a:lvl1pPr algn="l">
              <a:defRPr sz="48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3886200"/>
            <a:ext cx="6172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6528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6325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86998" y="1915859"/>
            <a:ext cx="3646966" cy="288142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754" y="1915881"/>
            <a:ext cx="3639311" cy="288139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4646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5734" cy="1066799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1" y="1916113"/>
            <a:ext cx="3638550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860676"/>
            <a:ext cx="3638550" cy="28828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5" y="1916113"/>
            <a:ext cx="3660775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2860676"/>
            <a:ext cx="3651250" cy="28829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43125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162800" y="1551543"/>
            <a:ext cx="1828800" cy="365125"/>
          </a:xfrm>
        </p:spPr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6882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48538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450" y="1920876"/>
            <a:ext cx="3654425" cy="288924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6425"/>
            <a:ext cx="3629025" cy="1041400"/>
          </a:xfrm>
        </p:spPr>
        <p:txBody>
          <a:bodyPr anchor="t">
            <a:normAutofit/>
          </a:bodyPr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920875"/>
            <a:ext cx="3629025" cy="18129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7252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0074"/>
            <a:ext cx="2074862" cy="1981201"/>
          </a:xfrm>
          <a:ln>
            <a:noFill/>
          </a:ln>
        </p:spPr>
        <p:txBody>
          <a:bodyPr anchor="t">
            <a:normAutofit/>
          </a:bodyPr>
          <a:lstStyle>
            <a:lvl1pPr algn="l">
              <a:defRPr sz="1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63862" y="1650999"/>
            <a:ext cx="5627687" cy="42207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63862" y="614363"/>
            <a:ext cx="3741738" cy="90963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2308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4400" y="1554480"/>
            <a:ext cx="4222308" cy="38862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428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9848" y="1554480"/>
            <a:ext cx="2075688" cy="3886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6432" y="1554480"/>
            <a:ext cx="4224528" cy="3886200"/>
          </a:xfrm>
        </p:spPr>
        <p:txBody>
          <a:bodyPr vert="eaVer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1402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1406020"/>
            <a:ext cx="6172199" cy="2251579"/>
          </a:xfrm>
        </p:spPr>
        <p:txBody>
          <a:bodyPr lIns="0" rIns="0" anchor="t">
            <a:noAutofit/>
          </a:bodyPr>
          <a:lstStyle>
            <a:lvl1pPr>
              <a:defRPr sz="6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3905864"/>
            <a:ext cx="6172200" cy="1123336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5828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3456432" y="1545336"/>
            <a:ext cx="4224528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1941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1472184"/>
            <a:ext cx="6172200" cy="2130552"/>
          </a:xfrm>
        </p:spPr>
        <p:txBody>
          <a:bodyPr anchor="t">
            <a:noAutofit/>
          </a:bodyPr>
          <a:lstStyle>
            <a:lvl1pPr algn="l">
              <a:defRPr sz="48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3886200"/>
            <a:ext cx="6172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0626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6325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86998" y="1915859"/>
            <a:ext cx="3646966" cy="288142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754" y="1915881"/>
            <a:ext cx="3639311" cy="288139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0735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5734" cy="1066799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1" y="1916113"/>
            <a:ext cx="3638550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860676"/>
            <a:ext cx="3638550" cy="28828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5" y="1916113"/>
            <a:ext cx="3660775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2860676"/>
            <a:ext cx="3651250" cy="28829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22507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162800" y="1551543"/>
            <a:ext cx="1828800" cy="365125"/>
          </a:xfrm>
        </p:spPr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8975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76396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450" y="1920876"/>
            <a:ext cx="3654425" cy="288924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6425"/>
            <a:ext cx="3629025" cy="1041400"/>
          </a:xfrm>
        </p:spPr>
        <p:txBody>
          <a:bodyPr anchor="t">
            <a:normAutofit/>
          </a:bodyPr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920875"/>
            <a:ext cx="3629025" cy="18129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9230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0074"/>
            <a:ext cx="2074862" cy="1981201"/>
          </a:xfrm>
          <a:ln>
            <a:noFill/>
          </a:ln>
        </p:spPr>
        <p:txBody>
          <a:bodyPr anchor="t">
            <a:normAutofit/>
          </a:bodyPr>
          <a:lstStyle>
            <a:lvl1pPr algn="l">
              <a:defRPr sz="1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63862" y="1650999"/>
            <a:ext cx="5627687" cy="42207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63862" y="614363"/>
            <a:ext cx="3741738" cy="90963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1034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4400" y="1554480"/>
            <a:ext cx="4222308" cy="38862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01300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9848" y="1554480"/>
            <a:ext cx="2075688" cy="3886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6432" y="1554480"/>
            <a:ext cx="4224528" cy="3886200"/>
          </a:xfrm>
        </p:spPr>
        <p:txBody>
          <a:bodyPr vert="eaVer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9301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1406020"/>
            <a:ext cx="6172199" cy="2251579"/>
          </a:xfrm>
        </p:spPr>
        <p:txBody>
          <a:bodyPr lIns="0" rIns="0" anchor="t">
            <a:noAutofit/>
          </a:bodyPr>
          <a:lstStyle>
            <a:lvl1pPr>
              <a:defRPr sz="6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3905864"/>
            <a:ext cx="6172200" cy="1123336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8976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3456432" y="1545336"/>
            <a:ext cx="4224528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1345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1472184"/>
            <a:ext cx="6172200" cy="2130552"/>
          </a:xfrm>
        </p:spPr>
        <p:txBody>
          <a:bodyPr anchor="t">
            <a:noAutofit/>
          </a:bodyPr>
          <a:lstStyle>
            <a:lvl1pPr algn="l">
              <a:defRPr sz="48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3886200"/>
            <a:ext cx="6172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17907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6325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86998" y="1915859"/>
            <a:ext cx="3646966" cy="288142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754" y="1915881"/>
            <a:ext cx="3639311" cy="288139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2932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5734" cy="1066799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1" y="1916113"/>
            <a:ext cx="3638550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860676"/>
            <a:ext cx="3638550" cy="28828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5" y="1916113"/>
            <a:ext cx="3660775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2860676"/>
            <a:ext cx="3651250" cy="28829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2154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162800" y="1551543"/>
            <a:ext cx="1828800" cy="365125"/>
          </a:xfrm>
        </p:spPr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8339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30811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450" y="1920876"/>
            <a:ext cx="3654425" cy="288924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6425"/>
            <a:ext cx="3629025" cy="1041400"/>
          </a:xfrm>
        </p:spPr>
        <p:txBody>
          <a:bodyPr anchor="t">
            <a:normAutofit/>
          </a:bodyPr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920875"/>
            <a:ext cx="3629025" cy="18129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0516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0074"/>
            <a:ext cx="2074862" cy="1981201"/>
          </a:xfrm>
          <a:ln>
            <a:noFill/>
          </a:ln>
        </p:spPr>
        <p:txBody>
          <a:bodyPr anchor="t">
            <a:normAutofit/>
          </a:bodyPr>
          <a:lstStyle>
            <a:lvl1pPr algn="l">
              <a:defRPr sz="1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63862" y="1650999"/>
            <a:ext cx="5627687" cy="42207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63862" y="614363"/>
            <a:ext cx="3741738" cy="90963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85001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4400" y="1554480"/>
            <a:ext cx="4222308" cy="38862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69533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9848" y="1554480"/>
            <a:ext cx="2075688" cy="3886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6432" y="1554480"/>
            <a:ext cx="4224528" cy="3886200"/>
          </a:xfrm>
        </p:spPr>
        <p:txBody>
          <a:bodyPr vert="eaVer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6056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1406020"/>
            <a:ext cx="6172199" cy="2251579"/>
          </a:xfrm>
        </p:spPr>
        <p:txBody>
          <a:bodyPr lIns="0" rIns="0" anchor="t">
            <a:noAutofit/>
          </a:bodyPr>
          <a:lstStyle>
            <a:lvl1pPr>
              <a:defRPr sz="6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3905864"/>
            <a:ext cx="6172200" cy="1123336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0089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3456432" y="1545336"/>
            <a:ext cx="4224528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239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1472184"/>
            <a:ext cx="6172200" cy="2130552"/>
          </a:xfrm>
        </p:spPr>
        <p:txBody>
          <a:bodyPr anchor="t">
            <a:noAutofit/>
          </a:bodyPr>
          <a:lstStyle>
            <a:lvl1pPr algn="l">
              <a:defRPr sz="48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3886200"/>
            <a:ext cx="6172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79719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6325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86998" y="1915859"/>
            <a:ext cx="3646966" cy="288142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754" y="1915881"/>
            <a:ext cx="3639311" cy="288139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3604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5734" cy="1066799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1" y="1916113"/>
            <a:ext cx="3638550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860676"/>
            <a:ext cx="3638550" cy="28828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5" y="1916113"/>
            <a:ext cx="3660775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2860676"/>
            <a:ext cx="3651250" cy="28829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80937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162800" y="1551543"/>
            <a:ext cx="1828800" cy="365125"/>
          </a:xfrm>
        </p:spPr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55534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633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450" y="1920876"/>
            <a:ext cx="3654425" cy="288924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6425"/>
            <a:ext cx="3629025" cy="1041400"/>
          </a:xfrm>
        </p:spPr>
        <p:txBody>
          <a:bodyPr anchor="t">
            <a:normAutofit/>
          </a:bodyPr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920875"/>
            <a:ext cx="3629025" cy="18129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7895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0074"/>
            <a:ext cx="2074862" cy="1981201"/>
          </a:xfrm>
          <a:ln>
            <a:noFill/>
          </a:ln>
        </p:spPr>
        <p:txBody>
          <a:bodyPr anchor="t">
            <a:normAutofit/>
          </a:bodyPr>
          <a:lstStyle>
            <a:lvl1pPr algn="l">
              <a:defRPr sz="1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63862" y="1650999"/>
            <a:ext cx="5627687" cy="42207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63862" y="614363"/>
            <a:ext cx="3741738" cy="90963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9547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4400" y="1554480"/>
            <a:ext cx="4222308" cy="38862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083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9848" y="1554480"/>
            <a:ext cx="2075688" cy="3886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6432" y="1554480"/>
            <a:ext cx="4224528" cy="3886200"/>
          </a:xfrm>
        </p:spPr>
        <p:txBody>
          <a:bodyPr vert="eaVer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0836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1406020"/>
            <a:ext cx="6172199" cy="2251579"/>
          </a:xfrm>
        </p:spPr>
        <p:txBody>
          <a:bodyPr lIns="0" rIns="0" anchor="t">
            <a:noAutofit/>
          </a:bodyPr>
          <a:lstStyle>
            <a:lvl1pPr>
              <a:defRPr sz="6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3905864"/>
            <a:ext cx="6172200" cy="1123336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9914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3456432" y="1545336"/>
            <a:ext cx="4224528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4577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1472184"/>
            <a:ext cx="6172200" cy="2130552"/>
          </a:xfrm>
        </p:spPr>
        <p:txBody>
          <a:bodyPr anchor="t">
            <a:noAutofit/>
          </a:bodyPr>
          <a:lstStyle>
            <a:lvl1pPr algn="l">
              <a:defRPr sz="48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3886200"/>
            <a:ext cx="6172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54421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6325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86998" y="1915859"/>
            <a:ext cx="3646966" cy="288142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754" y="1915881"/>
            <a:ext cx="3639311" cy="288139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1126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5734" cy="1066799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1" y="1916113"/>
            <a:ext cx="3638550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860676"/>
            <a:ext cx="3638550" cy="28828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5" y="1916113"/>
            <a:ext cx="3660775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2860676"/>
            <a:ext cx="3651250" cy="28829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6279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162800" y="1551543"/>
            <a:ext cx="1828800" cy="365125"/>
          </a:xfrm>
        </p:spPr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01023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5903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450" y="1920876"/>
            <a:ext cx="3654425" cy="288924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6425"/>
            <a:ext cx="3629025" cy="1041400"/>
          </a:xfrm>
        </p:spPr>
        <p:txBody>
          <a:bodyPr anchor="t">
            <a:normAutofit/>
          </a:bodyPr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920875"/>
            <a:ext cx="3629025" cy="18129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41143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0074"/>
            <a:ext cx="2074862" cy="1981201"/>
          </a:xfrm>
          <a:ln>
            <a:noFill/>
          </a:ln>
        </p:spPr>
        <p:txBody>
          <a:bodyPr anchor="t">
            <a:normAutofit/>
          </a:bodyPr>
          <a:lstStyle>
            <a:lvl1pPr algn="l">
              <a:defRPr sz="1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63862" y="1650999"/>
            <a:ext cx="5627687" cy="42207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63862" y="614363"/>
            <a:ext cx="3741738" cy="90963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6194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4400" y="1554480"/>
            <a:ext cx="4222308" cy="38862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6833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9848" y="1554480"/>
            <a:ext cx="2075688" cy="3886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6432" y="1554480"/>
            <a:ext cx="4224528" cy="3886200"/>
          </a:xfrm>
        </p:spPr>
        <p:txBody>
          <a:bodyPr vert="eaVer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2936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1406020"/>
            <a:ext cx="6172199" cy="2251579"/>
          </a:xfrm>
        </p:spPr>
        <p:txBody>
          <a:bodyPr lIns="0" rIns="0" anchor="t">
            <a:noAutofit/>
          </a:bodyPr>
          <a:lstStyle>
            <a:lvl1pPr>
              <a:defRPr sz="6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3905864"/>
            <a:ext cx="6172200" cy="1123336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63363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3456432" y="1545336"/>
            <a:ext cx="4224528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5189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1472184"/>
            <a:ext cx="6172200" cy="2130552"/>
          </a:xfrm>
        </p:spPr>
        <p:txBody>
          <a:bodyPr anchor="t">
            <a:noAutofit/>
          </a:bodyPr>
          <a:lstStyle>
            <a:lvl1pPr algn="l">
              <a:defRPr sz="48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3886200"/>
            <a:ext cx="6172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2479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6325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86998" y="1915859"/>
            <a:ext cx="3646966" cy="288142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754" y="1915881"/>
            <a:ext cx="3639311" cy="288139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97871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5734" cy="1066799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1" y="1916113"/>
            <a:ext cx="3638550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860676"/>
            <a:ext cx="3638550" cy="28828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5" y="1916113"/>
            <a:ext cx="3660775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2860676"/>
            <a:ext cx="3651250" cy="28829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79215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162800" y="1551543"/>
            <a:ext cx="1828800" cy="365125"/>
          </a:xfrm>
        </p:spPr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94136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7951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450" y="1920876"/>
            <a:ext cx="3654425" cy="288924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6425"/>
            <a:ext cx="3629025" cy="1041400"/>
          </a:xfrm>
        </p:spPr>
        <p:txBody>
          <a:bodyPr anchor="t">
            <a:normAutofit/>
          </a:bodyPr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920875"/>
            <a:ext cx="3629025" cy="18129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2343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0074"/>
            <a:ext cx="2074862" cy="1981201"/>
          </a:xfrm>
          <a:ln>
            <a:noFill/>
          </a:ln>
        </p:spPr>
        <p:txBody>
          <a:bodyPr anchor="t">
            <a:normAutofit/>
          </a:bodyPr>
          <a:lstStyle>
            <a:lvl1pPr algn="l">
              <a:defRPr sz="1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63862" y="1650999"/>
            <a:ext cx="5627687" cy="42207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63862" y="614363"/>
            <a:ext cx="3741738" cy="90963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14694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4400" y="1554480"/>
            <a:ext cx="4222308" cy="38862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78382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9848" y="1554480"/>
            <a:ext cx="2075688" cy="3886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6432" y="1554480"/>
            <a:ext cx="4224528" cy="3886200"/>
          </a:xfrm>
        </p:spPr>
        <p:txBody>
          <a:bodyPr vert="eaVer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3121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1406020"/>
            <a:ext cx="6172199" cy="2251579"/>
          </a:xfrm>
        </p:spPr>
        <p:txBody>
          <a:bodyPr lIns="0" rIns="0" anchor="t">
            <a:noAutofit/>
          </a:bodyPr>
          <a:lstStyle>
            <a:lvl1pPr>
              <a:defRPr sz="6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3905864"/>
            <a:ext cx="6172200" cy="1123336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698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3456432" y="1545336"/>
            <a:ext cx="4224528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21770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1472184"/>
            <a:ext cx="6172200" cy="2130552"/>
          </a:xfrm>
        </p:spPr>
        <p:txBody>
          <a:bodyPr anchor="t">
            <a:noAutofit/>
          </a:bodyPr>
          <a:lstStyle>
            <a:lvl1pPr algn="l">
              <a:defRPr sz="48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3886200"/>
            <a:ext cx="6172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98269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6325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86998" y="1915859"/>
            <a:ext cx="3646966" cy="288142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754" y="1915881"/>
            <a:ext cx="3639311" cy="288139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3426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5734" cy="1066799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1" y="1916113"/>
            <a:ext cx="3638550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860676"/>
            <a:ext cx="3638550" cy="28828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5" y="1916113"/>
            <a:ext cx="3660775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2860676"/>
            <a:ext cx="3651250" cy="28829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4232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162800" y="1551543"/>
            <a:ext cx="1828800" cy="365125"/>
          </a:xfrm>
        </p:spPr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268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1925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450" y="1920876"/>
            <a:ext cx="3654425" cy="288924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6425"/>
            <a:ext cx="3629025" cy="1041400"/>
          </a:xfrm>
        </p:spPr>
        <p:txBody>
          <a:bodyPr anchor="t">
            <a:normAutofit/>
          </a:bodyPr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920875"/>
            <a:ext cx="3629025" cy="18129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32055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0074"/>
            <a:ext cx="2074862" cy="1981201"/>
          </a:xfrm>
          <a:ln>
            <a:noFill/>
          </a:ln>
        </p:spPr>
        <p:txBody>
          <a:bodyPr anchor="t">
            <a:normAutofit/>
          </a:bodyPr>
          <a:lstStyle>
            <a:lvl1pPr algn="l">
              <a:defRPr sz="1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63862" y="1650999"/>
            <a:ext cx="5627687" cy="42207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63862" y="614363"/>
            <a:ext cx="3741738" cy="90963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218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4400" y="1554480"/>
            <a:ext cx="4222308" cy="38862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6883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9848" y="1554480"/>
            <a:ext cx="2075688" cy="3886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6432" y="1554480"/>
            <a:ext cx="4224528" cy="3886200"/>
          </a:xfrm>
        </p:spPr>
        <p:txBody>
          <a:bodyPr vert="eaVer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686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1406020"/>
            <a:ext cx="6172199" cy="2251579"/>
          </a:xfrm>
        </p:spPr>
        <p:txBody>
          <a:bodyPr lIns="0" rIns="0" anchor="t">
            <a:noAutofit/>
          </a:bodyPr>
          <a:lstStyle>
            <a:lvl1pPr>
              <a:defRPr sz="6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3905864"/>
            <a:ext cx="6172200" cy="1123336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61451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3456432" y="1545336"/>
            <a:ext cx="4224528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9468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1472184"/>
            <a:ext cx="6172200" cy="2130552"/>
          </a:xfrm>
        </p:spPr>
        <p:txBody>
          <a:bodyPr anchor="t">
            <a:noAutofit/>
          </a:bodyPr>
          <a:lstStyle>
            <a:lvl1pPr algn="l">
              <a:defRPr sz="48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3886200"/>
            <a:ext cx="6172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4225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6325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86998" y="1915859"/>
            <a:ext cx="3646966" cy="288142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754" y="1915881"/>
            <a:ext cx="3639311" cy="288139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6237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5734" cy="1066799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1" y="1916113"/>
            <a:ext cx="3638550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860676"/>
            <a:ext cx="3638550" cy="28828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5" y="1916113"/>
            <a:ext cx="3660775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2860676"/>
            <a:ext cx="3651250" cy="28829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5010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162800" y="1551543"/>
            <a:ext cx="1828800" cy="365125"/>
          </a:xfrm>
        </p:spPr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71643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523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450" y="1920876"/>
            <a:ext cx="3654425" cy="288924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6425"/>
            <a:ext cx="3629025" cy="1041400"/>
          </a:xfrm>
        </p:spPr>
        <p:txBody>
          <a:bodyPr anchor="t">
            <a:normAutofit/>
          </a:bodyPr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920875"/>
            <a:ext cx="3629025" cy="18129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00502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0074"/>
            <a:ext cx="2074862" cy="1981201"/>
          </a:xfrm>
          <a:ln>
            <a:noFill/>
          </a:ln>
        </p:spPr>
        <p:txBody>
          <a:bodyPr anchor="t">
            <a:normAutofit/>
          </a:bodyPr>
          <a:lstStyle>
            <a:lvl1pPr algn="l">
              <a:defRPr sz="1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63862" y="1650999"/>
            <a:ext cx="5627687" cy="42207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63862" y="614363"/>
            <a:ext cx="3741738" cy="90963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86539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4400" y="1554480"/>
            <a:ext cx="4222308" cy="38862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96229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9848" y="1554480"/>
            <a:ext cx="2075688" cy="3886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6432" y="1554480"/>
            <a:ext cx="4224528" cy="3886200"/>
          </a:xfrm>
        </p:spPr>
        <p:txBody>
          <a:bodyPr vert="eaVer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1753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1554480"/>
            <a:ext cx="2073348" cy="197946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54400" y="1547036"/>
            <a:ext cx="4222308" cy="3886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62800" y="189468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9848" y="6356350"/>
            <a:ext cx="510235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59752" y="6356350"/>
            <a:ext cx="113768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49675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1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1554480"/>
            <a:ext cx="2073348" cy="197946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54400" y="1547036"/>
            <a:ext cx="4222308" cy="3886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62800" y="189468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9848" y="6356350"/>
            <a:ext cx="510235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59752" y="6356350"/>
            <a:ext cx="113768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8612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1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1554480"/>
            <a:ext cx="2073348" cy="197946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54400" y="1547036"/>
            <a:ext cx="4222308" cy="3886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62800" y="189468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9848" y="6356350"/>
            <a:ext cx="510235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59752" y="6356350"/>
            <a:ext cx="113768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08461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1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1554480"/>
            <a:ext cx="2073348" cy="197946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54400" y="1547036"/>
            <a:ext cx="4222308" cy="3886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62800" y="189468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9848" y="6356350"/>
            <a:ext cx="510235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59752" y="6356350"/>
            <a:ext cx="113768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9517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1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1554480"/>
            <a:ext cx="2073348" cy="197946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54400" y="1547036"/>
            <a:ext cx="4222308" cy="3886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62800" y="189468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9848" y="6356350"/>
            <a:ext cx="510235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59752" y="6356350"/>
            <a:ext cx="113768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6522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1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1554480"/>
            <a:ext cx="2073348" cy="197946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54400" y="1547036"/>
            <a:ext cx="4222308" cy="3886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62800" y="189468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9848" y="6356350"/>
            <a:ext cx="510235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59752" y="6356350"/>
            <a:ext cx="113768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51006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1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1554480"/>
            <a:ext cx="2073348" cy="197946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54400" y="1547036"/>
            <a:ext cx="4222308" cy="3886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62800" y="189468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9848" y="6356350"/>
            <a:ext cx="510235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59752" y="6356350"/>
            <a:ext cx="113768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035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1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1554480"/>
            <a:ext cx="2073348" cy="197946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54400" y="1547036"/>
            <a:ext cx="4222308" cy="3886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62800" y="189468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9848" y="6356350"/>
            <a:ext cx="510235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59752" y="6356350"/>
            <a:ext cx="113768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4516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1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1554480"/>
            <a:ext cx="2073348" cy="197946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54400" y="1547036"/>
            <a:ext cx="4222308" cy="3886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62800" y="189468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9848" y="6356350"/>
            <a:ext cx="510235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59752" y="6356350"/>
            <a:ext cx="113768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871745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1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1554480"/>
            <a:ext cx="2073348" cy="197946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54400" y="1547036"/>
            <a:ext cx="4222308" cy="3886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62800" y="189468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9848" y="6356350"/>
            <a:ext cx="510235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59752" y="6356350"/>
            <a:ext cx="113768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774886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1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1554480"/>
            <a:ext cx="2073348" cy="197946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54400" y="1547036"/>
            <a:ext cx="4222308" cy="3886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62800" y="189468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9848" y="6356350"/>
            <a:ext cx="510235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59752" y="6356350"/>
            <a:ext cx="113768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9093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1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1554480"/>
            <a:ext cx="2073348" cy="197946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54400" y="1547036"/>
            <a:ext cx="4222308" cy="3886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62800" y="189468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9848" y="6356350"/>
            <a:ext cx="510235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59752" y="6356350"/>
            <a:ext cx="113768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876672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1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1554480"/>
            <a:ext cx="2073348" cy="197946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54400" y="1547036"/>
            <a:ext cx="4222308" cy="3886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62800" y="189468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9848" y="6356350"/>
            <a:ext cx="510235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59752" y="6356350"/>
            <a:ext cx="113768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839686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1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1554480"/>
            <a:ext cx="2073348" cy="197946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54400" y="1547036"/>
            <a:ext cx="4222308" cy="3886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62800" y="189468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9848" y="6356350"/>
            <a:ext cx="510235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59752" y="6356350"/>
            <a:ext cx="113768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50494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1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1554480"/>
            <a:ext cx="2073348" cy="197946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54400" y="1547036"/>
            <a:ext cx="4222308" cy="3886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62800" y="189468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72ADAF-C4C6-43D6-B0D6-4826F150E491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8/2/2012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9848" y="6356350"/>
            <a:ext cx="510235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59752" y="6356350"/>
            <a:ext cx="113768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5E1938-F029-497B-8B18-934D242E2A9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6618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1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mbeddedreading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7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3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7.xml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6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6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990600"/>
            <a:ext cx="8001000" cy="4370427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rgbClr val="0070C0"/>
                </a:solidFill>
                <a:latin typeface="Baskerville Old Face" pitchFamily="18" charset="0"/>
              </a:rPr>
              <a:t> </a:t>
            </a:r>
            <a:r>
              <a:rPr lang="en-US" sz="6600" b="1" dirty="0" smtClean="0">
                <a:solidFill>
                  <a:srgbClr val="0070C0"/>
                </a:solidFill>
                <a:latin typeface="Baskerville Old Face" pitchFamily="18" charset="0"/>
              </a:rPr>
              <a:t>Create An</a:t>
            </a:r>
            <a:endParaRPr lang="en-US" sz="6600" b="1" dirty="0">
              <a:solidFill>
                <a:srgbClr val="0070C0"/>
              </a:solidFill>
              <a:latin typeface="Baskerville Old Face" pitchFamily="18" charset="0"/>
            </a:endParaRPr>
          </a:p>
          <a:p>
            <a:pPr algn="ctr"/>
            <a:r>
              <a:rPr lang="en-US" sz="6600" b="1" dirty="0">
                <a:solidFill>
                  <a:srgbClr val="0070C0"/>
                </a:solidFill>
                <a:latin typeface="Baskerville Old Face" pitchFamily="18" charset="0"/>
              </a:rPr>
              <a:t> </a:t>
            </a:r>
            <a:r>
              <a:rPr lang="en-US" sz="6600" b="1" dirty="0">
                <a:solidFill>
                  <a:srgbClr val="0070C0"/>
                </a:solidFill>
                <a:latin typeface="Baskerville Old Face" pitchFamily="18" charset="0"/>
              </a:rPr>
              <a:t>Embedded </a:t>
            </a:r>
            <a:r>
              <a:rPr lang="en-US" sz="6600" b="1" dirty="0" smtClean="0">
                <a:solidFill>
                  <a:srgbClr val="0070C0"/>
                </a:solidFill>
                <a:latin typeface="Baskerville Old Face" pitchFamily="18" charset="0"/>
              </a:rPr>
              <a:t>Reading</a:t>
            </a:r>
            <a:endParaRPr lang="en-US" sz="6600" b="1" dirty="0">
              <a:solidFill>
                <a:srgbClr val="0070C0"/>
              </a:solidFill>
              <a:latin typeface="Baskerville Old Face" pitchFamily="18" charset="0"/>
            </a:endParaRPr>
          </a:p>
          <a:p>
            <a:pPr algn="ctr"/>
            <a:r>
              <a:rPr lang="en-US" sz="6600" b="1" dirty="0">
                <a:solidFill>
                  <a:srgbClr val="0070C0"/>
                </a:solidFill>
                <a:latin typeface="Baskerville Old Face" pitchFamily="18" charset="0"/>
              </a:rPr>
              <a:t> </a:t>
            </a:r>
            <a:r>
              <a:rPr lang="en-US" sz="4000" b="1" dirty="0" smtClean="0">
                <a:solidFill>
                  <a:srgbClr val="0070C0"/>
                </a:solidFill>
                <a:latin typeface="Baskerville Old Face" pitchFamily="18" charset="0"/>
              </a:rPr>
              <a:t>From </a:t>
            </a:r>
            <a:r>
              <a:rPr lang="en-US" sz="4000" b="1" dirty="0">
                <a:solidFill>
                  <a:srgbClr val="0070C0"/>
                </a:solidFill>
                <a:latin typeface="Baskerville Old Face" pitchFamily="18" charset="0"/>
              </a:rPr>
              <a:t>T</a:t>
            </a:r>
            <a:r>
              <a:rPr lang="en-US" sz="4000" b="1" dirty="0" smtClean="0">
                <a:solidFill>
                  <a:srgbClr val="0070C0"/>
                </a:solidFill>
                <a:latin typeface="Baskerville Old Face" pitchFamily="18" charset="0"/>
              </a:rPr>
              <a:t>he Bottom Up!</a:t>
            </a:r>
          </a:p>
          <a:p>
            <a:pPr algn="ctr"/>
            <a:endParaRPr lang="en-US" sz="4000" b="1" dirty="0">
              <a:solidFill>
                <a:srgbClr val="0070C0"/>
              </a:solidFill>
              <a:latin typeface="Baskerville Old Face" pitchFamily="18" charset="0"/>
            </a:endParaRPr>
          </a:p>
          <a:p>
            <a:pPr algn="ctr"/>
            <a:endParaRPr lang="en-US" sz="4000" dirty="0">
              <a:solidFill>
                <a:srgbClr val="0070C0"/>
              </a:solidFill>
              <a:latin typeface="Baskerville Old Face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320381" y="4114800"/>
            <a:ext cx="274638" cy="110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0282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28800" y="609600"/>
            <a:ext cx="5715000" cy="5663089"/>
          </a:xfrm>
          <a:prstGeom prst="rect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en-US" sz="32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pPr algn="ctr"/>
            <a:r>
              <a:rPr lang="en-US" sz="3200" dirty="0">
                <a:solidFill>
                  <a:prstClr val="black"/>
                </a:solidFill>
                <a:latin typeface="Baskerville Old Face" pitchFamily="18" charset="0"/>
              </a:rPr>
              <a:t>This slide show has been made available for educational purposes</a:t>
            </a:r>
          </a:p>
          <a:p>
            <a:pPr algn="ctr"/>
            <a:r>
              <a:rPr lang="en-US" sz="3200" dirty="0">
                <a:solidFill>
                  <a:prstClr val="black"/>
                </a:solidFill>
                <a:latin typeface="Baskerville Old Face" pitchFamily="18" charset="0"/>
              </a:rPr>
              <a:t>o</a:t>
            </a:r>
            <a:r>
              <a:rPr lang="en-US" sz="3200" dirty="0">
                <a:solidFill>
                  <a:prstClr val="black"/>
                </a:solidFill>
                <a:latin typeface="Baskerville Old Face" pitchFamily="18" charset="0"/>
              </a:rPr>
              <a:t>nly.</a:t>
            </a:r>
          </a:p>
          <a:p>
            <a:pPr algn="ctr"/>
            <a:endParaRPr lang="en-US" sz="3200" dirty="0">
              <a:solidFill>
                <a:prstClr val="black"/>
              </a:solidFill>
              <a:latin typeface="Baskerville Old Face" pitchFamily="18" charset="0"/>
            </a:endParaRPr>
          </a:p>
          <a:p>
            <a:pPr algn="ctr"/>
            <a:r>
              <a:rPr lang="en-US" sz="2400" dirty="0">
                <a:solidFill>
                  <a:prstClr val="black"/>
                </a:solidFill>
                <a:latin typeface="Baskerville Old Face" pitchFamily="18" charset="0"/>
              </a:rPr>
              <a:t>If you have any questions, or would like to know more about Embedded Reading, check out the website at </a:t>
            </a:r>
            <a:r>
              <a:rPr lang="en-US" sz="2400" dirty="0">
                <a:solidFill>
                  <a:srgbClr val="0070C0"/>
                </a:solidFill>
                <a:latin typeface="Baskerville Old Face" pitchFamily="18" charset="0"/>
                <a:hlinkClick r:id="rId3"/>
              </a:rPr>
              <a:t>www.EmbeddedReading.com</a:t>
            </a:r>
            <a:r>
              <a:rPr lang="en-US" sz="2400" dirty="0">
                <a:solidFill>
                  <a:srgbClr val="0070C0"/>
                </a:solidFill>
                <a:latin typeface="Baskerville Old Face" pitchFamily="18" charset="0"/>
              </a:rPr>
              <a:t>  </a:t>
            </a:r>
          </a:p>
          <a:p>
            <a:pPr algn="ctr"/>
            <a:endParaRPr lang="en-US" sz="2400" dirty="0">
              <a:solidFill>
                <a:prstClr val="black"/>
              </a:solidFill>
              <a:latin typeface="Baskerville Old Face" pitchFamily="18" charset="0"/>
            </a:endParaRPr>
          </a:p>
          <a:p>
            <a:pPr algn="ctr"/>
            <a:r>
              <a:rPr lang="en-US" dirty="0">
                <a:solidFill>
                  <a:prstClr val="black"/>
                </a:solidFill>
                <a:latin typeface="Baskerville Old Face" pitchFamily="18" charset="0"/>
              </a:rPr>
              <a:t>or feel free contact us at lclarcq@yahoo.com</a:t>
            </a:r>
          </a:p>
          <a:p>
            <a:pPr algn="ctr"/>
            <a:endParaRPr lang="en-US" sz="3200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3200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3200" dirty="0">
                <a:solidFill>
                  <a:prstClr val="black"/>
                </a:solidFill>
                <a:latin typeface="Baskerville Old Face" pitchFamily="18" charset="0"/>
              </a:rPr>
              <a:t>                            </a:t>
            </a:r>
            <a:r>
              <a:rPr lang="en-US" dirty="0">
                <a:solidFill>
                  <a:prstClr val="black"/>
                </a:solidFill>
                <a:latin typeface="Baskerville Old Face" pitchFamily="18" charset="0"/>
              </a:rPr>
              <a:t>© </a:t>
            </a:r>
            <a:r>
              <a:rPr lang="en-US" dirty="0" err="1">
                <a:solidFill>
                  <a:prstClr val="black"/>
                </a:solidFill>
                <a:latin typeface="Baskerville Old Face" pitchFamily="18" charset="0"/>
              </a:rPr>
              <a:t>Clarcq</a:t>
            </a:r>
            <a:r>
              <a:rPr lang="en-US" dirty="0">
                <a:solidFill>
                  <a:prstClr val="black"/>
                </a:solidFill>
                <a:latin typeface="Baskerville Old Face" pitchFamily="18" charset="0"/>
              </a:rPr>
              <a:t>, Whaley 2012</a:t>
            </a:r>
            <a:r>
              <a:rPr lang="en-US" sz="3200" dirty="0">
                <a:solidFill>
                  <a:prstClr val="black"/>
                </a:solidFill>
                <a:latin typeface="Baskerville Old Face" pitchFamily="18" charset="0"/>
              </a:rPr>
              <a:t>      </a:t>
            </a:r>
            <a:endParaRPr lang="en-US" sz="1600" dirty="0">
              <a:solidFill>
                <a:prstClr val="black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3078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77538" y="152400"/>
            <a:ext cx="5715000" cy="6494085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endParaRPr lang="en-US" sz="32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pPr algn="ctr"/>
            <a:r>
              <a:rPr lang="en-US" sz="3200" b="1" dirty="0">
                <a:solidFill>
                  <a:prstClr val="black"/>
                </a:solidFill>
                <a:latin typeface="Baskerville Old Face" pitchFamily="18" charset="0"/>
              </a:rPr>
              <a:t>The purpose of language,</a:t>
            </a:r>
          </a:p>
          <a:p>
            <a:pPr algn="ctr"/>
            <a:r>
              <a:rPr lang="en-US" sz="32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</a:p>
          <a:p>
            <a:pPr algn="ctr"/>
            <a:r>
              <a:rPr lang="en-US" sz="3200" b="1" dirty="0">
                <a:solidFill>
                  <a:prstClr val="black"/>
                </a:solidFill>
                <a:latin typeface="Baskerville Old Face" pitchFamily="18" charset="0"/>
              </a:rPr>
              <a:t>used in communication,</a:t>
            </a:r>
          </a:p>
          <a:p>
            <a:pPr algn="ctr"/>
            <a:r>
              <a:rPr lang="en-US" sz="32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</a:p>
          <a:p>
            <a:pPr algn="ctr"/>
            <a:r>
              <a:rPr lang="en-US" sz="3200" b="1" dirty="0">
                <a:solidFill>
                  <a:prstClr val="black"/>
                </a:solidFill>
                <a:latin typeface="Baskerville Old Face" pitchFamily="18" charset="0"/>
              </a:rPr>
              <a:t>is to create a picture </a:t>
            </a:r>
          </a:p>
          <a:p>
            <a:pPr algn="ctr"/>
            <a:endParaRPr lang="en-US" sz="32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pPr algn="ctr"/>
            <a:r>
              <a:rPr lang="en-US" sz="3200" b="1" dirty="0">
                <a:solidFill>
                  <a:prstClr val="black"/>
                </a:solidFill>
                <a:latin typeface="Baskerville Old Face" pitchFamily="18" charset="0"/>
              </a:rPr>
              <a:t>in the mind </a:t>
            </a:r>
          </a:p>
          <a:p>
            <a:pPr algn="ctr"/>
            <a:endParaRPr lang="en-US" sz="32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pPr algn="ctr"/>
            <a:r>
              <a:rPr lang="en-US" sz="3200" b="1" dirty="0">
                <a:solidFill>
                  <a:prstClr val="black"/>
                </a:solidFill>
                <a:latin typeface="Baskerville Old Face" pitchFamily="18" charset="0"/>
              </a:rPr>
              <a:t>and/or  the heart </a:t>
            </a:r>
          </a:p>
          <a:p>
            <a:pPr algn="ctr"/>
            <a:endParaRPr lang="en-US" sz="32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pPr algn="ctr"/>
            <a:r>
              <a:rPr lang="en-US" sz="3200" b="1" dirty="0">
                <a:solidFill>
                  <a:prstClr val="black"/>
                </a:solidFill>
                <a:latin typeface="Baskerville Old Face" pitchFamily="18" charset="0"/>
              </a:rPr>
              <a:t>of another person</a:t>
            </a:r>
            <a:r>
              <a:rPr lang="en-US" sz="3200" b="1" dirty="0">
                <a:solidFill>
                  <a:prstClr val="black"/>
                </a:solidFill>
                <a:latin typeface="Baskerville Old Face" pitchFamily="18" charset="0"/>
              </a:rPr>
              <a:t>.</a:t>
            </a:r>
          </a:p>
          <a:p>
            <a:pPr algn="ctr"/>
            <a:r>
              <a:rPr lang="en-US" sz="3200" dirty="0">
                <a:solidFill>
                  <a:prstClr val="black"/>
                </a:solidFill>
                <a:latin typeface="Baskerville Old Face" pitchFamily="18" charset="0"/>
              </a:rPr>
              <a:t>                             </a:t>
            </a:r>
            <a:r>
              <a:rPr lang="en-US" sz="1600" dirty="0">
                <a:solidFill>
                  <a:prstClr val="black"/>
                </a:solidFill>
                <a:latin typeface="Baskerville Old Face" pitchFamily="18" charset="0"/>
              </a:rPr>
              <a:t>L. </a:t>
            </a:r>
            <a:r>
              <a:rPr lang="en-US" sz="1600" dirty="0" err="1">
                <a:solidFill>
                  <a:prstClr val="black"/>
                </a:solidFill>
                <a:latin typeface="Baskerville Old Face" pitchFamily="18" charset="0"/>
              </a:rPr>
              <a:t>Clarcq</a:t>
            </a:r>
            <a:endParaRPr lang="en-US" sz="1600" dirty="0">
              <a:solidFill>
                <a:prstClr val="black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4092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990600"/>
            <a:ext cx="8001000" cy="3139321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sz="6600" b="1" dirty="0">
                <a:solidFill>
                  <a:srgbClr val="0070C0"/>
                </a:solidFill>
                <a:latin typeface="Baskerville Old Face" pitchFamily="18" charset="0"/>
              </a:rPr>
              <a:t> How </a:t>
            </a:r>
            <a:r>
              <a:rPr lang="en-US" sz="6600" b="1" dirty="0">
                <a:solidFill>
                  <a:srgbClr val="0070C0"/>
                </a:solidFill>
                <a:latin typeface="Baskerville Old Face" pitchFamily="18" charset="0"/>
              </a:rPr>
              <a:t>do I create </a:t>
            </a:r>
            <a:r>
              <a:rPr lang="en-US" sz="6600" b="1" dirty="0">
                <a:solidFill>
                  <a:srgbClr val="0070C0"/>
                </a:solidFill>
                <a:latin typeface="Baskerville Old Face" pitchFamily="18" charset="0"/>
              </a:rPr>
              <a:t>   </a:t>
            </a:r>
          </a:p>
          <a:p>
            <a:r>
              <a:rPr lang="en-US" sz="6600" b="1" dirty="0">
                <a:solidFill>
                  <a:srgbClr val="0070C0"/>
                </a:solidFill>
                <a:latin typeface="Baskerville Old Face" pitchFamily="18" charset="0"/>
              </a:rPr>
              <a:t> </a:t>
            </a:r>
            <a:r>
              <a:rPr lang="en-US" sz="6600" b="1" dirty="0">
                <a:solidFill>
                  <a:srgbClr val="0070C0"/>
                </a:solidFill>
                <a:latin typeface="Baskerville Old Face" pitchFamily="18" charset="0"/>
              </a:rPr>
              <a:t>Embedded Readings</a:t>
            </a:r>
          </a:p>
          <a:p>
            <a:r>
              <a:rPr lang="en-US" sz="6600" b="1" dirty="0">
                <a:solidFill>
                  <a:srgbClr val="0070C0"/>
                </a:solidFill>
                <a:latin typeface="Baskerville Old Face" pitchFamily="18" charset="0"/>
              </a:rPr>
              <a:t> </a:t>
            </a:r>
            <a:r>
              <a:rPr lang="en-US" sz="6600" b="1" dirty="0">
                <a:solidFill>
                  <a:srgbClr val="0070C0"/>
                </a:solidFill>
                <a:latin typeface="Baskerville Old Face" pitchFamily="18" charset="0"/>
              </a:rPr>
              <a:t>for my own classes?!</a:t>
            </a:r>
            <a:endParaRPr lang="en-US" sz="6600" dirty="0">
              <a:solidFill>
                <a:srgbClr val="0070C0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481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27588" y="849868"/>
            <a:ext cx="7151317" cy="5509200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pPr algn="ctr"/>
            <a:endParaRPr lang="en-US" sz="32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pPr algn="ctr"/>
            <a:r>
              <a:rPr lang="en-US" sz="3200" b="1" dirty="0" smtClean="0">
                <a:solidFill>
                  <a:prstClr val="black"/>
                </a:solidFill>
                <a:latin typeface="Baskerville Old Face" pitchFamily="18" charset="0"/>
              </a:rPr>
              <a:t>One way to create </a:t>
            </a:r>
            <a:r>
              <a:rPr lang="en-US" sz="3200" b="1" dirty="0">
                <a:solidFill>
                  <a:prstClr val="black"/>
                </a:solidFill>
                <a:latin typeface="Baskerville Old Face" pitchFamily="18" charset="0"/>
              </a:rPr>
              <a:t>an embedded reading….</a:t>
            </a:r>
          </a:p>
          <a:p>
            <a:endParaRPr lang="en-US" sz="32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pPr algn="ctr"/>
            <a:r>
              <a:rPr lang="en-US" sz="32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3200" b="1" dirty="0" smtClean="0">
                <a:solidFill>
                  <a:prstClr val="black"/>
                </a:solidFill>
                <a:latin typeface="Baskerville Old Face" pitchFamily="18" charset="0"/>
              </a:rPr>
              <a:t>  is from </a:t>
            </a:r>
            <a:r>
              <a:rPr lang="en-US" sz="3200" b="1" dirty="0">
                <a:solidFill>
                  <a:prstClr val="black"/>
                </a:solidFill>
                <a:latin typeface="Baskerville Old Face" pitchFamily="18" charset="0"/>
              </a:rPr>
              <a:t>the Bottom Up</a:t>
            </a:r>
          </a:p>
          <a:p>
            <a:endParaRPr lang="en-US" sz="32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endParaRPr lang="en-US" sz="32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endParaRPr lang="en-US" sz="32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endParaRPr lang="en-US" sz="32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endParaRPr lang="en-US" sz="32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endParaRPr lang="en-US" sz="32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endParaRPr lang="en-US" sz="3200" b="1" dirty="0">
              <a:solidFill>
                <a:prstClr val="black"/>
              </a:solidFill>
              <a:latin typeface="Baskerville Old Face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343400" y="3200400"/>
            <a:ext cx="549275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7643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429491"/>
            <a:ext cx="7772400" cy="6186309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prstClr val="black"/>
                </a:solidFill>
                <a:latin typeface="Baskerville Old Face" pitchFamily="18" charset="0"/>
              </a:rPr>
              <a:t>  The </a:t>
            </a:r>
            <a:r>
              <a:rPr lang="en-US" sz="3600" b="1" dirty="0">
                <a:solidFill>
                  <a:prstClr val="black"/>
                </a:solidFill>
                <a:latin typeface="Baskerville Old Face" pitchFamily="18" charset="0"/>
              </a:rPr>
              <a:t>success of an Embedded Reading </a:t>
            </a:r>
            <a:endParaRPr lang="en-US" sz="36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3600" b="1" dirty="0">
                <a:solidFill>
                  <a:prstClr val="black"/>
                </a:solidFill>
                <a:latin typeface="Baskerville Old Face" pitchFamily="18" charset="0"/>
              </a:rPr>
              <a:t>   is </a:t>
            </a:r>
            <a:r>
              <a:rPr lang="en-US" sz="3600" b="1" dirty="0">
                <a:solidFill>
                  <a:prstClr val="black"/>
                </a:solidFill>
                <a:latin typeface="Baskerville Old Face" pitchFamily="18" charset="0"/>
              </a:rPr>
              <a:t>dependent upon the quality of the </a:t>
            </a:r>
            <a:endParaRPr lang="en-US" sz="36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3600" b="1" dirty="0">
                <a:solidFill>
                  <a:prstClr val="black"/>
                </a:solidFill>
                <a:latin typeface="Baskerville Old Face" pitchFamily="18" charset="0"/>
              </a:rPr>
              <a:t>   base </a:t>
            </a:r>
            <a:r>
              <a:rPr lang="en-US" sz="3600" b="1" dirty="0">
                <a:solidFill>
                  <a:prstClr val="black"/>
                </a:solidFill>
                <a:latin typeface="Baskerville Old Face" pitchFamily="18" charset="0"/>
              </a:rPr>
              <a:t>reading</a:t>
            </a:r>
            <a:r>
              <a:rPr lang="en-US" sz="3600" b="1" dirty="0">
                <a:solidFill>
                  <a:prstClr val="black"/>
                </a:solidFill>
                <a:latin typeface="Baskerville Old Face" pitchFamily="18" charset="0"/>
              </a:rPr>
              <a:t>.</a:t>
            </a:r>
          </a:p>
          <a:p>
            <a:endParaRPr lang="en-US" sz="36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endParaRPr lang="en-US" sz="36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endParaRPr lang="en-US" sz="36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endParaRPr lang="en-US" sz="36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endParaRPr lang="en-US" sz="36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endParaRPr lang="en-US" sz="36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endParaRPr lang="en-US" sz="3600" b="1" dirty="0" smtClean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400" dirty="0" smtClean="0">
                <a:solidFill>
                  <a:prstClr val="black"/>
                </a:solidFill>
                <a:latin typeface="Baskerville Old Face" pitchFamily="18" charset="0"/>
              </a:rPr>
              <a:t>                                                           </a:t>
            </a:r>
            <a:endParaRPr lang="en-US" sz="2400" b="1" dirty="0">
              <a:solidFill>
                <a:prstClr val="black"/>
              </a:solidFill>
              <a:latin typeface="Baskerville Old Face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0993" y="2590800"/>
            <a:ext cx="3097213" cy="3097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4950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609600"/>
            <a:ext cx="8077200" cy="4278094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prstClr val="black"/>
                </a:solidFill>
                <a:latin typeface="Baskerville Old Face" pitchFamily="18" charset="0"/>
              </a:rPr>
              <a:t>  </a:t>
            </a:r>
          </a:p>
          <a:p>
            <a:r>
              <a:rPr lang="en-US" sz="36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3600" b="1" dirty="0">
                <a:solidFill>
                  <a:prstClr val="black"/>
                </a:solidFill>
                <a:latin typeface="Baskerville Old Face" pitchFamily="18" charset="0"/>
              </a:rPr>
              <a:t> The </a:t>
            </a:r>
            <a:r>
              <a:rPr lang="en-US" sz="3600" b="1" dirty="0">
                <a:solidFill>
                  <a:prstClr val="black"/>
                </a:solidFill>
                <a:latin typeface="Baskerville Old Face" pitchFamily="18" charset="0"/>
              </a:rPr>
              <a:t>first, or base, reading </a:t>
            </a:r>
            <a:endParaRPr lang="en-US" sz="36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3600" b="1" dirty="0">
                <a:solidFill>
                  <a:prstClr val="black"/>
                </a:solidFill>
                <a:latin typeface="Baskerville Old Face" pitchFamily="18" charset="0"/>
              </a:rPr>
              <a:t>  is at a </a:t>
            </a:r>
            <a:r>
              <a:rPr lang="en-US" sz="3600" b="1" dirty="0">
                <a:solidFill>
                  <a:prstClr val="black"/>
                </a:solidFill>
                <a:latin typeface="Baskerville Old Face" pitchFamily="18" charset="0"/>
              </a:rPr>
              <a:t>basic level, easy for </a:t>
            </a:r>
            <a:r>
              <a:rPr lang="en-US" sz="3600" b="1" i="1" u="sng" dirty="0">
                <a:solidFill>
                  <a:prstClr val="black"/>
                </a:solidFill>
                <a:latin typeface="Baskerville Old Face" pitchFamily="18" charset="0"/>
              </a:rPr>
              <a:t>any</a:t>
            </a:r>
            <a:r>
              <a:rPr lang="en-US" sz="3600" b="1" u="sng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3600" b="1" dirty="0">
                <a:solidFill>
                  <a:prstClr val="black"/>
                </a:solidFill>
                <a:latin typeface="Baskerville Old Face" pitchFamily="18" charset="0"/>
              </a:rPr>
              <a:t> student </a:t>
            </a:r>
          </a:p>
          <a:p>
            <a:r>
              <a:rPr lang="en-US" sz="36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3600" b="1" dirty="0">
                <a:solidFill>
                  <a:prstClr val="black"/>
                </a:solidFill>
                <a:latin typeface="Baskerville Old Face" pitchFamily="18" charset="0"/>
              </a:rPr>
              <a:t> to understand</a:t>
            </a:r>
            <a:r>
              <a:rPr lang="en-US" sz="3600" b="1" dirty="0">
                <a:solidFill>
                  <a:prstClr val="black"/>
                </a:solidFill>
                <a:latin typeface="Baskerville Old Face" pitchFamily="18" charset="0"/>
              </a:rPr>
              <a:t>. </a:t>
            </a:r>
          </a:p>
          <a:p>
            <a:endParaRPr lang="en-US" sz="36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3600" b="1" dirty="0">
                <a:solidFill>
                  <a:prstClr val="black"/>
                </a:solidFill>
                <a:latin typeface="Baskerville Old Face" pitchFamily="18" charset="0"/>
              </a:rPr>
              <a:t>  </a:t>
            </a:r>
            <a:r>
              <a:rPr lang="en-US" sz="3600" b="1" dirty="0">
                <a:solidFill>
                  <a:prstClr val="black"/>
                </a:solidFill>
                <a:latin typeface="Baskerville Old Face" pitchFamily="18" charset="0"/>
              </a:rPr>
              <a:t>It is a summary or an outline.  </a:t>
            </a:r>
            <a:endParaRPr lang="en-US" sz="36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endParaRPr lang="en-US" sz="36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1400" dirty="0" smtClean="0">
                <a:solidFill>
                  <a:prstClr val="black"/>
                </a:solidFill>
                <a:latin typeface="Baskerville Old Face" pitchFamily="18" charset="0"/>
              </a:rPr>
              <a:t>                                                                                                                             © </a:t>
            </a:r>
            <a:r>
              <a:rPr lang="en-US" sz="1400" dirty="0" err="1" smtClean="0">
                <a:solidFill>
                  <a:prstClr val="black"/>
                </a:solidFill>
                <a:latin typeface="Baskerville Old Face" pitchFamily="18" charset="0"/>
              </a:rPr>
              <a:t>Clarcq</a:t>
            </a:r>
            <a:r>
              <a:rPr lang="en-US" sz="1400" dirty="0" smtClean="0">
                <a:solidFill>
                  <a:prstClr val="black"/>
                </a:solidFill>
                <a:latin typeface="Baskerville Old Face" pitchFamily="18" charset="0"/>
              </a:rPr>
              <a:t>, Whaley 2012</a:t>
            </a:r>
            <a:endParaRPr lang="en-US" sz="1400" b="1" dirty="0">
              <a:solidFill>
                <a:prstClr val="black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0268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2000" y="889463"/>
            <a:ext cx="7620000" cy="4001095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§"/>
            </a:pPr>
            <a:endParaRPr lang="en-US" sz="40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pPr marL="571500" indent="-571500">
              <a:buFont typeface="Arial" pitchFamily="34" charset="0"/>
              <a:buChar char="•"/>
            </a:pPr>
            <a:r>
              <a:rPr lang="en-US" sz="4000" b="1" dirty="0" smtClean="0">
                <a:solidFill>
                  <a:prstClr val="black"/>
                </a:solidFill>
                <a:latin typeface="Baskerville Old Face" pitchFamily="18" charset="0"/>
              </a:rPr>
              <a:t>It contains </a:t>
            </a:r>
            <a:r>
              <a:rPr lang="en-US" sz="4000" b="1" dirty="0">
                <a:solidFill>
                  <a:prstClr val="black"/>
                </a:solidFill>
                <a:latin typeface="Baskerville Old Face" pitchFamily="18" charset="0"/>
              </a:rPr>
              <a:t>k</a:t>
            </a:r>
            <a:r>
              <a:rPr lang="en-US" sz="4000" b="1" dirty="0" smtClean="0">
                <a:solidFill>
                  <a:prstClr val="black"/>
                </a:solidFill>
                <a:latin typeface="Baskerville Old Face" pitchFamily="18" charset="0"/>
              </a:rPr>
              <a:t>ey information and/or key structures.</a:t>
            </a:r>
            <a:endParaRPr lang="en-US" sz="40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endParaRPr lang="en-US" sz="40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pPr marL="571500" indent="-571500">
              <a:buFont typeface="Wingdings" pitchFamily="2" charset="2"/>
              <a:buChar char="§"/>
            </a:pPr>
            <a:r>
              <a:rPr lang="en-US" sz="4000" b="1" dirty="0" smtClean="0">
                <a:solidFill>
                  <a:prstClr val="black"/>
                </a:solidFill>
                <a:latin typeface="Baskerville Old Face" pitchFamily="18" charset="0"/>
              </a:rPr>
              <a:t>It is completely comprehensible.</a:t>
            </a:r>
            <a:endParaRPr lang="en-US" sz="40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endParaRPr lang="en-US" dirty="0" smtClean="0">
              <a:solidFill>
                <a:prstClr val="white"/>
              </a:solidFill>
            </a:endParaRPr>
          </a:p>
          <a:p>
            <a:r>
              <a:rPr lang="en-US" dirty="0" smtClean="0">
                <a:solidFill>
                  <a:prstClr val="white"/>
                </a:solidFill>
              </a:rPr>
              <a:t>                                                                                                </a:t>
            </a:r>
            <a:r>
              <a:rPr lang="en-US" dirty="0" smtClean="0">
                <a:solidFill>
                  <a:prstClr val="black"/>
                </a:solidFill>
                <a:latin typeface="Baskerville Old Face" pitchFamily="18" charset="0"/>
              </a:rPr>
              <a:t>© </a:t>
            </a:r>
            <a:r>
              <a:rPr lang="en-US" dirty="0" err="1" smtClean="0">
                <a:solidFill>
                  <a:prstClr val="black"/>
                </a:solidFill>
                <a:latin typeface="Baskerville Old Face" pitchFamily="18" charset="0"/>
              </a:rPr>
              <a:t>Clarcq</a:t>
            </a:r>
            <a:r>
              <a:rPr lang="en-US" dirty="0" smtClean="0">
                <a:solidFill>
                  <a:prstClr val="black"/>
                </a:solidFill>
                <a:latin typeface="Baskerville Old Face" pitchFamily="18" charset="0"/>
              </a:rPr>
              <a:t>, Whaley 2012</a:t>
            </a:r>
            <a:endParaRPr lang="en-US" dirty="0">
              <a:solidFill>
                <a:prstClr val="white"/>
              </a:solidFill>
            </a:endParaRPr>
          </a:p>
          <a:p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35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2000" y="889463"/>
            <a:ext cx="7620000" cy="4616648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§"/>
            </a:pPr>
            <a:endParaRPr lang="en-US" sz="40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4000" b="1" dirty="0" smtClean="0">
                <a:solidFill>
                  <a:prstClr val="black"/>
                </a:solidFill>
                <a:latin typeface="Baskerville Old Face" pitchFamily="18" charset="0"/>
              </a:rPr>
              <a:t>The most successful readings are of interest to students.</a:t>
            </a:r>
            <a:endParaRPr lang="en-US" sz="40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endParaRPr lang="en-US" sz="40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4000" b="1" dirty="0" smtClean="0">
                <a:solidFill>
                  <a:prstClr val="black"/>
                </a:solidFill>
                <a:latin typeface="Baskerville Old Face" pitchFamily="18" charset="0"/>
              </a:rPr>
              <a:t>They also guarantee that the student will experience success.</a:t>
            </a:r>
            <a:endParaRPr lang="en-US" sz="40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endParaRPr lang="en-US" dirty="0" smtClean="0">
              <a:solidFill>
                <a:prstClr val="white"/>
              </a:solidFill>
            </a:endParaRPr>
          </a:p>
          <a:p>
            <a:r>
              <a:rPr lang="en-US" dirty="0" smtClean="0">
                <a:solidFill>
                  <a:prstClr val="white"/>
                </a:solidFill>
              </a:rPr>
              <a:t>                                                                                                </a:t>
            </a:r>
            <a:r>
              <a:rPr lang="en-US" dirty="0" smtClean="0">
                <a:solidFill>
                  <a:prstClr val="black"/>
                </a:solidFill>
                <a:latin typeface="Baskerville Old Face" pitchFamily="18" charset="0"/>
              </a:rPr>
              <a:t>© </a:t>
            </a:r>
            <a:r>
              <a:rPr lang="en-US" dirty="0" err="1" smtClean="0">
                <a:solidFill>
                  <a:prstClr val="black"/>
                </a:solidFill>
                <a:latin typeface="Baskerville Old Face" pitchFamily="18" charset="0"/>
              </a:rPr>
              <a:t>Clarcq</a:t>
            </a:r>
            <a:r>
              <a:rPr lang="en-US" dirty="0" smtClean="0">
                <a:solidFill>
                  <a:prstClr val="black"/>
                </a:solidFill>
                <a:latin typeface="Baskerville Old Face" pitchFamily="18" charset="0"/>
              </a:rPr>
              <a:t>, Whaley 2012</a:t>
            </a:r>
            <a:endParaRPr lang="en-US" dirty="0">
              <a:solidFill>
                <a:prstClr val="white"/>
              </a:solidFill>
            </a:endParaRPr>
          </a:p>
          <a:p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8692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9500" y="1091738"/>
            <a:ext cx="6629400" cy="3416320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7200" b="1" dirty="0">
                <a:solidFill>
                  <a:prstClr val="black"/>
                </a:solidFill>
                <a:latin typeface="Baskerville Old Face" pitchFamily="18" charset="0"/>
              </a:rPr>
              <a:t>Interest </a:t>
            </a:r>
          </a:p>
          <a:p>
            <a:r>
              <a:rPr lang="en-US" sz="7200" b="1" dirty="0">
                <a:solidFill>
                  <a:prstClr val="black"/>
                </a:solidFill>
                <a:latin typeface="Baskerville Old Face" pitchFamily="18" charset="0"/>
              </a:rPr>
              <a:t>   and </a:t>
            </a:r>
          </a:p>
          <a:p>
            <a:r>
              <a:rPr lang="en-US" sz="7200" b="1" dirty="0">
                <a:solidFill>
                  <a:prstClr val="black"/>
                </a:solidFill>
                <a:latin typeface="Baskerville Old Face" pitchFamily="18" charset="0"/>
              </a:rPr>
              <a:t>Success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7942" y="1219200"/>
            <a:ext cx="2600325" cy="1846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561532"/>
            <a:ext cx="2603500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3572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685800"/>
            <a:ext cx="8077200" cy="4924425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endParaRPr lang="en-US" sz="36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36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3600" b="1" dirty="0">
                <a:solidFill>
                  <a:prstClr val="black"/>
                </a:solidFill>
                <a:latin typeface="Baskerville Old Face" pitchFamily="18" charset="0"/>
              </a:rPr>
              <a:t>   Each </a:t>
            </a:r>
            <a:r>
              <a:rPr lang="en-US" sz="3600" b="1" dirty="0">
                <a:solidFill>
                  <a:prstClr val="black"/>
                </a:solidFill>
                <a:latin typeface="Baskerville Old Face" pitchFamily="18" charset="0"/>
              </a:rPr>
              <a:t>succeeding level </a:t>
            </a:r>
            <a:endParaRPr lang="en-US" sz="36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3600" b="1" i="1" dirty="0">
                <a:solidFill>
                  <a:srgbClr val="00B050"/>
                </a:solidFill>
                <a:latin typeface="Baskerville Old Face" pitchFamily="18" charset="0"/>
              </a:rPr>
              <a:t>    </a:t>
            </a:r>
            <a:r>
              <a:rPr lang="en-US" sz="4400" b="1" i="1" u="sng" dirty="0">
                <a:solidFill>
                  <a:srgbClr val="00B050"/>
                </a:solidFill>
                <a:latin typeface="Baskerville Old Face" pitchFamily="18" charset="0"/>
              </a:rPr>
              <a:t>inserts </a:t>
            </a:r>
          </a:p>
          <a:p>
            <a:r>
              <a:rPr lang="en-US" sz="3600" b="1" dirty="0">
                <a:solidFill>
                  <a:prstClr val="black"/>
                </a:solidFill>
                <a:latin typeface="Baskerville Old Face" pitchFamily="18" charset="0"/>
              </a:rPr>
              <a:t>    additional </a:t>
            </a:r>
            <a:r>
              <a:rPr lang="en-US" sz="3600" b="1" dirty="0">
                <a:solidFill>
                  <a:prstClr val="black"/>
                </a:solidFill>
                <a:latin typeface="Baskerville Old Face" pitchFamily="18" charset="0"/>
              </a:rPr>
              <a:t>information </a:t>
            </a:r>
            <a:endParaRPr lang="en-US" sz="36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3600" b="1" dirty="0">
                <a:solidFill>
                  <a:prstClr val="black"/>
                </a:solidFill>
                <a:latin typeface="Baskerville Old Face" pitchFamily="18" charset="0"/>
              </a:rPr>
              <a:t>    and/or details into </a:t>
            </a:r>
            <a:r>
              <a:rPr lang="en-US" sz="3600" b="1" dirty="0">
                <a:solidFill>
                  <a:prstClr val="black"/>
                </a:solidFill>
                <a:latin typeface="Baskerville Old Face" pitchFamily="18" charset="0"/>
              </a:rPr>
              <a:t>the </a:t>
            </a:r>
            <a:r>
              <a:rPr lang="en-US" sz="3600" b="1" dirty="0">
                <a:solidFill>
                  <a:prstClr val="black"/>
                </a:solidFill>
                <a:latin typeface="Baskerville Old Face" pitchFamily="18" charset="0"/>
              </a:rPr>
              <a:t>text</a:t>
            </a:r>
          </a:p>
          <a:p>
            <a:r>
              <a:rPr lang="en-US" sz="3600" b="1" dirty="0">
                <a:solidFill>
                  <a:prstClr val="black"/>
                </a:solidFill>
                <a:latin typeface="Baskerville Old Face" pitchFamily="18" charset="0"/>
              </a:rPr>
              <a:t>    of the previous level.  </a:t>
            </a:r>
            <a:endParaRPr lang="en-US" sz="3600" b="1" dirty="0" smtClean="0">
              <a:solidFill>
                <a:prstClr val="black"/>
              </a:solidFill>
              <a:latin typeface="Baskerville Old Face" pitchFamily="18" charset="0"/>
            </a:endParaRPr>
          </a:p>
          <a:p>
            <a:endParaRPr lang="en-US" sz="36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endParaRPr lang="en-US" sz="36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dirty="0" smtClean="0">
                <a:solidFill>
                  <a:prstClr val="black"/>
                </a:solidFill>
                <a:latin typeface="Baskerville Old Face" pitchFamily="18" charset="0"/>
              </a:rPr>
              <a:t>                                                                                             © </a:t>
            </a:r>
            <a:r>
              <a:rPr lang="en-US" dirty="0" err="1" smtClean="0">
                <a:solidFill>
                  <a:prstClr val="black"/>
                </a:solidFill>
                <a:latin typeface="Baskerville Old Face" pitchFamily="18" charset="0"/>
              </a:rPr>
              <a:t>Clarcq</a:t>
            </a:r>
            <a:r>
              <a:rPr lang="en-US" dirty="0" smtClean="0">
                <a:solidFill>
                  <a:prstClr val="black"/>
                </a:solidFill>
                <a:latin typeface="Baskerville Old Face" pitchFamily="18" charset="0"/>
              </a:rPr>
              <a:t>, Whaley 2012</a:t>
            </a: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5166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89364" y="0"/>
            <a:ext cx="6553200" cy="7755969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From the Bottom Up </a:t>
            </a:r>
          </a:p>
          <a:p>
            <a:pPr algn="ctr"/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pPr algn="ctr"/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 Step 1:  Know your “audience.”</a:t>
            </a:r>
          </a:p>
          <a:p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 Step 2: Identify  the focus structure(s)</a:t>
            </a: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            and vocabulary.  </a:t>
            </a:r>
          </a:p>
          <a:p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 Step 3:  Create the base reading.</a:t>
            </a:r>
          </a:p>
          <a:p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 Steps 4+:   “Insert” a variety of </a:t>
            </a: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                   familiar  structures </a:t>
            </a: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                   and </a:t>
            </a:r>
            <a:r>
              <a:rPr lang="en-US" sz="2800" b="1" dirty="0" smtClean="0">
                <a:solidFill>
                  <a:prstClr val="black"/>
                </a:solidFill>
                <a:latin typeface="Baskerville Old Face" pitchFamily="18" charset="0"/>
              </a:rPr>
              <a:t>vocabulary</a:t>
            </a:r>
          </a:p>
          <a:p>
            <a:r>
              <a:rPr lang="en-US" sz="6000" b="1" dirty="0" smtClean="0">
                <a:solidFill>
                  <a:prstClr val="black"/>
                </a:solidFill>
                <a:latin typeface="Baskerville Old Face" pitchFamily="18" charset="0"/>
              </a:rPr>
              <a:t>                    </a:t>
            </a:r>
            <a:r>
              <a:rPr lang="en-US" dirty="0" smtClean="0">
                <a:solidFill>
                  <a:prstClr val="black"/>
                </a:solidFill>
                <a:latin typeface="Baskerville Old Face" pitchFamily="18" charset="0"/>
              </a:rPr>
              <a:t>© </a:t>
            </a:r>
            <a:r>
              <a:rPr lang="en-US" dirty="0" err="1" smtClean="0">
                <a:solidFill>
                  <a:prstClr val="black"/>
                </a:solidFill>
                <a:latin typeface="Baskerville Old Face" pitchFamily="18" charset="0"/>
              </a:rPr>
              <a:t>Clarcq</a:t>
            </a:r>
            <a:r>
              <a:rPr lang="en-US" dirty="0" smtClean="0">
                <a:solidFill>
                  <a:prstClr val="black"/>
                </a:solidFill>
                <a:latin typeface="Baskerville Old Face" pitchFamily="18" charset="0"/>
              </a:rPr>
              <a:t>, Whaley 2012</a:t>
            </a:r>
            <a:endParaRPr lang="en-US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800" b="1" dirty="0" smtClean="0">
                <a:solidFill>
                  <a:prstClr val="black"/>
                </a:solidFill>
                <a:latin typeface="Baskerville Old Face" pitchFamily="18" charset="0"/>
              </a:rPr>
              <a:t>                                       </a:t>
            </a:r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</p:txBody>
      </p:sp>
      <p:sp>
        <p:nvSpPr>
          <p:cNvPr id="3" name="Right Arrow 2"/>
          <p:cNvSpPr/>
          <p:nvPr/>
        </p:nvSpPr>
        <p:spPr>
          <a:xfrm rot="16200000">
            <a:off x="2185416" y="574452"/>
            <a:ext cx="685800" cy="484632"/>
          </a:xfrm>
          <a:prstGeom prst="rightArrow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800" y="2133600"/>
            <a:ext cx="585787" cy="731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6547" y="552881"/>
            <a:ext cx="585787" cy="731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3187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85455" y="304800"/>
            <a:ext cx="6553200" cy="6170920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From the Bottom Up </a:t>
            </a:r>
          </a:p>
          <a:p>
            <a:pPr algn="ctr"/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pPr algn="ctr"/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 Step 1:  Know your “audience.”</a:t>
            </a:r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      </a:t>
            </a:r>
            <a:r>
              <a:rPr lang="en-US" sz="2400" dirty="0">
                <a:solidFill>
                  <a:prstClr val="black"/>
                </a:solidFill>
                <a:latin typeface="Baskerville Old Face" pitchFamily="18" charset="0"/>
              </a:rPr>
              <a:t>English as a Second Language</a:t>
            </a:r>
          </a:p>
          <a:p>
            <a:r>
              <a:rPr lang="en-US" sz="2400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400" dirty="0">
                <a:solidFill>
                  <a:prstClr val="black"/>
                </a:solidFill>
                <a:latin typeface="Baskerville Old Face" pitchFamily="18" charset="0"/>
              </a:rPr>
              <a:t>         Ages:   8-10</a:t>
            </a:r>
          </a:p>
          <a:p>
            <a:r>
              <a:rPr lang="en-US" sz="2400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400" dirty="0">
                <a:solidFill>
                  <a:prstClr val="black"/>
                </a:solidFill>
                <a:latin typeface="Baskerville Old Face" pitchFamily="18" charset="0"/>
              </a:rPr>
              <a:t>         Ability:  just above “emergent”</a:t>
            </a: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     </a:t>
            </a: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 Step 2: </a:t>
            </a:r>
            <a:r>
              <a:rPr lang="en-US" sz="2800" dirty="0">
                <a:solidFill>
                  <a:prstClr val="black"/>
                </a:solidFill>
                <a:latin typeface="Baskerville Old Face" pitchFamily="18" charset="0"/>
              </a:rPr>
              <a:t>Identify  the focus structure(s)</a:t>
            </a:r>
          </a:p>
          <a:p>
            <a:r>
              <a:rPr lang="en-US" sz="2800" dirty="0">
                <a:solidFill>
                  <a:prstClr val="black"/>
                </a:solidFill>
                <a:latin typeface="Baskerville Old Face" pitchFamily="18" charset="0"/>
              </a:rPr>
              <a:t>              and vocabulary.  </a:t>
            </a:r>
          </a:p>
          <a:p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            forgot to wear</a:t>
            </a: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            covered himself </a:t>
            </a:r>
            <a:r>
              <a:rPr lang="en-US" sz="2800" b="1" dirty="0" smtClean="0">
                <a:solidFill>
                  <a:prstClr val="black"/>
                </a:solidFill>
                <a:latin typeface="Baskerville Old Face" pitchFamily="18" charset="0"/>
              </a:rPr>
              <a:t>right away</a:t>
            </a:r>
          </a:p>
          <a:p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1400" dirty="0" smtClean="0">
                <a:solidFill>
                  <a:prstClr val="black"/>
                </a:solidFill>
                <a:latin typeface="Baskerville Old Face" pitchFamily="18" charset="0"/>
              </a:rPr>
              <a:t>                                                                                              © </a:t>
            </a:r>
            <a:r>
              <a:rPr lang="en-US" sz="1400" dirty="0" err="1" smtClean="0">
                <a:solidFill>
                  <a:prstClr val="black"/>
                </a:solidFill>
                <a:latin typeface="Baskerville Old Face" pitchFamily="18" charset="0"/>
              </a:rPr>
              <a:t>Clarcq</a:t>
            </a:r>
            <a:r>
              <a:rPr lang="en-US" sz="1400" dirty="0" smtClean="0">
                <a:solidFill>
                  <a:prstClr val="black"/>
                </a:solidFill>
                <a:latin typeface="Baskerville Old Face" pitchFamily="18" charset="0"/>
              </a:rPr>
              <a:t>, Whaley 2012</a:t>
            </a:r>
            <a:endParaRPr lang="en-US" sz="1400" b="1" dirty="0">
              <a:solidFill>
                <a:prstClr val="black"/>
              </a:solidFill>
              <a:latin typeface="Baskerville Old Face" pitchFamily="18" charset="0"/>
            </a:endParaRPr>
          </a:p>
        </p:txBody>
      </p:sp>
      <p:sp>
        <p:nvSpPr>
          <p:cNvPr id="3" name="Right Arrow 2"/>
          <p:cNvSpPr/>
          <p:nvPr/>
        </p:nvSpPr>
        <p:spPr>
          <a:xfrm rot="16200000">
            <a:off x="2185416" y="891953"/>
            <a:ext cx="685800" cy="484632"/>
          </a:xfrm>
          <a:prstGeom prst="rightArrow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800" y="2133600"/>
            <a:ext cx="585787" cy="731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6548" y="793750"/>
            <a:ext cx="585787" cy="731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4901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85455" y="304800"/>
            <a:ext cx="6553200" cy="4616648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pPr algn="ctr"/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Baskerville Old Face" pitchFamily="18" charset="0"/>
              </a:rPr>
              <a:t>A “story”  needs  a character and a</a:t>
            </a:r>
            <a:r>
              <a:rPr lang="en-US" sz="2800" b="1" baseline="0" dirty="0" smtClean="0">
                <a:solidFill>
                  <a:schemeClr val="bg1"/>
                </a:solidFill>
                <a:latin typeface="Baskerville Old Face" pitchFamily="18" charset="0"/>
              </a:rPr>
              <a:t> situation.</a:t>
            </a:r>
          </a:p>
          <a:p>
            <a:pPr algn="ctr"/>
            <a:endParaRPr lang="en-US" sz="2800" b="1" dirty="0">
              <a:solidFill>
                <a:schemeClr val="bg1"/>
              </a:solidFill>
              <a:latin typeface="Baskerville Old Face" pitchFamily="18" charset="0"/>
            </a:endParaRPr>
          </a:p>
          <a:p>
            <a:pPr algn="ctr"/>
            <a:r>
              <a:rPr lang="en-US" sz="2800" b="1" baseline="0" dirty="0" smtClean="0">
                <a:solidFill>
                  <a:schemeClr val="bg1"/>
                </a:solidFill>
                <a:latin typeface="Baskerville Old Face" pitchFamily="18" charset="0"/>
              </a:rPr>
              <a:t>Feel</a:t>
            </a:r>
            <a:r>
              <a:rPr lang="en-US" sz="2800" b="1" dirty="0" smtClean="0">
                <a:solidFill>
                  <a:schemeClr val="bg1"/>
                </a:solidFill>
                <a:latin typeface="Baskerville Old Face" pitchFamily="18" charset="0"/>
              </a:rPr>
              <a:t> free to add a setting or other information in order to add interest.</a:t>
            </a:r>
          </a:p>
          <a:p>
            <a:pPr algn="ctr"/>
            <a:endParaRPr lang="en-US" sz="2800" b="1" baseline="0" dirty="0">
              <a:solidFill>
                <a:schemeClr val="bg1"/>
              </a:solidFill>
              <a:latin typeface="Baskerville Old Face" pitchFamily="18" charset="0"/>
            </a:endParaRPr>
          </a:p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Baskerville Old Face" pitchFamily="18" charset="0"/>
              </a:rPr>
              <a:t>An “ending” is </a:t>
            </a:r>
            <a:r>
              <a:rPr lang="en-US" sz="2800" b="1" u="sng" dirty="0" smtClean="0">
                <a:solidFill>
                  <a:schemeClr val="bg1"/>
                </a:solidFill>
                <a:latin typeface="Baskerville Old Face" pitchFamily="18" charset="0"/>
              </a:rPr>
              <a:t>NOT </a:t>
            </a:r>
            <a:r>
              <a:rPr lang="en-US" sz="2800" b="1" dirty="0" smtClean="0">
                <a:solidFill>
                  <a:schemeClr val="bg1"/>
                </a:solidFill>
                <a:latin typeface="Baskerville Old Face" pitchFamily="18" charset="0"/>
              </a:rPr>
              <a:t>necessary!</a:t>
            </a:r>
            <a:r>
              <a:rPr lang="en-US" sz="2800" b="1" baseline="0" dirty="0" smtClean="0">
                <a:solidFill>
                  <a:schemeClr val="bg1"/>
                </a:solidFill>
                <a:latin typeface="Baskerville Old Face" pitchFamily="18" charset="0"/>
              </a:rPr>
              <a:t>    </a:t>
            </a:r>
            <a:endParaRPr lang="en-US" sz="2800" b="1" dirty="0" smtClean="0">
              <a:solidFill>
                <a:schemeClr val="bg1"/>
              </a:solidFill>
              <a:latin typeface="Baskerville Old Face" pitchFamily="18" charset="0"/>
            </a:endParaRPr>
          </a:p>
          <a:p>
            <a:pPr algn="ctr"/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 </a:t>
            </a:r>
          </a:p>
          <a:p>
            <a:r>
              <a:rPr lang="en-US" sz="1400" dirty="0" smtClean="0">
                <a:solidFill>
                  <a:prstClr val="black"/>
                </a:solidFill>
                <a:latin typeface="Baskerville Old Face" pitchFamily="18" charset="0"/>
              </a:rPr>
              <a:t>                                                                                              © </a:t>
            </a:r>
            <a:r>
              <a:rPr lang="en-US" sz="1400" dirty="0" err="1" smtClean="0">
                <a:solidFill>
                  <a:prstClr val="black"/>
                </a:solidFill>
                <a:latin typeface="Baskerville Old Face" pitchFamily="18" charset="0"/>
              </a:rPr>
              <a:t>Clarcq</a:t>
            </a:r>
            <a:r>
              <a:rPr lang="en-US" sz="1400" dirty="0" smtClean="0">
                <a:solidFill>
                  <a:prstClr val="black"/>
                </a:solidFill>
                <a:latin typeface="Baskerville Old Face" pitchFamily="18" charset="0"/>
              </a:rPr>
              <a:t>, Whaley 2012</a:t>
            </a:r>
            <a:endParaRPr lang="en-US" sz="1400" b="1" dirty="0">
              <a:solidFill>
                <a:prstClr val="black"/>
              </a:solidFill>
              <a:latin typeface="Baskerville Old Face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800" y="2133600"/>
            <a:ext cx="585787" cy="731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5869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381000"/>
            <a:ext cx="6949338" cy="3877985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prstClr val="black"/>
                </a:solidFill>
                <a:latin typeface="Baskerville Old Face" pitchFamily="18" charset="0"/>
              </a:rPr>
              <a:t> Step </a:t>
            </a:r>
            <a:r>
              <a:rPr lang="en-US" sz="4000" b="1" dirty="0">
                <a:solidFill>
                  <a:prstClr val="black"/>
                </a:solidFill>
                <a:latin typeface="Baskerville Old Face" pitchFamily="18" charset="0"/>
              </a:rPr>
              <a:t>3:  Create the base reading</a:t>
            </a:r>
            <a:r>
              <a:rPr lang="en-US" b="1" dirty="0">
                <a:solidFill>
                  <a:prstClr val="black"/>
                </a:solidFill>
                <a:latin typeface="Baskerville Old Face" pitchFamily="18" charset="0"/>
              </a:rPr>
              <a:t>.  </a:t>
            </a:r>
          </a:p>
          <a:p>
            <a:r>
              <a:rPr lang="en-US" b="1" dirty="0">
                <a:solidFill>
                  <a:prstClr val="black"/>
                </a:solidFill>
                <a:latin typeface="Baskerville Old Face" pitchFamily="18" charset="0"/>
              </a:rPr>
              <a:t>       </a:t>
            </a:r>
            <a:r>
              <a:rPr lang="en-US" sz="2400" b="1" dirty="0">
                <a:solidFill>
                  <a:srgbClr val="0070C0"/>
                </a:solidFill>
                <a:latin typeface="Baskerville Old Face" pitchFamily="18" charset="0"/>
              </a:rPr>
              <a:t>forgot </a:t>
            </a:r>
            <a:r>
              <a:rPr lang="en-US" sz="2400" b="1" dirty="0">
                <a:solidFill>
                  <a:srgbClr val="0070C0"/>
                </a:solidFill>
                <a:latin typeface="Baskerville Old Face" pitchFamily="18" charset="0"/>
              </a:rPr>
              <a:t>to </a:t>
            </a:r>
            <a:r>
              <a:rPr lang="en-US" sz="2400" b="1" dirty="0">
                <a:solidFill>
                  <a:srgbClr val="0070C0"/>
                </a:solidFill>
                <a:latin typeface="Baskerville Old Face" pitchFamily="18" charset="0"/>
              </a:rPr>
              <a:t>wear                </a:t>
            </a:r>
            <a:r>
              <a:rPr lang="en-US" sz="2400" b="1" dirty="0" smtClean="0">
                <a:solidFill>
                  <a:srgbClr val="0070C0"/>
                </a:solidFill>
                <a:latin typeface="Baskerville Old Face" pitchFamily="18" charset="0"/>
              </a:rPr>
              <a:t> </a:t>
            </a:r>
            <a:r>
              <a:rPr lang="en-US" sz="2400" b="1" dirty="0">
                <a:solidFill>
                  <a:srgbClr val="0070C0"/>
                </a:solidFill>
                <a:latin typeface="Baskerville Old Face" pitchFamily="18" charset="0"/>
              </a:rPr>
              <a:t>covered himself </a:t>
            </a:r>
            <a:r>
              <a:rPr lang="en-US" sz="2400" b="1" dirty="0" smtClean="0">
                <a:solidFill>
                  <a:srgbClr val="0070C0"/>
                </a:solidFill>
                <a:latin typeface="Baskerville Old Face" pitchFamily="18" charset="0"/>
              </a:rPr>
              <a:t>right away</a:t>
            </a:r>
            <a:endParaRPr lang="en-US" sz="2400" b="1" dirty="0">
              <a:solidFill>
                <a:srgbClr val="0070C0"/>
              </a:solidFill>
              <a:latin typeface="Baskerville Old Face" pitchFamily="18" charset="0"/>
            </a:endParaRPr>
          </a:p>
          <a:p>
            <a:endParaRPr lang="en-US" sz="2400" b="1" dirty="0">
              <a:solidFill>
                <a:srgbClr val="0070C0"/>
              </a:solidFill>
              <a:latin typeface="Baskerville Old Face" pitchFamily="18" charset="0"/>
            </a:endParaRPr>
          </a:p>
          <a:p>
            <a:r>
              <a:rPr lang="en-US" sz="2400" b="1" dirty="0">
                <a:solidFill>
                  <a:srgbClr val="0070C0"/>
                </a:solidFill>
                <a:latin typeface="Baskerville Old Face" pitchFamily="18" charset="0"/>
              </a:rPr>
              <a:t> </a:t>
            </a:r>
            <a:r>
              <a:rPr lang="en-US" sz="2400" b="1" dirty="0">
                <a:solidFill>
                  <a:srgbClr val="0070C0"/>
                </a:solidFill>
                <a:latin typeface="Baskerville Old Face" pitchFamily="18" charset="0"/>
              </a:rPr>
              <a:t>     </a:t>
            </a:r>
            <a:r>
              <a:rPr lang="en-US" sz="2400" b="1" u="sng" dirty="0">
                <a:solidFill>
                  <a:prstClr val="black"/>
                </a:solidFill>
                <a:latin typeface="Baskerville Old Face" pitchFamily="18" charset="0"/>
              </a:rPr>
              <a:t>Character                Setting               Situation</a:t>
            </a:r>
            <a:endParaRPr lang="en-US" sz="2800" b="1" u="sng" dirty="0">
              <a:solidFill>
                <a:prstClr val="black"/>
              </a:solidFill>
              <a:latin typeface="Baskerville Old Face" pitchFamily="18" charset="0"/>
            </a:endParaRPr>
          </a:p>
          <a:p>
            <a:endParaRPr lang="en-US" sz="2400" b="1" dirty="0">
              <a:solidFill>
                <a:srgbClr val="0070C0"/>
              </a:solidFill>
              <a:latin typeface="Baskerville Old Face" pitchFamily="18" charset="0"/>
            </a:endParaRPr>
          </a:p>
          <a:p>
            <a:r>
              <a:rPr lang="en-US" sz="2400" b="1" dirty="0">
                <a:solidFill>
                  <a:srgbClr val="0070C0"/>
                </a:solidFill>
                <a:latin typeface="Baskerville Old Face" pitchFamily="18" charset="0"/>
              </a:rPr>
              <a:t>   </a:t>
            </a:r>
            <a:endParaRPr lang="en-US" sz="2400" b="1" dirty="0">
              <a:solidFill>
                <a:srgbClr val="0070C0"/>
              </a:solidFill>
              <a:latin typeface="Baskerville Old Face" pitchFamily="18" charset="0"/>
            </a:endParaRPr>
          </a:p>
          <a:p>
            <a:endParaRPr lang="en-US" b="1" dirty="0">
              <a:solidFill>
                <a:prstClr val="black"/>
              </a:solidFill>
              <a:latin typeface="Baskerville Old Face" pitchFamily="18" charset="0"/>
            </a:endParaRPr>
          </a:p>
          <a:p>
            <a:endParaRPr lang="en-US" b="1" dirty="0">
              <a:solidFill>
                <a:prstClr val="black"/>
              </a:solidFill>
              <a:latin typeface="Baskerville Old Face" pitchFamily="18" charset="0"/>
            </a:endParaRPr>
          </a:p>
          <a:p>
            <a:endParaRPr lang="en-US" sz="32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dirty="0" smtClean="0">
                <a:solidFill>
                  <a:prstClr val="black"/>
                </a:solidFill>
                <a:latin typeface="Baskerville Old Face" pitchFamily="18" charset="0"/>
              </a:rPr>
              <a:t>                                                                           © </a:t>
            </a:r>
            <a:r>
              <a:rPr lang="en-US" dirty="0" err="1" smtClean="0">
                <a:solidFill>
                  <a:prstClr val="black"/>
                </a:solidFill>
                <a:latin typeface="Baskerville Old Face" pitchFamily="18" charset="0"/>
              </a:rPr>
              <a:t>Clarcq</a:t>
            </a:r>
            <a:r>
              <a:rPr lang="en-US" dirty="0" smtClean="0">
                <a:solidFill>
                  <a:prstClr val="black"/>
                </a:solidFill>
                <a:latin typeface="Baskerville Old Face" pitchFamily="18" charset="0"/>
              </a:rPr>
              <a:t>, Whaley 2012</a:t>
            </a: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23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381000"/>
            <a:ext cx="7144905" cy="4616648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prstClr val="black"/>
                </a:solidFill>
                <a:latin typeface="Baskerville Old Face" pitchFamily="18" charset="0"/>
              </a:rPr>
              <a:t> Step </a:t>
            </a:r>
            <a:r>
              <a:rPr lang="en-US" sz="4000" b="1" dirty="0">
                <a:solidFill>
                  <a:prstClr val="black"/>
                </a:solidFill>
                <a:latin typeface="Baskerville Old Face" pitchFamily="18" charset="0"/>
              </a:rPr>
              <a:t>3:  Create the base reading</a:t>
            </a:r>
            <a:r>
              <a:rPr lang="en-US" b="1" dirty="0">
                <a:solidFill>
                  <a:prstClr val="black"/>
                </a:solidFill>
                <a:latin typeface="Baskerville Old Face" pitchFamily="18" charset="0"/>
              </a:rPr>
              <a:t>.  </a:t>
            </a:r>
          </a:p>
          <a:p>
            <a:r>
              <a:rPr lang="en-US" b="1" dirty="0">
                <a:solidFill>
                  <a:prstClr val="black"/>
                </a:solidFill>
                <a:latin typeface="Baskerville Old Face" pitchFamily="18" charset="0"/>
              </a:rPr>
              <a:t>       </a:t>
            </a:r>
            <a:r>
              <a:rPr lang="en-US" sz="2400" b="1" dirty="0">
                <a:solidFill>
                  <a:srgbClr val="0070C0"/>
                </a:solidFill>
                <a:latin typeface="Baskerville Old Face" pitchFamily="18" charset="0"/>
              </a:rPr>
              <a:t>forgot </a:t>
            </a:r>
            <a:r>
              <a:rPr lang="en-US" sz="2400" b="1" dirty="0">
                <a:solidFill>
                  <a:srgbClr val="0070C0"/>
                </a:solidFill>
                <a:latin typeface="Baskerville Old Face" pitchFamily="18" charset="0"/>
              </a:rPr>
              <a:t>to </a:t>
            </a:r>
            <a:r>
              <a:rPr lang="en-US" sz="2400" b="1" dirty="0">
                <a:solidFill>
                  <a:srgbClr val="0070C0"/>
                </a:solidFill>
                <a:latin typeface="Baskerville Old Face" pitchFamily="18" charset="0"/>
              </a:rPr>
              <a:t>wear           </a:t>
            </a:r>
            <a:r>
              <a:rPr lang="en-US" sz="2400" b="1" dirty="0" smtClean="0">
                <a:solidFill>
                  <a:srgbClr val="0070C0"/>
                </a:solidFill>
                <a:latin typeface="Baskerville Old Face" pitchFamily="18" charset="0"/>
              </a:rPr>
              <a:t>  </a:t>
            </a:r>
            <a:r>
              <a:rPr lang="en-US" sz="2400" b="1" dirty="0">
                <a:solidFill>
                  <a:srgbClr val="0070C0"/>
                </a:solidFill>
                <a:latin typeface="Baskerville Old Face" pitchFamily="18" charset="0"/>
              </a:rPr>
              <a:t>covered himself </a:t>
            </a:r>
            <a:r>
              <a:rPr lang="en-US" sz="2400" b="1" dirty="0" smtClean="0">
                <a:solidFill>
                  <a:srgbClr val="0070C0"/>
                </a:solidFill>
                <a:latin typeface="Baskerville Old Face" pitchFamily="18" charset="0"/>
              </a:rPr>
              <a:t>right away</a:t>
            </a:r>
            <a:endParaRPr lang="en-US" sz="2400" b="1" dirty="0">
              <a:solidFill>
                <a:srgbClr val="0070C0"/>
              </a:solidFill>
              <a:latin typeface="Baskerville Old Face" pitchFamily="18" charset="0"/>
            </a:endParaRPr>
          </a:p>
          <a:p>
            <a:r>
              <a:rPr lang="en-US" sz="2400" b="1" dirty="0">
                <a:solidFill>
                  <a:srgbClr val="0070C0"/>
                </a:solidFill>
                <a:latin typeface="Baskerville Old Face" pitchFamily="18" charset="0"/>
              </a:rPr>
              <a:t> </a:t>
            </a:r>
            <a:r>
              <a:rPr lang="en-US" sz="2400" b="1" dirty="0">
                <a:solidFill>
                  <a:srgbClr val="0070C0"/>
                </a:solidFill>
                <a:latin typeface="Baskerville Old Face" pitchFamily="18" charset="0"/>
              </a:rPr>
              <a:t>                                                                           </a:t>
            </a:r>
          </a:p>
          <a:p>
            <a:endParaRPr lang="en-US" sz="2400" b="1" dirty="0">
              <a:solidFill>
                <a:srgbClr val="0070C0"/>
              </a:solidFill>
              <a:latin typeface="Baskerville Old Face" pitchFamily="18" charset="0"/>
            </a:endParaRPr>
          </a:p>
          <a:p>
            <a:r>
              <a:rPr lang="en-US" sz="2400" b="1" dirty="0">
                <a:solidFill>
                  <a:srgbClr val="0070C0"/>
                </a:solidFill>
                <a:latin typeface="Baskerville Old Face" pitchFamily="18" charset="0"/>
              </a:rPr>
              <a:t> </a:t>
            </a:r>
            <a:r>
              <a:rPr lang="en-US" sz="2400" b="1" dirty="0">
                <a:solidFill>
                  <a:srgbClr val="0070C0"/>
                </a:solidFill>
                <a:latin typeface="Baskerville Old Face" pitchFamily="18" charset="0"/>
              </a:rPr>
              <a:t>     </a:t>
            </a:r>
            <a:r>
              <a:rPr lang="en-US" sz="2400" b="1" u="sng" dirty="0">
                <a:solidFill>
                  <a:prstClr val="black"/>
                </a:solidFill>
                <a:latin typeface="Baskerville Old Face" pitchFamily="18" charset="0"/>
              </a:rPr>
              <a:t>Character             Setting         Situation                  </a:t>
            </a:r>
            <a:endParaRPr lang="en-US" sz="2800" b="1" u="sng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400" b="1" dirty="0">
                <a:solidFill>
                  <a:srgbClr val="0070C0"/>
                </a:solidFill>
                <a:latin typeface="Baskerville Old Face" pitchFamily="18" charset="0"/>
              </a:rPr>
              <a:t>                                                             </a:t>
            </a:r>
          </a:p>
          <a:p>
            <a:r>
              <a:rPr lang="en-US" sz="2400" b="1" dirty="0">
                <a:solidFill>
                  <a:srgbClr val="0070C0"/>
                </a:solidFill>
                <a:latin typeface="Baskerville Old Face" pitchFamily="18" charset="0"/>
              </a:rPr>
              <a:t> </a:t>
            </a:r>
            <a:r>
              <a:rPr lang="en-US" sz="2400" b="1" dirty="0">
                <a:solidFill>
                  <a:srgbClr val="0070C0"/>
                </a:solidFill>
                <a:latin typeface="Baskerville Old Face" pitchFamily="18" charset="0"/>
              </a:rPr>
              <a:t>      </a:t>
            </a:r>
            <a:r>
              <a:rPr lang="en-US" sz="2400" b="1" dirty="0" smtClean="0">
                <a:solidFill>
                  <a:srgbClr val="0070C0"/>
                </a:solidFill>
                <a:latin typeface="Baskerville Old Face" pitchFamily="18" charset="0"/>
              </a:rPr>
              <a:t>Grandpa             Party          Forgot </a:t>
            </a:r>
            <a:r>
              <a:rPr lang="en-US" sz="2400" b="1" dirty="0">
                <a:solidFill>
                  <a:srgbClr val="0070C0"/>
                </a:solidFill>
                <a:latin typeface="Baskerville Old Face" pitchFamily="18" charset="0"/>
              </a:rPr>
              <a:t>to </a:t>
            </a:r>
            <a:r>
              <a:rPr lang="en-US" sz="2400" b="1" dirty="0">
                <a:solidFill>
                  <a:srgbClr val="0070C0"/>
                </a:solidFill>
                <a:latin typeface="Baskerville Old Face" pitchFamily="18" charset="0"/>
              </a:rPr>
              <a:t>wear  pants     </a:t>
            </a:r>
            <a:endParaRPr lang="en-US" sz="2400" b="1" dirty="0">
              <a:solidFill>
                <a:srgbClr val="0070C0"/>
              </a:solidFill>
              <a:latin typeface="Baskerville Old Face" pitchFamily="18" charset="0"/>
            </a:endParaRPr>
          </a:p>
          <a:p>
            <a:r>
              <a:rPr lang="en-US" sz="2400" b="1" dirty="0">
                <a:solidFill>
                  <a:srgbClr val="0070C0"/>
                </a:solidFill>
                <a:latin typeface="Baskerville Old Face" pitchFamily="18" charset="0"/>
              </a:rPr>
              <a:t>   </a:t>
            </a:r>
            <a:endParaRPr lang="en-US" sz="2400" b="1" dirty="0">
              <a:solidFill>
                <a:srgbClr val="0070C0"/>
              </a:solidFill>
              <a:latin typeface="Baskerville Old Face" pitchFamily="18" charset="0"/>
            </a:endParaRPr>
          </a:p>
          <a:p>
            <a:endParaRPr lang="en-US" b="1" dirty="0">
              <a:solidFill>
                <a:prstClr val="black"/>
              </a:solidFill>
              <a:latin typeface="Baskerville Old Face" pitchFamily="18" charset="0"/>
            </a:endParaRPr>
          </a:p>
          <a:p>
            <a:endParaRPr lang="en-US" b="1" dirty="0">
              <a:solidFill>
                <a:prstClr val="black"/>
              </a:solidFill>
              <a:latin typeface="Baskerville Old Face" pitchFamily="18" charset="0"/>
            </a:endParaRPr>
          </a:p>
          <a:p>
            <a:endParaRPr lang="en-US" sz="32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2227" y="4864656"/>
            <a:ext cx="1742785" cy="1134725"/>
          </a:xfrm>
          <a:prstGeom prst="rect">
            <a:avLst/>
          </a:prstGeom>
          <a:solidFill>
            <a:srgbClr val="FFFFFF">
              <a:shade val="85000"/>
            </a:srgbClr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4" name="TextBox 3"/>
          <p:cNvSpPr txBox="1"/>
          <p:nvPr/>
        </p:nvSpPr>
        <p:spPr>
          <a:xfrm>
            <a:off x="3872227" y="5999381"/>
            <a:ext cx="1742785" cy="646331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sz="3600" b="1" dirty="0" err="1">
                <a:solidFill>
                  <a:prstClr val="black"/>
                </a:solidFill>
                <a:latin typeface="Baskerville Old Face" pitchFamily="18" charset="0"/>
              </a:rPr>
              <a:t>Interest</a:t>
            </a:r>
            <a:r>
              <a:rPr lang="en-US" sz="3600" b="1" dirty="0" err="1">
                <a:solidFill>
                  <a:prstClr val="white"/>
                </a:solidFill>
                <a:latin typeface="Baskerville Old Face" pitchFamily="18" charset="0"/>
              </a:rPr>
              <a:t>t</a:t>
            </a:r>
            <a:r>
              <a:rPr lang="en-US" dirty="0">
                <a:solidFill>
                  <a:prstClr val="white"/>
                </a:solidFill>
              </a:rPr>
              <a:t>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77000" y="6177033"/>
            <a:ext cx="24272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Baskerville Old Face" pitchFamily="18" charset="0"/>
              </a:rPr>
              <a:t> © </a:t>
            </a:r>
            <a:r>
              <a:rPr lang="en-US" dirty="0" err="1" smtClean="0">
                <a:solidFill>
                  <a:prstClr val="black"/>
                </a:solidFill>
                <a:latin typeface="Baskerville Old Face" pitchFamily="18" charset="0"/>
              </a:rPr>
              <a:t>Clarcq</a:t>
            </a:r>
            <a:r>
              <a:rPr lang="en-US" dirty="0" smtClean="0">
                <a:solidFill>
                  <a:prstClr val="black"/>
                </a:solidFill>
                <a:latin typeface="Baskerville Old Face" pitchFamily="18" charset="0"/>
              </a:rPr>
              <a:t>, Whaley 2012</a:t>
            </a:r>
            <a:endParaRPr lang="en-US" dirty="0">
              <a:solidFill>
                <a:prstClr val="white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1360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617339"/>
            <a:ext cx="6896440" cy="4985980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prstClr val="black"/>
                </a:solidFill>
                <a:latin typeface="Baskerville Old Face" pitchFamily="18" charset="0"/>
              </a:rPr>
              <a:t> Step </a:t>
            </a:r>
            <a:r>
              <a:rPr lang="en-US" sz="4000" b="1" dirty="0">
                <a:solidFill>
                  <a:prstClr val="black"/>
                </a:solidFill>
                <a:latin typeface="Baskerville Old Face" pitchFamily="18" charset="0"/>
              </a:rPr>
              <a:t>3:  Create the base reading</a:t>
            </a:r>
            <a:r>
              <a:rPr lang="en-US" b="1" dirty="0">
                <a:solidFill>
                  <a:prstClr val="black"/>
                </a:solidFill>
                <a:latin typeface="Baskerville Old Face" pitchFamily="18" charset="0"/>
              </a:rPr>
              <a:t>.  </a:t>
            </a:r>
          </a:p>
          <a:p>
            <a:r>
              <a:rPr lang="en-US" b="1" dirty="0">
                <a:solidFill>
                  <a:prstClr val="black"/>
                </a:solidFill>
                <a:latin typeface="Baskerville Old Face" pitchFamily="18" charset="0"/>
              </a:rPr>
              <a:t>       </a:t>
            </a:r>
            <a:r>
              <a:rPr lang="en-US" sz="2400" b="1" dirty="0">
                <a:solidFill>
                  <a:srgbClr val="0070C0"/>
                </a:solidFill>
                <a:latin typeface="Baskerville Old Face" pitchFamily="18" charset="0"/>
              </a:rPr>
              <a:t>                  </a:t>
            </a:r>
          </a:p>
          <a:p>
            <a:r>
              <a:rPr lang="en-US" sz="2400" b="1" dirty="0">
                <a:solidFill>
                  <a:srgbClr val="0070C0"/>
                </a:solidFill>
                <a:latin typeface="Baskerville Old Face" pitchFamily="18" charset="0"/>
              </a:rPr>
              <a:t> </a:t>
            </a:r>
            <a:r>
              <a:rPr lang="en-US" sz="2400" b="1" dirty="0">
                <a:solidFill>
                  <a:srgbClr val="0070C0"/>
                </a:solidFill>
                <a:latin typeface="Baskerville Old Face" pitchFamily="18" charset="0"/>
              </a:rPr>
              <a:t>                                                  </a:t>
            </a:r>
            <a:endParaRPr lang="en-US" sz="2800" b="1" u="sng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400" b="1" dirty="0">
                <a:solidFill>
                  <a:srgbClr val="0070C0"/>
                </a:solidFill>
                <a:latin typeface="Baskerville Old Face" pitchFamily="18" charset="0"/>
              </a:rPr>
              <a:t>                                                             </a:t>
            </a:r>
          </a:p>
          <a:p>
            <a:r>
              <a:rPr lang="en-US" sz="2400" b="1" dirty="0">
                <a:solidFill>
                  <a:srgbClr val="0070C0"/>
                </a:solidFill>
                <a:latin typeface="Baskerville Old Face" pitchFamily="18" charset="0"/>
              </a:rPr>
              <a:t> </a:t>
            </a:r>
            <a:r>
              <a:rPr lang="en-US" sz="2400" b="1" dirty="0">
                <a:solidFill>
                  <a:srgbClr val="0070C0"/>
                </a:solidFill>
                <a:latin typeface="Baskerville Old Face" pitchFamily="18" charset="0"/>
              </a:rPr>
              <a:t>      </a:t>
            </a:r>
            <a:r>
              <a:rPr lang="en-US" sz="2400" b="1" dirty="0" smtClean="0">
                <a:solidFill>
                  <a:prstClr val="black"/>
                </a:solidFill>
                <a:latin typeface="Baskerville Old Face" pitchFamily="18" charset="0"/>
              </a:rPr>
              <a:t>Grandpa  </a:t>
            </a:r>
            <a:r>
              <a:rPr lang="en-US" sz="2400" b="1" dirty="0">
                <a:solidFill>
                  <a:prstClr val="black"/>
                </a:solidFill>
                <a:latin typeface="Baskerville Old Face" pitchFamily="18" charset="0"/>
              </a:rPr>
              <a:t>was at a party .     </a:t>
            </a:r>
          </a:p>
          <a:p>
            <a:r>
              <a:rPr lang="en-US" sz="24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400" b="1" dirty="0">
                <a:solidFill>
                  <a:prstClr val="black"/>
                </a:solidFill>
                <a:latin typeface="Baskerville Old Face" pitchFamily="18" charset="0"/>
              </a:rPr>
              <a:t>      He  forgot </a:t>
            </a:r>
            <a:r>
              <a:rPr lang="en-US" sz="2400" b="1" dirty="0">
                <a:solidFill>
                  <a:prstClr val="black"/>
                </a:solidFill>
                <a:latin typeface="Baskerville Old Face" pitchFamily="18" charset="0"/>
              </a:rPr>
              <a:t>to </a:t>
            </a:r>
            <a:r>
              <a:rPr lang="en-US" sz="2400" b="1" dirty="0">
                <a:solidFill>
                  <a:prstClr val="black"/>
                </a:solidFill>
                <a:latin typeface="Baskerville Old Face" pitchFamily="18" charset="0"/>
              </a:rPr>
              <a:t>wear  pants. </a:t>
            </a:r>
            <a:endParaRPr lang="en-US" sz="2400" b="1" dirty="0" smtClean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4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400" b="1" dirty="0" smtClean="0">
                <a:solidFill>
                  <a:prstClr val="black"/>
                </a:solidFill>
                <a:latin typeface="Baskerville Old Face" pitchFamily="18" charset="0"/>
              </a:rPr>
              <a:t>      He covered himself right away.</a:t>
            </a:r>
            <a:endParaRPr lang="en-US" sz="24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4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400" b="1" dirty="0">
                <a:solidFill>
                  <a:prstClr val="black"/>
                </a:solidFill>
                <a:latin typeface="Baskerville Old Face" pitchFamily="18" charset="0"/>
              </a:rPr>
              <a:t>        </a:t>
            </a:r>
            <a:endParaRPr lang="en-US" sz="24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400" b="1" dirty="0">
                <a:solidFill>
                  <a:srgbClr val="0070C0"/>
                </a:solidFill>
                <a:latin typeface="Baskerville Old Face" pitchFamily="18" charset="0"/>
              </a:rPr>
              <a:t>   </a:t>
            </a:r>
            <a:endParaRPr lang="en-US" sz="2400" b="1" dirty="0">
              <a:solidFill>
                <a:srgbClr val="0070C0"/>
              </a:solidFill>
              <a:latin typeface="Baskerville Old Face" pitchFamily="18" charset="0"/>
            </a:endParaRPr>
          </a:p>
          <a:p>
            <a:endParaRPr lang="en-US" b="1" dirty="0">
              <a:solidFill>
                <a:prstClr val="black"/>
              </a:solidFill>
              <a:latin typeface="Baskerville Old Face" pitchFamily="18" charset="0"/>
            </a:endParaRPr>
          </a:p>
          <a:p>
            <a:endParaRPr lang="en-US" b="1" dirty="0">
              <a:solidFill>
                <a:prstClr val="black"/>
              </a:solidFill>
              <a:latin typeface="Baskerville Old Face" pitchFamily="18" charset="0"/>
            </a:endParaRPr>
          </a:p>
          <a:p>
            <a:endParaRPr lang="en-US" sz="32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2227" y="4864656"/>
            <a:ext cx="1742785" cy="1134725"/>
          </a:xfrm>
          <a:prstGeom prst="rect">
            <a:avLst/>
          </a:prstGeom>
          <a:solidFill>
            <a:srgbClr val="FFFFFF">
              <a:shade val="85000"/>
            </a:srgbClr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4" name="TextBox 3"/>
          <p:cNvSpPr txBox="1"/>
          <p:nvPr/>
        </p:nvSpPr>
        <p:spPr>
          <a:xfrm>
            <a:off x="3872227" y="5999381"/>
            <a:ext cx="1742785" cy="646331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sz="3600" b="1" dirty="0" err="1">
                <a:solidFill>
                  <a:prstClr val="black"/>
                </a:solidFill>
                <a:latin typeface="Baskerville Old Face" pitchFamily="18" charset="0"/>
              </a:rPr>
              <a:t>Interest</a:t>
            </a:r>
            <a:r>
              <a:rPr lang="en-US" sz="3600" b="1" dirty="0" err="1">
                <a:solidFill>
                  <a:prstClr val="white"/>
                </a:solidFill>
                <a:latin typeface="Baskerville Old Face" pitchFamily="18" charset="0"/>
              </a:rPr>
              <a:t>t</a:t>
            </a:r>
            <a:r>
              <a:rPr lang="en-US" dirty="0">
                <a:solidFill>
                  <a:prstClr val="white"/>
                </a:solidFill>
              </a:rPr>
              <a:t>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96000" y="6010865"/>
            <a:ext cx="23695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Baskerville Old Face" pitchFamily="18" charset="0"/>
              </a:rPr>
              <a:t>© </a:t>
            </a:r>
            <a:r>
              <a:rPr lang="en-US" dirty="0" err="1" smtClean="0">
                <a:solidFill>
                  <a:prstClr val="black"/>
                </a:solidFill>
                <a:latin typeface="Baskerville Old Face" pitchFamily="18" charset="0"/>
              </a:rPr>
              <a:t>Clarcq</a:t>
            </a:r>
            <a:r>
              <a:rPr lang="en-US" dirty="0" smtClean="0">
                <a:solidFill>
                  <a:prstClr val="black"/>
                </a:solidFill>
                <a:latin typeface="Baskerville Old Face" pitchFamily="18" charset="0"/>
              </a:rPr>
              <a:t>, Whaley 2012</a:t>
            </a: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244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2000" y="889463"/>
            <a:ext cx="7620000" cy="5232202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prstClr val="black"/>
                </a:solidFill>
                <a:latin typeface="Baskerville Old Face" pitchFamily="18" charset="0"/>
              </a:rPr>
              <a:t>Check to make sure that it meets the requirements for a base reading:</a:t>
            </a:r>
          </a:p>
          <a:p>
            <a:endParaRPr lang="en-US" sz="40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pPr marL="571500" indent="-571500">
              <a:buFont typeface="Arial" pitchFamily="34" charset="0"/>
              <a:buChar char="•"/>
            </a:pPr>
            <a:r>
              <a:rPr lang="en-US" sz="4000" b="1" dirty="0" smtClean="0">
                <a:solidFill>
                  <a:prstClr val="black"/>
                </a:solidFill>
                <a:latin typeface="Baskerville Old Face" pitchFamily="18" charset="0"/>
              </a:rPr>
              <a:t>It contains </a:t>
            </a:r>
            <a:r>
              <a:rPr lang="en-US" sz="4000" b="1" dirty="0">
                <a:solidFill>
                  <a:prstClr val="black"/>
                </a:solidFill>
                <a:latin typeface="Baskerville Old Face" pitchFamily="18" charset="0"/>
              </a:rPr>
              <a:t>k</a:t>
            </a:r>
            <a:r>
              <a:rPr lang="en-US" sz="4000" b="1" dirty="0" smtClean="0">
                <a:solidFill>
                  <a:prstClr val="black"/>
                </a:solidFill>
                <a:latin typeface="Baskerville Old Face" pitchFamily="18" charset="0"/>
              </a:rPr>
              <a:t>ey information and/or key structures.</a:t>
            </a:r>
            <a:endParaRPr lang="en-US" sz="40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endParaRPr lang="en-US" sz="40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pPr marL="571500" indent="-571500">
              <a:buFont typeface="Wingdings" pitchFamily="2" charset="2"/>
              <a:buChar char="§"/>
            </a:pPr>
            <a:r>
              <a:rPr lang="en-US" sz="4000" b="1" dirty="0" smtClean="0">
                <a:solidFill>
                  <a:prstClr val="black"/>
                </a:solidFill>
                <a:latin typeface="Baskerville Old Face" pitchFamily="18" charset="0"/>
              </a:rPr>
              <a:t>It is completely comprehensible.</a:t>
            </a:r>
            <a:endParaRPr lang="en-US" sz="40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endParaRPr lang="en-US" dirty="0" smtClean="0">
              <a:solidFill>
                <a:prstClr val="white"/>
              </a:solidFill>
            </a:endParaRPr>
          </a:p>
          <a:p>
            <a:r>
              <a:rPr lang="en-US" dirty="0" smtClean="0">
                <a:solidFill>
                  <a:prstClr val="white"/>
                </a:solidFill>
              </a:rPr>
              <a:t>                                                                                                </a:t>
            </a:r>
            <a:r>
              <a:rPr lang="en-US" dirty="0" smtClean="0">
                <a:solidFill>
                  <a:prstClr val="black"/>
                </a:solidFill>
                <a:latin typeface="Baskerville Old Face" pitchFamily="18" charset="0"/>
              </a:rPr>
              <a:t>© </a:t>
            </a:r>
            <a:r>
              <a:rPr lang="en-US" dirty="0" err="1" smtClean="0">
                <a:solidFill>
                  <a:prstClr val="black"/>
                </a:solidFill>
                <a:latin typeface="Baskerville Old Face" pitchFamily="18" charset="0"/>
              </a:rPr>
              <a:t>Clarcq</a:t>
            </a:r>
            <a:r>
              <a:rPr lang="en-US" dirty="0" smtClean="0">
                <a:solidFill>
                  <a:prstClr val="black"/>
                </a:solidFill>
                <a:latin typeface="Baskerville Old Face" pitchFamily="18" charset="0"/>
              </a:rPr>
              <a:t>, Whaley 2012</a:t>
            </a:r>
            <a:endParaRPr lang="en-US" dirty="0">
              <a:solidFill>
                <a:prstClr val="white"/>
              </a:solidFill>
            </a:endParaRPr>
          </a:p>
          <a:p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2231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66700" y="304800"/>
            <a:ext cx="8610600" cy="6370975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prstClr val="black"/>
                </a:solidFill>
                <a:latin typeface="Baskerville Old Face" pitchFamily="18" charset="0"/>
              </a:rPr>
              <a:t>Steps 4+:   </a:t>
            </a:r>
            <a:r>
              <a:rPr lang="en-US" sz="3600" b="1" dirty="0">
                <a:solidFill>
                  <a:prstClr val="black"/>
                </a:solidFill>
                <a:latin typeface="Baskerville Old Face" pitchFamily="18" charset="0"/>
              </a:rPr>
              <a:t>“Inject” a variety </a:t>
            </a:r>
            <a:r>
              <a:rPr lang="en-US" sz="3600" b="1" dirty="0">
                <a:solidFill>
                  <a:prstClr val="black"/>
                </a:solidFill>
                <a:latin typeface="Baskerville Old Face" pitchFamily="18" charset="0"/>
              </a:rPr>
              <a:t>of familiar          </a:t>
            </a:r>
          </a:p>
          <a:p>
            <a:r>
              <a:rPr lang="en-US" sz="36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3600" b="1" dirty="0">
                <a:solidFill>
                  <a:prstClr val="black"/>
                </a:solidFill>
                <a:latin typeface="Baskerville Old Face" pitchFamily="18" charset="0"/>
              </a:rPr>
              <a:t>                      structures and vocabulary.</a:t>
            </a:r>
          </a:p>
          <a:p>
            <a:r>
              <a:rPr lang="en-US" sz="3200" b="1" dirty="0">
                <a:solidFill>
                  <a:srgbClr val="AC66BB">
                    <a:lumMod val="50000"/>
                  </a:srgbClr>
                </a:solidFill>
                <a:latin typeface="Baskerville Old Face" pitchFamily="18" charset="0"/>
              </a:rPr>
              <a:t>Base story</a:t>
            </a:r>
            <a:r>
              <a:rPr lang="en-US" sz="3600" b="1" dirty="0">
                <a:solidFill>
                  <a:prstClr val="black"/>
                </a:solidFill>
                <a:latin typeface="Baskerville Old Face" pitchFamily="18" charset="0"/>
              </a:rPr>
              <a:t>:</a:t>
            </a:r>
            <a:endParaRPr lang="en-US" sz="36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3600" b="1" dirty="0">
                <a:solidFill>
                  <a:prstClr val="black"/>
                </a:solidFill>
                <a:latin typeface="Baskerville Old Face" pitchFamily="18" charset="0"/>
              </a:rPr>
              <a:t>     </a:t>
            </a:r>
            <a:r>
              <a:rPr lang="en-US" sz="2400" b="1" dirty="0" smtClean="0">
                <a:solidFill>
                  <a:prstClr val="black"/>
                </a:solidFill>
                <a:latin typeface="Baskerville Old Face" pitchFamily="18" charset="0"/>
              </a:rPr>
              <a:t> Grandpa was </a:t>
            </a:r>
            <a:r>
              <a:rPr lang="en-US" sz="2400" b="1" dirty="0">
                <a:solidFill>
                  <a:prstClr val="black"/>
                </a:solidFill>
                <a:latin typeface="Baskerville Old Face" pitchFamily="18" charset="0"/>
              </a:rPr>
              <a:t>at a party .   </a:t>
            </a:r>
            <a:r>
              <a:rPr lang="en-US" sz="2400" b="1" dirty="0">
                <a:solidFill>
                  <a:prstClr val="black"/>
                </a:solidFill>
                <a:latin typeface="Baskerville Old Face" pitchFamily="18" charset="0"/>
              </a:rPr>
              <a:t>He  </a:t>
            </a:r>
            <a:r>
              <a:rPr lang="en-US" sz="2400" b="1" dirty="0">
                <a:solidFill>
                  <a:prstClr val="black"/>
                </a:solidFill>
                <a:latin typeface="Baskerville Old Face" pitchFamily="18" charset="0"/>
              </a:rPr>
              <a:t>forgot to wear  pants.  </a:t>
            </a:r>
          </a:p>
          <a:p>
            <a:r>
              <a:rPr lang="en-US" sz="2400" b="1" dirty="0">
                <a:solidFill>
                  <a:prstClr val="black"/>
                </a:solidFill>
                <a:latin typeface="Baskerville Old Face" pitchFamily="18" charset="0"/>
              </a:rPr>
              <a:t>      </a:t>
            </a:r>
            <a:r>
              <a:rPr lang="en-US" sz="2400" b="1" dirty="0">
                <a:solidFill>
                  <a:prstClr val="black"/>
                </a:solidFill>
                <a:latin typeface="Baskerville Old Face" pitchFamily="18" charset="0"/>
              </a:rPr>
              <a:t>   </a:t>
            </a:r>
            <a:r>
              <a:rPr lang="en-US" sz="2400" b="1" dirty="0">
                <a:solidFill>
                  <a:prstClr val="black"/>
                </a:solidFill>
                <a:latin typeface="Baskerville Old Face" pitchFamily="18" charset="0"/>
              </a:rPr>
              <a:t>He covered himself right away.  </a:t>
            </a:r>
            <a:endParaRPr lang="en-US" sz="24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endParaRPr lang="en-US" sz="24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800" b="1" dirty="0">
                <a:solidFill>
                  <a:srgbClr val="7030A0"/>
                </a:solidFill>
                <a:latin typeface="Baskerville Old Face" pitchFamily="18" charset="0"/>
              </a:rPr>
              <a:t>Version 2: </a:t>
            </a:r>
          </a:p>
          <a:p>
            <a:r>
              <a:rPr lang="en-US" sz="24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400" b="1" dirty="0">
                <a:solidFill>
                  <a:prstClr val="black"/>
                </a:solidFill>
                <a:latin typeface="Baskerville Old Face" pitchFamily="18" charset="0"/>
              </a:rPr>
              <a:t>      </a:t>
            </a:r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      One night  </a:t>
            </a:r>
            <a:r>
              <a:rPr lang="en-US" sz="2800" b="1" dirty="0" smtClean="0">
                <a:solidFill>
                  <a:prstClr val="black"/>
                </a:solidFill>
                <a:latin typeface="Baskerville Old Face" pitchFamily="18" charset="0"/>
              </a:rPr>
              <a:t>Grandpa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was at a </a:t>
            </a:r>
            <a:r>
              <a:rPr lang="en-US" sz="2800" b="1" dirty="0" smtClean="0">
                <a:solidFill>
                  <a:prstClr val="black"/>
                </a:solidFill>
                <a:latin typeface="Baskerville Old Face" pitchFamily="18" charset="0"/>
              </a:rPr>
              <a:t>party 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with his    </a:t>
            </a: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      friends.   He realized that he forgot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to wear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his pants.               </a:t>
            </a: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      He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covered himself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right away.   How embarrassing!  </a:t>
            </a:r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endParaRPr lang="en-US" sz="36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dirty="0" smtClean="0">
                <a:solidFill>
                  <a:prstClr val="black"/>
                </a:solidFill>
                <a:latin typeface="Baskerville Old Face" pitchFamily="18" charset="0"/>
              </a:rPr>
              <a:t>                                                                                                © </a:t>
            </a:r>
            <a:r>
              <a:rPr lang="en-US" dirty="0" err="1" smtClean="0">
                <a:solidFill>
                  <a:prstClr val="black"/>
                </a:solidFill>
                <a:latin typeface="Baskerville Old Face" pitchFamily="18" charset="0"/>
              </a:rPr>
              <a:t>Clarcq</a:t>
            </a:r>
            <a:r>
              <a:rPr lang="en-US" dirty="0" smtClean="0">
                <a:solidFill>
                  <a:prstClr val="black"/>
                </a:solidFill>
                <a:latin typeface="Baskerville Old Face" pitchFamily="18" charset="0"/>
              </a:rPr>
              <a:t>, Whaley 2012</a:t>
            </a:r>
            <a:endParaRPr lang="en-US" dirty="0">
              <a:solidFill>
                <a:prstClr val="white"/>
              </a:solidFill>
            </a:endParaRPr>
          </a:p>
          <a:p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787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85750" y="0"/>
            <a:ext cx="8610600" cy="7602081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AC66BB">
                    <a:lumMod val="50000"/>
                  </a:srgbClr>
                </a:solidFill>
                <a:latin typeface="Baskerville Old Face" pitchFamily="18" charset="0"/>
              </a:rPr>
              <a:t>Base story</a:t>
            </a:r>
            <a:r>
              <a:rPr lang="en-US" sz="3600" b="1" dirty="0">
                <a:solidFill>
                  <a:prstClr val="black"/>
                </a:solidFill>
                <a:latin typeface="Baskerville Old Face" pitchFamily="18" charset="0"/>
              </a:rPr>
              <a:t>:</a:t>
            </a:r>
            <a:endParaRPr lang="en-US" sz="36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3600" b="1" dirty="0">
                <a:solidFill>
                  <a:prstClr val="black"/>
                </a:solidFill>
                <a:latin typeface="Baskerville Old Face" pitchFamily="18" charset="0"/>
              </a:rPr>
              <a:t>      </a:t>
            </a:r>
            <a:r>
              <a:rPr lang="en-US" sz="2000" b="1" dirty="0" smtClean="0">
                <a:solidFill>
                  <a:prstClr val="black"/>
                </a:solidFill>
                <a:latin typeface="Baskerville Old Face" pitchFamily="18" charset="0"/>
              </a:rPr>
              <a:t>Grandpa </a:t>
            </a:r>
            <a:r>
              <a:rPr lang="en-US" sz="2000" b="1" dirty="0">
                <a:solidFill>
                  <a:prstClr val="black"/>
                </a:solidFill>
                <a:latin typeface="Baskerville Old Face" pitchFamily="18" charset="0"/>
              </a:rPr>
              <a:t>was at a party .   </a:t>
            </a:r>
            <a:r>
              <a:rPr lang="en-US" sz="2000" b="1" dirty="0">
                <a:solidFill>
                  <a:prstClr val="black"/>
                </a:solidFill>
                <a:latin typeface="Baskerville Old Face" pitchFamily="18" charset="0"/>
              </a:rPr>
              <a:t>He  </a:t>
            </a:r>
            <a:r>
              <a:rPr lang="en-US" sz="2000" b="1" dirty="0">
                <a:solidFill>
                  <a:prstClr val="black"/>
                </a:solidFill>
                <a:latin typeface="Baskerville Old Face" pitchFamily="18" charset="0"/>
              </a:rPr>
              <a:t>forgot to wear  pants.  </a:t>
            </a:r>
          </a:p>
          <a:p>
            <a:r>
              <a:rPr lang="en-US" sz="2000" b="1" dirty="0">
                <a:solidFill>
                  <a:prstClr val="black"/>
                </a:solidFill>
                <a:latin typeface="Baskerville Old Face" pitchFamily="18" charset="0"/>
              </a:rPr>
              <a:t>      </a:t>
            </a:r>
            <a:r>
              <a:rPr lang="en-US" sz="2000" b="1" dirty="0">
                <a:solidFill>
                  <a:prstClr val="black"/>
                </a:solidFill>
                <a:latin typeface="Baskerville Old Face" pitchFamily="18" charset="0"/>
              </a:rPr>
              <a:t>    </a:t>
            </a:r>
            <a:r>
              <a:rPr lang="en-US" sz="2000" b="1" dirty="0">
                <a:solidFill>
                  <a:prstClr val="black"/>
                </a:solidFill>
                <a:latin typeface="Baskerville Old Face" pitchFamily="18" charset="0"/>
              </a:rPr>
              <a:t>He covered himself right away.  </a:t>
            </a:r>
            <a:endParaRPr lang="en-US" sz="20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endParaRPr lang="en-US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800" b="1" dirty="0">
                <a:solidFill>
                  <a:srgbClr val="7030A0"/>
                </a:solidFill>
                <a:latin typeface="Baskerville Old Face" pitchFamily="18" charset="0"/>
              </a:rPr>
              <a:t>Version 2: </a:t>
            </a:r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     </a:t>
            </a:r>
            <a:r>
              <a:rPr lang="en-US" sz="2400" b="1" dirty="0">
                <a:solidFill>
                  <a:prstClr val="black"/>
                </a:solidFill>
                <a:latin typeface="Baskerville Old Face" pitchFamily="18" charset="0"/>
              </a:rPr>
              <a:t>One night  </a:t>
            </a:r>
            <a:r>
              <a:rPr lang="en-US" sz="2400" b="1" dirty="0" smtClean="0">
                <a:solidFill>
                  <a:prstClr val="black"/>
                </a:solidFill>
                <a:latin typeface="Baskerville Old Face" pitchFamily="18" charset="0"/>
              </a:rPr>
              <a:t>Grandpa </a:t>
            </a:r>
            <a:r>
              <a:rPr lang="en-US" sz="2400" b="1" dirty="0">
                <a:solidFill>
                  <a:prstClr val="black"/>
                </a:solidFill>
                <a:latin typeface="Baskerville Old Face" pitchFamily="18" charset="0"/>
              </a:rPr>
              <a:t>was at a party </a:t>
            </a:r>
            <a:r>
              <a:rPr lang="en-US" sz="2400" b="1" dirty="0">
                <a:solidFill>
                  <a:prstClr val="black"/>
                </a:solidFill>
                <a:latin typeface="Baskerville Old Face" pitchFamily="18" charset="0"/>
              </a:rPr>
              <a:t> with his    </a:t>
            </a:r>
          </a:p>
          <a:p>
            <a:r>
              <a:rPr lang="en-US" sz="24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400" b="1" dirty="0">
                <a:solidFill>
                  <a:prstClr val="black"/>
                </a:solidFill>
                <a:latin typeface="Baskerville Old Face" pitchFamily="18" charset="0"/>
              </a:rPr>
              <a:t>        friends.   He realized that he forgot </a:t>
            </a:r>
            <a:r>
              <a:rPr lang="en-US" sz="2400" b="1" dirty="0">
                <a:solidFill>
                  <a:prstClr val="black"/>
                </a:solidFill>
                <a:latin typeface="Baskerville Old Face" pitchFamily="18" charset="0"/>
              </a:rPr>
              <a:t>to wear  </a:t>
            </a:r>
            <a:r>
              <a:rPr lang="en-US" sz="2400" b="1" dirty="0">
                <a:solidFill>
                  <a:prstClr val="black"/>
                </a:solidFill>
                <a:latin typeface="Baskerville Old Face" pitchFamily="18" charset="0"/>
              </a:rPr>
              <a:t>his pants.               </a:t>
            </a:r>
          </a:p>
          <a:p>
            <a:r>
              <a:rPr lang="en-US" sz="24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400" b="1" dirty="0">
                <a:solidFill>
                  <a:prstClr val="black"/>
                </a:solidFill>
                <a:latin typeface="Baskerville Old Face" pitchFamily="18" charset="0"/>
              </a:rPr>
              <a:t>        He </a:t>
            </a:r>
            <a:r>
              <a:rPr lang="en-US" sz="2400" b="1" dirty="0">
                <a:solidFill>
                  <a:prstClr val="black"/>
                </a:solidFill>
                <a:latin typeface="Baskerville Old Face" pitchFamily="18" charset="0"/>
              </a:rPr>
              <a:t>covered himself </a:t>
            </a:r>
            <a:r>
              <a:rPr lang="en-US" sz="2400" b="1" dirty="0">
                <a:solidFill>
                  <a:prstClr val="black"/>
                </a:solidFill>
                <a:latin typeface="Baskerville Old Face" pitchFamily="18" charset="0"/>
              </a:rPr>
              <a:t>right away.   How embarrassing! </a:t>
            </a:r>
          </a:p>
          <a:p>
            <a:endParaRPr lang="en-US" sz="20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800" b="1" dirty="0">
                <a:solidFill>
                  <a:srgbClr val="7030A0"/>
                </a:solidFill>
                <a:latin typeface="Baskerville Old Face" pitchFamily="18" charset="0"/>
              </a:rPr>
              <a:t>Version </a:t>
            </a:r>
            <a:r>
              <a:rPr lang="en-US" sz="2800" b="1" dirty="0">
                <a:solidFill>
                  <a:srgbClr val="7030A0"/>
                </a:solidFill>
                <a:latin typeface="Baskerville Old Face" pitchFamily="18" charset="0"/>
              </a:rPr>
              <a:t>3: </a:t>
            </a:r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   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One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night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last summer,  </a:t>
            </a:r>
            <a:r>
              <a:rPr lang="en-US" sz="2800" b="1" dirty="0" smtClean="0">
                <a:solidFill>
                  <a:prstClr val="black"/>
                </a:solidFill>
                <a:latin typeface="Baskerville Old Face" pitchFamily="18" charset="0"/>
              </a:rPr>
              <a:t>Grandpa 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was at a party 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   with all of his  friends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.  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“I’m cold” he thought.  “My </a:t>
            </a: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   knees are  really cold!”  He looked down and realized </a:t>
            </a: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   that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he forgot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to wear his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pants. How embarrassing!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   He wanted to cover himself right away! </a:t>
            </a:r>
            <a:endParaRPr lang="en-US" sz="2800" b="1" dirty="0" smtClean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800" b="1" dirty="0" smtClean="0">
                <a:solidFill>
                  <a:prstClr val="black"/>
                </a:solidFill>
                <a:latin typeface="Baskerville Old Face" pitchFamily="18" charset="0"/>
              </a:rPr>
              <a:t>  </a:t>
            </a:r>
          </a:p>
          <a:p>
            <a:r>
              <a:rPr lang="en-US" sz="1600" dirty="0" smtClean="0">
                <a:solidFill>
                  <a:prstClr val="black"/>
                </a:solidFill>
                <a:latin typeface="Baskerville Old Face" pitchFamily="18" charset="0"/>
              </a:rPr>
              <a:t>                                                                                                                  © </a:t>
            </a:r>
            <a:r>
              <a:rPr lang="en-US" sz="1600" dirty="0" err="1" smtClean="0">
                <a:solidFill>
                  <a:prstClr val="black"/>
                </a:solidFill>
                <a:latin typeface="Baskerville Old Face" pitchFamily="18" charset="0"/>
              </a:rPr>
              <a:t>Clarcq</a:t>
            </a:r>
            <a:r>
              <a:rPr lang="en-US" sz="1600" dirty="0" smtClean="0">
                <a:solidFill>
                  <a:prstClr val="black"/>
                </a:solidFill>
                <a:latin typeface="Baskerville Old Face" pitchFamily="18" charset="0"/>
              </a:rPr>
              <a:t>, Whaley 2012</a:t>
            </a:r>
            <a:endParaRPr lang="en-US" sz="1600" dirty="0">
              <a:solidFill>
                <a:prstClr val="white"/>
              </a:solidFill>
            </a:endParaRPr>
          </a:p>
          <a:p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4086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1066800"/>
            <a:ext cx="7620000" cy="3816429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endParaRPr lang="en-US" sz="2800" dirty="0" smtClean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800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800" dirty="0" smtClean="0">
                <a:solidFill>
                  <a:prstClr val="black"/>
                </a:solidFill>
                <a:latin typeface="Baskerville Old Face" pitchFamily="18" charset="0"/>
              </a:rPr>
              <a:t>  </a:t>
            </a:r>
          </a:p>
          <a:p>
            <a:r>
              <a:rPr lang="en-US" sz="2800" dirty="0" smtClean="0">
                <a:solidFill>
                  <a:prstClr val="black"/>
                </a:solidFill>
                <a:latin typeface="Baskerville Old Face" pitchFamily="18" charset="0"/>
              </a:rPr>
              <a:t>   It may be helpful to students to see the more    </a:t>
            </a:r>
          </a:p>
          <a:p>
            <a:r>
              <a:rPr lang="en-US" sz="2800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800" dirty="0" smtClean="0">
                <a:solidFill>
                  <a:prstClr val="black"/>
                </a:solidFill>
                <a:latin typeface="Baskerville Old Face" pitchFamily="18" charset="0"/>
              </a:rPr>
              <a:t>  </a:t>
            </a:r>
            <a:r>
              <a:rPr lang="en-US" sz="2800" dirty="0" smtClean="0">
                <a:solidFill>
                  <a:prstClr val="black"/>
                </a:solidFill>
                <a:latin typeface="Baskerville Old Face" pitchFamily="18" charset="0"/>
              </a:rPr>
              <a:t>complex versions several times, beginning with a </a:t>
            </a:r>
          </a:p>
          <a:p>
            <a:r>
              <a:rPr lang="en-US" sz="2800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800" dirty="0" smtClean="0">
                <a:solidFill>
                  <a:prstClr val="black"/>
                </a:solidFill>
                <a:latin typeface="Baskerville Old Face" pitchFamily="18" charset="0"/>
              </a:rPr>
              <a:t>  </a:t>
            </a:r>
            <a:r>
              <a:rPr lang="en-US" sz="2800" dirty="0" smtClean="0">
                <a:solidFill>
                  <a:prstClr val="black"/>
                </a:solidFill>
                <a:latin typeface="Baskerville Old Face" pitchFamily="18" charset="0"/>
              </a:rPr>
              <a:t>version that incorporates a great deal of “white </a:t>
            </a:r>
          </a:p>
          <a:p>
            <a:r>
              <a:rPr lang="en-US" sz="2800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800" dirty="0" smtClean="0">
                <a:solidFill>
                  <a:prstClr val="black"/>
                </a:solidFill>
                <a:latin typeface="Baskerville Old Face" pitchFamily="18" charset="0"/>
              </a:rPr>
              <a:t>  </a:t>
            </a:r>
            <a:r>
              <a:rPr lang="en-US" sz="2800" dirty="0" smtClean="0">
                <a:solidFill>
                  <a:prstClr val="black"/>
                </a:solidFill>
                <a:latin typeface="Baskerville Old Face" pitchFamily="18" charset="0"/>
              </a:rPr>
              <a:t>space.”   This allows them to follow the print more </a:t>
            </a:r>
          </a:p>
          <a:p>
            <a:r>
              <a:rPr lang="en-US" sz="2800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800" dirty="0" smtClean="0">
                <a:solidFill>
                  <a:prstClr val="black"/>
                </a:solidFill>
                <a:latin typeface="Baskerville Old Face" pitchFamily="18" charset="0"/>
              </a:rPr>
              <a:t>  </a:t>
            </a:r>
            <a:r>
              <a:rPr lang="en-US" sz="2800" dirty="0" smtClean="0">
                <a:solidFill>
                  <a:prstClr val="black"/>
                </a:solidFill>
                <a:latin typeface="Baskerville Old Face" pitchFamily="18" charset="0"/>
              </a:rPr>
              <a:t>easily. </a:t>
            </a:r>
          </a:p>
          <a:p>
            <a:endParaRPr lang="en-US" sz="2800" dirty="0" smtClean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dirty="0" smtClean="0">
                <a:solidFill>
                  <a:prstClr val="black"/>
                </a:solidFill>
                <a:latin typeface="Baskerville Old Face" pitchFamily="18" charset="0"/>
              </a:rPr>
              <a:t>                                                                                      © </a:t>
            </a:r>
            <a:r>
              <a:rPr lang="en-US" dirty="0" err="1" smtClean="0">
                <a:solidFill>
                  <a:prstClr val="black"/>
                </a:solidFill>
                <a:latin typeface="Baskerville Old Face" pitchFamily="18" charset="0"/>
              </a:rPr>
              <a:t>Clarcq</a:t>
            </a:r>
            <a:r>
              <a:rPr lang="en-US" dirty="0" smtClean="0">
                <a:solidFill>
                  <a:prstClr val="black"/>
                </a:solidFill>
                <a:latin typeface="Baskerville Old Face" pitchFamily="18" charset="0"/>
              </a:rPr>
              <a:t>, Whaley 2012</a:t>
            </a:r>
            <a:endParaRPr lang="en-US" b="1" dirty="0" smtClean="0">
              <a:solidFill>
                <a:prstClr val="black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8703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533400"/>
            <a:ext cx="7620000" cy="5970865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7030A0"/>
                </a:solidFill>
                <a:latin typeface="Baskerville Old Face" pitchFamily="18" charset="0"/>
              </a:rPr>
              <a:t>Version 3: </a:t>
            </a:r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    One night last summer,  </a:t>
            </a:r>
            <a:r>
              <a:rPr lang="en-US" sz="2800" b="1" dirty="0" smtClean="0">
                <a:solidFill>
                  <a:prstClr val="black"/>
                </a:solidFill>
                <a:latin typeface="Baskerville Old Face" pitchFamily="18" charset="0"/>
              </a:rPr>
              <a:t>Grandpa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was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at a </a:t>
            </a:r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</a:t>
            </a: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   party 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with all of his  friends.  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“I’m </a:t>
            </a:r>
            <a:r>
              <a:rPr lang="en-US" sz="2800" b="1" dirty="0" smtClean="0">
                <a:solidFill>
                  <a:prstClr val="black"/>
                </a:solidFill>
                <a:latin typeface="Baskerville Old Face" pitchFamily="18" charset="0"/>
              </a:rPr>
              <a:t>cold,”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he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</a:p>
          <a:p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   thought, 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“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My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knees are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really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cold!”  He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</a:p>
          <a:p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   looked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down and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realized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that he forgot to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wear</a:t>
            </a: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 </a:t>
            </a: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   his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pants. How embarrassing!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He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wanted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to</a:t>
            </a: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   cover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himself right away! </a:t>
            </a:r>
            <a:endParaRPr lang="en-US" sz="2800" b="1" dirty="0" smtClean="0">
              <a:solidFill>
                <a:prstClr val="black"/>
              </a:solidFill>
              <a:latin typeface="Baskerville Old Face" pitchFamily="18" charset="0"/>
            </a:endParaRPr>
          </a:p>
          <a:p>
            <a:endParaRPr lang="en-US" sz="2800" dirty="0" smtClean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dirty="0" smtClean="0">
                <a:solidFill>
                  <a:prstClr val="black"/>
                </a:solidFill>
                <a:latin typeface="Baskerville Old Face" pitchFamily="18" charset="0"/>
              </a:rPr>
              <a:t>                                                                                      © </a:t>
            </a:r>
            <a:r>
              <a:rPr lang="en-US" dirty="0" err="1" smtClean="0">
                <a:solidFill>
                  <a:prstClr val="black"/>
                </a:solidFill>
                <a:latin typeface="Baskerville Old Face" pitchFamily="18" charset="0"/>
              </a:rPr>
              <a:t>Clarcq</a:t>
            </a:r>
            <a:r>
              <a:rPr lang="en-US" dirty="0" smtClean="0">
                <a:solidFill>
                  <a:prstClr val="black"/>
                </a:solidFill>
                <a:latin typeface="Baskerville Old Face" pitchFamily="18" charset="0"/>
              </a:rPr>
              <a:t>, Whaley 2012</a:t>
            </a:r>
            <a:endParaRPr lang="en-US" b="1" dirty="0" smtClean="0">
              <a:solidFill>
                <a:prstClr val="black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451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1066800"/>
            <a:ext cx="7620000" cy="4678204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endParaRPr lang="en-US" sz="2800" dirty="0" smtClean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800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800" dirty="0" smtClean="0">
                <a:solidFill>
                  <a:prstClr val="black"/>
                </a:solidFill>
                <a:latin typeface="Baskerville Old Face" pitchFamily="18" charset="0"/>
              </a:rPr>
              <a:t>  </a:t>
            </a:r>
          </a:p>
          <a:p>
            <a:r>
              <a:rPr lang="en-US" sz="2800" dirty="0" smtClean="0">
                <a:solidFill>
                  <a:prstClr val="black"/>
                </a:solidFill>
                <a:latin typeface="Baskerville Old Face" pitchFamily="18" charset="0"/>
              </a:rPr>
              <a:t>   </a:t>
            </a:r>
            <a:r>
              <a:rPr lang="en-US" sz="2800" b="1" dirty="0" smtClean="0">
                <a:solidFill>
                  <a:prstClr val="black"/>
                </a:solidFill>
                <a:latin typeface="Baskerville Old Face" pitchFamily="18" charset="0"/>
              </a:rPr>
              <a:t>Continue to insert details in order to create the number and difficulty of versions that will be useful with students.</a:t>
            </a:r>
          </a:p>
          <a:p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800" b="1" dirty="0" smtClean="0">
                <a:solidFill>
                  <a:prstClr val="black"/>
                </a:solidFill>
                <a:latin typeface="Baskerville Old Face" pitchFamily="18" charset="0"/>
              </a:rPr>
              <a:t>    Notice that the information is inserted throughout</a:t>
            </a: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t</a:t>
            </a:r>
            <a:r>
              <a:rPr lang="en-US" sz="2800" b="1" dirty="0" smtClean="0">
                <a:solidFill>
                  <a:prstClr val="black"/>
                </a:solidFill>
                <a:latin typeface="Baskerville Old Face" pitchFamily="18" charset="0"/>
              </a:rPr>
              <a:t>he story, not simply added to the beginning or end.</a:t>
            </a:r>
          </a:p>
          <a:p>
            <a:endParaRPr lang="en-US" sz="2800" dirty="0">
              <a:solidFill>
                <a:prstClr val="black"/>
              </a:solidFill>
              <a:latin typeface="Baskerville Old Face" pitchFamily="18" charset="0"/>
            </a:endParaRPr>
          </a:p>
          <a:p>
            <a:endParaRPr lang="en-US" sz="2800" dirty="0" smtClean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dirty="0" smtClean="0">
                <a:solidFill>
                  <a:prstClr val="black"/>
                </a:solidFill>
                <a:latin typeface="Baskerville Old Face" pitchFamily="18" charset="0"/>
              </a:rPr>
              <a:t>                                                                                      © </a:t>
            </a:r>
            <a:r>
              <a:rPr lang="en-US" dirty="0" err="1" smtClean="0">
                <a:solidFill>
                  <a:prstClr val="black"/>
                </a:solidFill>
                <a:latin typeface="Baskerville Old Face" pitchFamily="18" charset="0"/>
              </a:rPr>
              <a:t>Clarcq</a:t>
            </a:r>
            <a:r>
              <a:rPr lang="en-US" dirty="0" smtClean="0">
                <a:solidFill>
                  <a:prstClr val="black"/>
                </a:solidFill>
                <a:latin typeface="Baskerville Old Face" pitchFamily="18" charset="0"/>
              </a:rPr>
              <a:t>, Whaley 2012</a:t>
            </a:r>
            <a:endParaRPr lang="en-US" b="1" dirty="0" smtClean="0">
              <a:solidFill>
                <a:prstClr val="black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929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34291" y="152400"/>
            <a:ext cx="7620000" cy="6586418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7030A0"/>
                </a:solidFill>
                <a:latin typeface="Baskerville Old Face" pitchFamily="18" charset="0"/>
              </a:rPr>
              <a:t>Version 3: </a:t>
            </a:r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    </a:t>
            </a:r>
            <a:r>
              <a:rPr lang="en-US" sz="2800" b="1" dirty="0">
                <a:solidFill>
                  <a:srgbClr val="0070C0"/>
                </a:solidFill>
                <a:latin typeface="Baskerville Old Face" pitchFamily="18" charset="0"/>
              </a:rPr>
              <a:t>One night </a:t>
            </a:r>
            <a:r>
              <a:rPr lang="en-US" sz="2800" b="1" dirty="0">
                <a:solidFill>
                  <a:srgbClr val="00B050"/>
                </a:solidFill>
                <a:latin typeface="Baskerville Old Face" pitchFamily="18" charset="0"/>
              </a:rPr>
              <a:t>last summer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,  </a:t>
            </a:r>
            <a:r>
              <a:rPr lang="en-US" sz="2800" b="1" dirty="0" smtClean="0">
                <a:solidFill>
                  <a:prstClr val="black"/>
                </a:solidFill>
                <a:latin typeface="Baskerville Old Face" pitchFamily="18" charset="0"/>
              </a:rPr>
              <a:t>Grandpa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was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at a </a:t>
            </a:r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</a:t>
            </a: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   party  </a:t>
            </a:r>
            <a:r>
              <a:rPr lang="en-US" sz="2800" b="1" dirty="0">
                <a:solidFill>
                  <a:srgbClr val="0070C0"/>
                </a:solidFill>
                <a:latin typeface="Baskerville Old Face" pitchFamily="18" charset="0"/>
              </a:rPr>
              <a:t>with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800" b="1" dirty="0">
                <a:solidFill>
                  <a:srgbClr val="00B050"/>
                </a:solidFill>
                <a:latin typeface="Baskerville Old Face" pitchFamily="18" charset="0"/>
              </a:rPr>
              <a:t>all of </a:t>
            </a:r>
            <a:r>
              <a:rPr lang="en-US" sz="2800" b="1" dirty="0">
                <a:solidFill>
                  <a:srgbClr val="0070C0"/>
                </a:solidFill>
                <a:latin typeface="Baskerville Old Face" pitchFamily="18" charset="0"/>
              </a:rPr>
              <a:t>his  friends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.   </a:t>
            </a:r>
            <a:r>
              <a:rPr lang="en-US" sz="2800" b="1" dirty="0">
                <a:solidFill>
                  <a:srgbClr val="00B050"/>
                </a:solidFill>
                <a:latin typeface="Baskerville Old Face" pitchFamily="18" charset="0"/>
              </a:rPr>
              <a:t>“I’m </a:t>
            </a:r>
            <a:r>
              <a:rPr lang="en-US" sz="2800" b="1" dirty="0" smtClean="0">
                <a:solidFill>
                  <a:srgbClr val="00B050"/>
                </a:solidFill>
                <a:latin typeface="Baskerville Old Face" pitchFamily="18" charset="0"/>
              </a:rPr>
              <a:t>cold,” </a:t>
            </a:r>
            <a:r>
              <a:rPr lang="en-US" sz="2800" b="1" dirty="0">
                <a:solidFill>
                  <a:srgbClr val="00B050"/>
                </a:solidFill>
                <a:latin typeface="Baskerville Old Face" pitchFamily="18" charset="0"/>
              </a:rPr>
              <a:t>he </a:t>
            </a:r>
            <a:r>
              <a:rPr lang="en-US" sz="2800" b="1" dirty="0">
                <a:solidFill>
                  <a:srgbClr val="00B050"/>
                </a:solidFill>
                <a:latin typeface="Baskerville Old Face" pitchFamily="18" charset="0"/>
              </a:rPr>
              <a:t> </a:t>
            </a:r>
          </a:p>
          <a:p>
            <a:endParaRPr lang="en-US" sz="2800" b="1" dirty="0">
              <a:solidFill>
                <a:srgbClr val="00B050"/>
              </a:solidFill>
              <a:latin typeface="Baskerville Old Face" pitchFamily="18" charset="0"/>
            </a:endParaRPr>
          </a:p>
          <a:p>
            <a:r>
              <a:rPr lang="en-US" sz="2800" b="1" dirty="0">
                <a:solidFill>
                  <a:srgbClr val="00B050"/>
                </a:solidFill>
                <a:latin typeface="Baskerville Old Face" pitchFamily="18" charset="0"/>
              </a:rPr>
              <a:t> </a:t>
            </a:r>
            <a:r>
              <a:rPr lang="en-US" sz="2800" b="1" dirty="0">
                <a:solidFill>
                  <a:srgbClr val="00B050"/>
                </a:solidFill>
                <a:latin typeface="Baskerville Old Face" pitchFamily="18" charset="0"/>
              </a:rPr>
              <a:t>     thought,  </a:t>
            </a:r>
            <a:r>
              <a:rPr lang="en-US" sz="2800" b="1" dirty="0">
                <a:solidFill>
                  <a:srgbClr val="00B050"/>
                </a:solidFill>
                <a:latin typeface="Baskerville Old Face" pitchFamily="18" charset="0"/>
              </a:rPr>
              <a:t>“</a:t>
            </a:r>
            <a:r>
              <a:rPr lang="en-US" sz="2800" b="1" dirty="0">
                <a:solidFill>
                  <a:srgbClr val="00B050"/>
                </a:solidFill>
                <a:latin typeface="Baskerville Old Face" pitchFamily="18" charset="0"/>
              </a:rPr>
              <a:t>My </a:t>
            </a:r>
            <a:r>
              <a:rPr lang="en-US" sz="2800" b="1" dirty="0">
                <a:solidFill>
                  <a:srgbClr val="00B050"/>
                </a:solidFill>
                <a:latin typeface="Baskerville Old Face" pitchFamily="18" charset="0"/>
              </a:rPr>
              <a:t>knees are </a:t>
            </a:r>
            <a:r>
              <a:rPr lang="en-US" sz="2800" b="1" dirty="0">
                <a:solidFill>
                  <a:srgbClr val="00B050"/>
                </a:solidFill>
                <a:latin typeface="Baskerville Old Face" pitchFamily="18" charset="0"/>
              </a:rPr>
              <a:t>really </a:t>
            </a:r>
            <a:r>
              <a:rPr lang="en-US" sz="2800" b="1" dirty="0">
                <a:solidFill>
                  <a:srgbClr val="00B050"/>
                </a:solidFill>
                <a:latin typeface="Baskerville Old Face" pitchFamily="18" charset="0"/>
              </a:rPr>
              <a:t>cold!”  </a:t>
            </a:r>
            <a:r>
              <a:rPr lang="en-US" sz="2800" b="1" dirty="0">
                <a:solidFill>
                  <a:srgbClr val="0070C0"/>
                </a:solidFill>
                <a:latin typeface="Baskerville Old Face" pitchFamily="18" charset="0"/>
              </a:rPr>
              <a:t>He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</a:p>
          <a:p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   </a:t>
            </a:r>
            <a:r>
              <a:rPr lang="en-US" sz="2800" b="1" dirty="0">
                <a:solidFill>
                  <a:srgbClr val="00B050"/>
                </a:solidFill>
                <a:latin typeface="Baskerville Old Face" pitchFamily="18" charset="0"/>
              </a:rPr>
              <a:t>looked </a:t>
            </a:r>
            <a:r>
              <a:rPr lang="en-US" sz="2800" b="1" dirty="0">
                <a:solidFill>
                  <a:srgbClr val="00B050"/>
                </a:solidFill>
                <a:latin typeface="Baskerville Old Face" pitchFamily="18" charset="0"/>
              </a:rPr>
              <a:t>down and </a:t>
            </a:r>
            <a:r>
              <a:rPr lang="en-US" sz="2800" b="1" dirty="0">
                <a:solidFill>
                  <a:srgbClr val="0070C0"/>
                </a:solidFill>
                <a:latin typeface="Baskerville Old Face" pitchFamily="18" charset="0"/>
              </a:rPr>
              <a:t>realized </a:t>
            </a:r>
            <a:r>
              <a:rPr lang="en-US" sz="2800" b="1" dirty="0">
                <a:solidFill>
                  <a:srgbClr val="0070C0"/>
                </a:solidFill>
                <a:latin typeface="Baskerville Old Face" pitchFamily="18" charset="0"/>
              </a:rPr>
              <a:t>that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he forgot to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wear</a:t>
            </a: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 </a:t>
            </a: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  </a:t>
            </a:r>
            <a:r>
              <a:rPr lang="en-US" sz="2800" b="1" dirty="0">
                <a:solidFill>
                  <a:srgbClr val="0070C0"/>
                </a:solidFill>
                <a:latin typeface="Baskerville Old Face" pitchFamily="18" charset="0"/>
              </a:rPr>
              <a:t> his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pants. </a:t>
            </a:r>
            <a:r>
              <a:rPr lang="en-US" sz="2800" b="1" dirty="0">
                <a:solidFill>
                  <a:srgbClr val="0070C0"/>
                </a:solidFill>
                <a:latin typeface="Baskerville Old Face" pitchFamily="18" charset="0"/>
              </a:rPr>
              <a:t>How embarrassing! </a:t>
            </a:r>
            <a:r>
              <a:rPr lang="en-US" sz="2800" b="1" dirty="0">
                <a:solidFill>
                  <a:srgbClr val="0070C0"/>
                </a:solidFill>
                <a:latin typeface="Baskerville Old Face" pitchFamily="18" charset="0"/>
              </a:rPr>
              <a:t> </a:t>
            </a:r>
            <a:r>
              <a:rPr lang="en-US" sz="2800" b="1" dirty="0">
                <a:solidFill>
                  <a:srgbClr val="00B050"/>
                </a:solidFill>
                <a:latin typeface="Baskerville Old Face" pitchFamily="18" charset="0"/>
              </a:rPr>
              <a:t>He </a:t>
            </a:r>
            <a:r>
              <a:rPr lang="en-US" sz="2800" b="1" dirty="0">
                <a:solidFill>
                  <a:srgbClr val="00B050"/>
                </a:solidFill>
                <a:latin typeface="Baskerville Old Face" pitchFamily="18" charset="0"/>
              </a:rPr>
              <a:t>wanted </a:t>
            </a:r>
            <a:r>
              <a:rPr lang="en-US" sz="2800" b="1" dirty="0">
                <a:solidFill>
                  <a:srgbClr val="00B050"/>
                </a:solidFill>
                <a:latin typeface="Baskerville Old Face" pitchFamily="18" charset="0"/>
              </a:rPr>
              <a:t>to</a:t>
            </a: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   cover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himself right away! </a:t>
            </a:r>
            <a:endParaRPr lang="en-US" sz="2800" b="1" dirty="0" smtClean="0">
              <a:solidFill>
                <a:prstClr val="black"/>
              </a:solidFill>
              <a:latin typeface="Baskerville Old Face" pitchFamily="18" charset="0"/>
            </a:endParaRPr>
          </a:p>
          <a:p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000" b="1" dirty="0" smtClean="0">
                <a:solidFill>
                  <a:srgbClr val="0070C0"/>
                </a:solidFill>
                <a:latin typeface="Baskerville Old Face" pitchFamily="18" charset="0"/>
              </a:rPr>
              <a:t>*added to the second version</a:t>
            </a:r>
          </a:p>
          <a:p>
            <a:r>
              <a:rPr lang="en-US" sz="2000" b="1" dirty="0" smtClean="0">
                <a:solidFill>
                  <a:srgbClr val="00B050"/>
                </a:solidFill>
                <a:latin typeface="Baskerville Old Face" pitchFamily="18" charset="0"/>
              </a:rPr>
              <a:t>*added to the </a:t>
            </a:r>
            <a:r>
              <a:rPr lang="en-US" sz="2000" b="1" dirty="0" smtClean="0">
                <a:solidFill>
                  <a:srgbClr val="00B050"/>
                </a:solidFill>
                <a:latin typeface="Baskerville Old Face" pitchFamily="18" charset="0"/>
              </a:rPr>
              <a:t>third </a:t>
            </a:r>
            <a:r>
              <a:rPr lang="en-US" sz="2000" b="1" dirty="0" smtClean="0">
                <a:solidFill>
                  <a:srgbClr val="00B050"/>
                </a:solidFill>
                <a:latin typeface="Baskerville Old Face" pitchFamily="18" charset="0"/>
              </a:rPr>
              <a:t>version</a:t>
            </a:r>
            <a:endParaRPr lang="en-US" sz="2800" dirty="0" smtClean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dirty="0" smtClean="0">
                <a:solidFill>
                  <a:prstClr val="black"/>
                </a:solidFill>
                <a:latin typeface="Baskerville Old Face" pitchFamily="18" charset="0"/>
              </a:rPr>
              <a:t>                                                                                      © </a:t>
            </a:r>
            <a:r>
              <a:rPr lang="en-US" dirty="0" err="1" smtClean="0">
                <a:solidFill>
                  <a:prstClr val="black"/>
                </a:solidFill>
                <a:latin typeface="Baskerville Old Face" pitchFamily="18" charset="0"/>
              </a:rPr>
              <a:t>Clarcq</a:t>
            </a:r>
            <a:r>
              <a:rPr lang="en-US" dirty="0" smtClean="0">
                <a:solidFill>
                  <a:prstClr val="black"/>
                </a:solidFill>
                <a:latin typeface="Baskerville Old Face" pitchFamily="18" charset="0"/>
              </a:rPr>
              <a:t>, Whaley 2012</a:t>
            </a:r>
            <a:endParaRPr lang="en-US" b="1" dirty="0" smtClean="0">
              <a:solidFill>
                <a:prstClr val="black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8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1066800"/>
            <a:ext cx="7620000" cy="5109091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endParaRPr lang="en-US" sz="2800" dirty="0" smtClean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800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800" dirty="0" smtClean="0">
                <a:solidFill>
                  <a:prstClr val="black"/>
                </a:solidFill>
                <a:latin typeface="Baskerville Old Face" pitchFamily="18" charset="0"/>
              </a:rPr>
              <a:t>  </a:t>
            </a:r>
          </a:p>
          <a:p>
            <a:r>
              <a:rPr lang="en-US" sz="2800" dirty="0" smtClean="0">
                <a:solidFill>
                  <a:prstClr val="black"/>
                </a:solidFill>
                <a:latin typeface="Baskerville Old Face" pitchFamily="18" charset="0"/>
              </a:rPr>
              <a:t>   </a:t>
            </a:r>
            <a:r>
              <a:rPr lang="en-US" sz="2800" b="1" dirty="0" smtClean="0">
                <a:solidFill>
                  <a:prstClr val="black"/>
                </a:solidFill>
                <a:latin typeface="Baskerville Old Face" pitchFamily="18" charset="0"/>
              </a:rPr>
              <a:t>Carefully  choose a variety of details </a:t>
            </a:r>
            <a:r>
              <a:rPr lang="en-US" sz="2800" b="1" dirty="0" smtClean="0">
                <a:solidFill>
                  <a:prstClr val="black"/>
                </a:solidFill>
                <a:latin typeface="Baskerville Old Face" pitchFamily="18" charset="0"/>
              </a:rPr>
              <a:t>so that all </a:t>
            </a:r>
            <a:r>
              <a:rPr lang="en-US" sz="2800" b="1" dirty="0" smtClean="0">
                <a:solidFill>
                  <a:prstClr val="black"/>
                </a:solidFill>
                <a:latin typeface="Baskerville Old Face" pitchFamily="18" charset="0"/>
              </a:rPr>
              <a:t>students can successfully move through the first three levels of the reading.</a:t>
            </a:r>
          </a:p>
          <a:p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800" b="1" dirty="0" smtClean="0">
                <a:solidFill>
                  <a:prstClr val="black"/>
                </a:solidFill>
                <a:latin typeface="Baskerville Old Face" pitchFamily="18" charset="0"/>
              </a:rPr>
              <a:t>    Do not simply make the reading more difficult.</a:t>
            </a:r>
          </a:p>
          <a:p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800" b="1" dirty="0" smtClean="0">
                <a:solidFill>
                  <a:prstClr val="black"/>
                </a:solidFill>
                <a:latin typeface="Baskerville Old Face" pitchFamily="18" charset="0"/>
              </a:rPr>
              <a:t>    Remember….</a:t>
            </a:r>
          </a:p>
          <a:p>
            <a:endParaRPr lang="en-US" sz="2800" dirty="0">
              <a:solidFill>
                <a:prstClr val="black"/>
              </a:solidFill>
              <a:latin typeface="Baskerville Old Face" pitchFamily="18" charset="0"/>
            </a:endParaRPr>
          </a:p>
          <a:p>
            <a:endParaRPr lang="en-US" sz="2800" dirty="0" smtClean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dirty="0" smtClean="0">
                <a:solidFill>
                  <a:prstClr val="black"/>
                </a:solidFill>
                <a:latin typeface="Baskerville Old Face" pitchFamily="18" charset="0"/>
              </a:rPr>
              <a:t>                                                                                      © </a:t>
            </a:r>
            <a:r>
              <a:rPr lang="en-US" dirty="0" err="1" smtClean="0">
                <a:solidFill>
                  <a:prstClr val="black"/>
                </a:solidFill>
                <a:latin typeface="Baskerville Old Face" pitchFamily="18" charset="0"/>
              </a:rPr>
              <a:t>Clarcq</a:t>
            </a:r>
            <a:r>
              <a:rPr lang="en-US" dirty="0" smtClean="0">
                <a:solidFill>
                  <a:prstClr val="black"/>
                </a:solidFill>
                <a:latin typeface="Baskerville Old Face" pitchFamily="18" charset="0"/>
              </a:rPr>
              <a:t>, Whaley 2012</a:t>
            </a:r>
            <a:endParaRPr lang="en-US" b="1" dirty="0" smtClean="0">
              <a:solidFill>
                <a:prstClr val="black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7303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9500" y="1091738"/>
            <a:ext cx="6629400" cy="3416320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7200" b="1" dirty="0">
                <a:solidFill>
                  <a:prstClr val="black"/>
                </a:solidFill>
                <a:latin typeface="Baskerville Old Face" pitchFamily="18" charset="0"/>
              </a:rPr>
              <a:t>Interest </a:t>
            </a:r>
          </a:p>
          <a:p>
            <a:r>
              <a:rPr lang="en-US" sz="7200" b="1" dirty="0">
                <a:solidFill>
                  <a:prstClr val="black"/>
                </a:solidFill>
                <a:latin typeface="Baskerville Old Face" pitchFamily="18" charset="0"/>
              </a:rPr>
              <a:t>   and </a:t>
            </a:r>
          </a:p>
          <a:p>
            <a:r>
              <a:rPr lang="en-US" sz="7200" b="1" dirty="0">
                <a:solidFill>
                  <a:prstClr val="black"/>
                </a:solidFill>
                <a:latin typeface="Baskerville Old Face" pitchFamily="18" charset="0"/>
              </a:rPr>
              <a:t>Success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7942" y="1219200"/>
            <a:ext cx="2600325" cy="1846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561532"/>
            <a:ext cx="2603500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3322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34291" y="533400"/>
            <a:ext cx="7620000" cy="5970865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latin typeface="Baskerville Old Face" pitchFamily="18" charset="0"/>
              </a:rPr>
              <a:t>Version 2 Additions:             </a:t>
            </a:r>
            <a:r>
              <a:rPr lang="en-US" sz="2800" b="1" dirty="0" smtClean="0">
                <a:solidFill>
                  <a:srgbClr val="00B050"/>
                </a:solidFill>
                <a:latin typeface="Baskerville Old Face" pitchFamily="18" charset="0"/>
              </a:rPr>
              <a:t>Version 3 </a:t>
            </a:r>
            <a:r>
              <a:rPr lang="en-US" sz="2800" b="1" dirty="0" err="1" smtClean="0">
                <a:solidFill>
                  <a:srgbClr val="00B050"/>
                </a:solidFill>
                <a:latin typeface="Baskerville Old Face" pitchFamily="18" charset="0"/>
              </a:rPr>
              <a:t>Additons</a:t>
            </a:r>
            <a:r>
              <a:rPr lang="en-US" sz="2800" b="1" dirty="0" smtClean="0">
                <a:solidFill>
                  <a:srgbClr val="00B050"/>
                </a:solidFill>
                <a:latin typeface="Baskerville Old Face" pitchFamily="18" charset="0"/>
              </a:rPr>
              <a:t>:</a:t>
            </a:r>
            <a:endParaRPr lang="en-US" sz="2800" b="1" dirty="0">
              <a:solidFill>
                <a:srgbClr val="00B050"/>
              </a:solidFill>
              <a:latin typeface="Baskerville Old Face" pitchFamily="18" charset="0"/>
            </a:endParaRP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    </a:t>
            </a:r>
            <a:endParaRPr lang="en-US" sz="2800" b="1" dirty="0" smtClean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800" b="1" dirty="0">
                <a:solidFill>
                  <a:srgbClr val="0070C0"/>
                </a:solidFill>
                <a:latin typeface="Baskerville Old Face" pitchFamily="18" charset="0"/>
              </a:rPr>
              <a:t>o</a:t>
            </a:r>
            <a:r>
              <a:rPr lang="en-US" sz="2800" b="1" dirty="0" smtClean="0">
                <a:solidFill>
                  <a:srgbClr val="0070C0"/>
                </a:solidFill>
                <a:latin typeface="Baskerville Old Face" pitchFamily="18" charset="0"/>
              </a:rPr>
              <a:t>ne </a:t>
            </a:r>
            <a:r>
              <a:rPr lang="en-US" sz="2800" b="1" dirty="0">
                <a:solidFill>
                  <a:srgbClr val="0070C0"/>
                </a:solidFill>
                <a:latin typeface="Baskerville Old Face" pitchFamily="18" charset="0"/>
              </a:rPr>
              <a:t>night </a:t>
            </a:r>
            <a:r>
              <a:rPr lang="en-US" sz="2800" b="1" dirty="0" smtClean="0">
                <a:solidFill>
                  <a:srgbClr val="0070C0"/>
                </a:solidFill>
                <a:latin typeface="Baskerville Old Face" pitchFamily="18" charset="0"/>
              </a:rPr>
              <a:t>                              </a:t>
            </a:r>
            <a:r>
              <a:rPr lang="en-US" sz="2800" b="1" dirty="0" smtClean="0">
                <a:solidFill>
                  <a:srgbClr val="00B050"/>
                </a:solidFill>
                <a:latin typeface="Baskerville Old Face" pitchFamily="18" charset="0"/>
              </a:rPr>
              <a:t>last summer</a:t>
            </a:r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800" b="1" dirty="0" smtClean="0">
                <a:solidFill>
                  <a:srgbClr val="0070C0"/>
                </a:solidFill>
                <a:latin typeface="Baskerville Old Face" pitchFamily="18" charset="0"/>
              </a:rPr>
              <a:t>with</a:t>
            </a:r>
            <a:r>
              <a:rPr lang="en-US" sz="2800" b="1" dirty="0" smtClean="0">
                <a:solidFill>
                  <a:prstClr val="black"/>
                </a:solidFill>
                <a:latin typeface="Baskerville Old Face" pitchFamily="18" charset="0"/>
              </a:rPr>
              <a:t>                                       </a:t>
            </a:r>
            <a:r>
              <a:rPr lang="en-US" sz="2800" b="1" dirty="0" smtClean="0">
                <a:solidFill>
                  <a:srgbClr val="00B050"/>
                </a:solidFill>
                <a:latin typeface="Baskerville Old Face" pitchFamily="18" charset="0"/>
              </a:rPr>
              <a:t>all </a:t>
            </a:r>
            <a:r>
              <a:rPr lang="en-US" sz="2800" b="1" dirty="0">
                <a:solidFill>
                  <a:srgbClr val="00B050"/>
                </a:solidFill>
                <a:latin typeface="Baskerville Old Face" pitchFamily="18" charset="0"/>
              </a:rPr>
              <a:t>of </a:t>
            </a:r>
            <a:endParaRPr lang="en-US" sz="2800" b="1" dirty="0" smtClean="0">
              <a:solidFill>
                <a:srgbClr val="00B050"/>
              </a:solidFill>
              <a:latin typeface="Baskerville Old Face" pitchFamily="18" charset="0"/>
            </a:endParaRPr>
          </a:p>
          <a:p>
            <a:r>
              <a:rPr lang="en-US" sz="2800" b="1" dirty="0" smtClean="0">
                <a:solidFill>
                  <a:srgbClr val="0070C0"/>
                </a:solidFill>
                <a:latin typeface="Baskerville Old Face" pitchFamily="18" charset="0"/>
              </a:rPr>
              <a:t>his  friends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800" b="1" dirty="0" smtClean="0">
                <a:solidFill>
                  <a:prstClr val="black"/>
                </a:solidFill>
                <a:latin typeface="Baskerville Old Face" pitchFamily="18" charset="0"/>
              </a:rPr>
              <a:t>                           </a:t>
            </a:r>
            <a:r>
              <a:rPr lang="en-US" sz="2800" b="1" dirty="0">
                <a:solidFill>
                  <a:srgbClr val="00B050"/>
                </a:solidFill>
                <a:latin typeface="Baskerville Old Face" pitchFamily="18" charset="0"/>
              </a:rPr>
              <a:t>“I’m </a:t>
            </a:r>
            <a:r>
              <a:rPr lang="en-US" sz="2800" b="1" dirty="0" smtClean="0">
                <a:solidFill>
                  <a:srgbClr val="00B050"/>
                </a:solidFill>
                <a:latin typeface="Baskerville Old Face" pitchFamily="18" charset="0"/>
              </a:rPr>
              <a:t>cold,” </a:t>
            </a:r>
          </a:p>
          <a:p>
            <a:r>
              <a:rPr lang="en-US" sz="2800" b="1" dirty="0" smtClean="0">
                <a:solidFill>
                  <a:srgbClr val="0070C0"/>
                </a:solidFill>
                <a:latin typeface="Baskerville Old Face" pitchFamily="18" charset="0"/>
              </a:rPr>
              <a:t>he realized that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800" b="1" dirty="0" smtClean="0">
                <a:solidFill>
                  <a:prstClr val="black"/>
                </a:solidFill>
                <a:latin typeface="Baskerville Old Face" pitchFamily="18" charset="0"/>
              </a:rPr>
              <a:t>                   </a:t>
            </a:r>
            <a:r>
              <a:rPr lang="en-US" sz="2800" b="1" dirty="0" smtClean="0">
                <a:solidFill>
                  <a:srgbClr val="00B050"/>
                </a:solidFill>
                <a:latin typeface="Baskerville Old Face" pitchFamily="18" charset="0"/>
              </a:rPr>
              <a:t> he  thought</a:t>
            </a:r>
          </a:p>
          <a:p>
            <a:r>
              <a:rPr lang="en-US" sz="2800" b="1" dirty="0">
                <a:solidFill>
                  <a:srgbClr val="0070C0"/>
                </a:solidFill>
                <a:latin typeface="Baskerville Old Face" pitchFamily="18" charset="0"/>
              </a:rPr>
              <a:t>h</a:t>
            </a:r>
            <a:r>
              <a:rPr lang="en-US" sz="2800" b="1" dirty="0" smtClean="0">
                <a:solidFill>
                  <a:srgbClr val="0070C0"/>
                </a:solidFill>
                <a:latin typeface="Baskerville Old Face" pitchFamily="18" charset="0"/>
              </a:rPr>
              <a:t>is        </a:t>
            </a:r>
            <a:r>
              <a:rPr lang="en-US" sz="2800" b="1" dirty="0" smtClean="0">
                <a:solidFill>
                  <a:srgbClr val="00B050"/>
                </a:solidFill>
                <a:latin typeface="Baskerville Old Face" pitchFamily="18" charset="0"/>
              </a:rPr>
              <a:t>                                 My </a:t>
            </a:r>
            <a:r>
              <a:rPr lang="en-US" sz="2800" b="1" dirty="0">
                <a:solidFill>
                  <a:srgbClr val="00B050"/>
                </a:solidFill>
                <a:latin typeface="Baskerville Old Face" pitchFamily="18" charset="0"/>
              </a:rPr>
              <a:t>knees </a:t>
            </a:r>
            <a:endParaRPr lang="en-US" sz="2800" b="1" dirty="0" smtClean="0">
              <a:solidFill>
                <a:srgbClr val="00B050"/>
              </a:solidFill>
              <a:latin typeface="Baskerville Old Face" pitchFamily="18" charset="0"/>
            </a:endParaRPr>
          </a:p>
          <a:p>
            <a:r>
              <a:rPr lang="en-US" sz="2800" b="1" dirty="0" smtClean="0">
                <a:solidFill>
                  <a:srgbClr val="0070C0"/>
                </a:solidFill>
                <a:latin typeface="Baskerville Old Face" pitchFamily="18" charset="0"/>
              </a:rPr>
              <a:t>How embarrassing!</a:t>
            </a:r>
            <a:r>
              <a:rPr lang="en-US" sz="2800" b="1" dirty="0" smtClean="0">
                <a:solidFill>
                  <a:srgbClr val="00B050"/>
                </a:solidFill>
                <a:latin typeface="Baskerville Old Face" pitchFamily="18" charset="0"/>
              </a:rPr>
              <a:t>               are </a:t>
            </a:r>
            <a:r>
              <a:rPr lang="en-US" sz="2800" b="1" dirty="0">
                <a:solidFill>
                  <a:srgbClr val="00B050"/>
                </a:solidFill>
                <a:latin typeface="Baskerville Old Face" pitchFamily="18" charset="0"/>
              </a:rPr>
              <a:t>really </a:t>
            </a:r>
            <a:r>
              <a:rPr lang="en-US" sz="2800" b="1" dirty="0">
                <a:solidFill>
                  <a:srgbClr val="00B050"/>
                </a:solidFill>
                <a:latin typeface="Baskerville Old Face" pitchFamily="18" charset="0"/>
              </a:rPr>
              <a:t>cold</a:t>
            </a:r>
            <a:r>
              <a:rPr lang="en-US" sz="2800" b="1" dirty="0" smtClean="0">
                <a:solidFill>
                  <a:srgbClr val="00B050"/>
                </a:solidFill>
                <a:latin typeface="Baskerville Old Face" pitchFamily="18" charset="0"/>
              </a:rPr>
              <a:t>! </a:t>
            </a:r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   </a:t>
            </a:r>
            <a:r>
              <a:rPr lang="en-US" sz="2800" b="1" dirty="0" smtClean="0">
                <a:solidFill>
                  <a:prstClr val="black"/>
                </a:solidFill>
                <a:latin typeface="Baskerville Old Face" pitchFamily="18" charset="0"/>
              </a:rPr>
              <a:t>                                        </a:t>
            </a:r>
            <a:r>
              <a:rPr lang="en-US" sz="2800" b="1" dirty="0" smtClean="0">
                <a:solidFill>
                  <a:srgbClr val="00B050"/>
                </a:solidFill>
                <a:latin typeface="Baskerville Old Face" pitchFamily="18" charset="0"/>
              </a:rPr>
              <a:t>looked </a:t>
            </a:r>
            <a:r>
              <a:rPr lang="en-US" sz="2800" b="1" dirty="0">
                <a:solidFill>
                  <a:srgbClr val="00B050"/>
                </a:solidFill>
                <a:latin typeface="Baskerville Old Face" pitchFamily="18" charset="0"/>
              </a:rPr>
              <a:t>down and </a:t>
            </a:r>
            <a:endParaRPr lang="en-US" sz="2800" b="1" dirty="0" smtClean="0">
              <a:solidFill>
                <a:srgbClr val="00B050"/>
              </a:solidFill>
              <a:latin typeface="Baskerville Old Face" pitchFamily="18" charset="0"/>
            </a:endParaRPr>
          </a:p>
          <a:p>
            <a:r>
              <a:rPr lang="en-US" sz="2800" b="1" dirty="0" smtClean="0">
                <a:solidFill>
                  <a:srgbClr val="00B050"/>
                </a:solidFill>
                <a:latin typeface="Baskerville Old Face" pitchFamily="18" charset="0"/>
              </a:rPr>
              <a:t>                                              </a:t>
            </a:r>
            <a:r>
              <a:rPr lang="en-US" sz="2800" b="1" dirty="0">
                <a:solidFill>
                  <a:srgbClr val="00B050"/>
                </a:solidFill>
                <a:latin typeface="Baskerville Old Face" pitchFamily="18" charset="0"/>
              </a:rPr>
              <a:t>wanted </a:t>
            </a:r>
            <a:r>
              <a:rPr lang="en-US" sz="2800" b="1" dirty="0">
                <a:solidFill>
                  <a:srgbClr val="00B050"/>
                </a:solidFill>
                <a:latin typeface="Baskerville Old Face" pitchFamily="18" charset="0"/>
              </a:rPr>
              <a:t>to</a:t>
            </a: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800" b="1" dirty="0" smtClean="0">
                <a:solidFill>
                  <a:prstClr val="black"/>
                </a:solidFill>
                <a:latin typeface="Baskerville Old Face" pitchFamily="18" charset="0"/>
              </a:rPr>
              <a:t>Grandpa was at a party.   He forgot to wear pants. He</a:t>
            </a:r>
            <a:r>
              <a:rPr lang="en-US" sz="2800" b="1" dirty="0" smtClean="0">
                <a:solidFill>
                  <a:prstClr val="black"/>
                </a:solidFill>
                <a:latin typeface="Baskerville Old Face" pitchFamily="18" charset="0"/>
              </a:rPr>
              <a:t> covered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himself right away! </a:t>
            </a:r>
            <a:endParaRPr lang="en-US" sz="2800" b="1" dirty="0" smtClean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dirty="0" smtClean="0">
                <a:solidFill>
                  <a:prstClr val="black"/>
                </a:solidFill>
                <a:latin typeface="Baskerville Old Face" pitchFamily="18" charset="0"/>
              </a:rPr>
              <a:t>                                                                                     © </a:t>
            </a:r>
            <a:r>
              <a:rPr lang="en-US" dirty="0" err="1" smtClean="0">
                <a:solidFill>
                  <a:prstClr val="black"/>
                </a:solidFill>
                <a:latin typeface="Baskerville Old Face" pitchFamily="18" charset="0"/>
              </a:rPr>
              <a:t>Clarcq</a:t>
            </a:r>
            <a:r>
              <a:rPr lang="en-US" dirty="0" smtClean="0">
                <a:solidFill>
                  <a:prstClr val="black"/>
                </a:solidFill>
                <a:latin typeface="Baskerville Old Face" pitchFamily="18" charset="0"/>
              </a:rPr>
              <a:t>, Whaley 2012</a:t>
            </a:r>
            <a:endParaRPr lang="en-US" b="1" dirty="0" smtClean="0">
              <a:solidFill>
                <a:prstClr val="black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5658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34291" y="152400"/>
            <a:ext cx="7620000" cy="6401753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endParaRPr lang="en-US" sz="2800" b="1" dirty="0" smtClean="0">
              <a:solidFill>
                <a:srgbClr val="7030A0"/>
              </a:solidFill>
              <a:latin typeface="Baskerville Old Face" pitchFamily="18" charset="0"/>
            </a:endParaRPr>
          </a:p>
          <a:p>
            <a:r>
              <a:rPr lang="en-US" sz="2800" b="1" dirty="0">
                <a:solidFill>
                  <a:srgbClr val="7030A0"/>
                </a:solidFill>
                <a:latin typeface="Baskerville Old Face" pitchFamily="18" charset="0"/>
              </a:rPr>
              <a:t> </a:t>
            </a:r>
            <a:r>
              <a:rPr lang="en-US" sz="2800" b="1" dirty="0" smtClean="0">
                <a:solidFill>
                  <a:srgbClr val="7030A0"/>
                </a:solidFill>
                <a:latin typeface="Baskerville Old Face" pitchFamily="18" charset="0"/>
              </a:rPr>
              <a:t>Version 4: </a:t>
            </a:r>
            <a:r>
              <a:rPr lang="en-US" sz="2800" b="1" dirty="0" smtClean="0">
                <a:solidFill>
                  <a:srgbClr val="7030A0"/>
                </a:solidFill>
                <a:latin typeface="Baskerville Old Face" pitchFamily="18" charset="0"/>
              </a:rPr>
              <a:t>One way to scaffold to a new version in order to improve word recognition and to increase vocabulary is to simply add one new word to the reading.</a:t>
            </a:r>
            <a:endParaRPr lang="en-US" sz="2800" b="1" dirty="0" smtClean="0">
              <a:solidFill>
                <a:prstClr val="black"/>
              </a:solidFill>
              <a:latin typeface="Baskerville Old Face" pitchFamily="18" charset="0"/>
            </a:endParaRPr>
          </a:p>
          <a:p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    </a:t>
            </a:r>
            <a:r>
              <a:rPr lang="en-US" sz="2800" b="1" dirty="0">
                <a:solidFill>
                  <a:schemeClr val="bg1"/>
                </a:solidFill>
                <a:latin typeface="Baskerville Old Face" pitchFamily="18" charset="0"/>
              </a:rPr>
              <a:t>One </a:t>
            </a:r>
            <a:r>
              <a:rPr lang="en-US" sz="2800" b="1" dirty="0" smtClean="0">
                <a:solidFill>
                  <a:schemeClr val="bg1"/>
                </a:solidFill>
                <a:latin typeface="Baskerville Old Face" pitchFamily="18" charset="0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Baskerville Old Face" pitchFamily="18" charset="0"/>
              </a:rPr>
              <a:t>fantastic </a:t>
            </a:r>
            <a:r>
              <a:rPr lang="en-US" sz="2800" b="1" dirty="0" smtClean="0">
                <a:solidFill>
                  <a:schemeClr val="bg1"/>
                </a:solidFill>
                <a:latin typeface="Baskerville Old Face" pitchFamily="18" charset="0"/>
              </a:rPr>
              <a:t>night </a:t>
            </a:r>
            <a:r>
              <a:rPr lang="en-US" sz="2800" b="1" dirty="0">
                <a:solidFill>
                  <a:schemeClr val="bg1"/>
                </a:solidFill>
                <a:latin typeface="Baskerville Old Face" pitchFamily="18" charset="0"/>
              </a:rPr>
              <a:t>last summer,  </a:t>
            </a:r>
            <a:r>
              <a:rPr lang="en-US" sz="2800" b="1" dirty="0" smtClean="0">
                <a:solidFill>
                  <a:schemeClr val="bg1"/>
                </a:solidFill>
                <a:latin typeface="Baskerville Old Face" pitchFamily="18" charset="0"/>
              </a:rPr>
              <a:t>Grandpa </a:t>
            </a:r>
            <a:r>
              <a:rPr lang="en-US" sz="2800" b="1" dirty="0">
                <a:solidFill>
                  <a:schemeClr val="bg1"/>
                </a:solidFill>
                <a:latin typeface="Baskerville Old Face" pitchFamily="18" charset="0"/>
              </a:rPr>
              <a:t>was </a:t>
            </a:r>
            <a:r>
              <a:rPr lang="en-US" sz="2800" b="1" dirty="0">
                <a:solidFill>
                  <a:schemeClr val="bg1"/>
                </a:solidFill>
                <a:latin typeface="Baskerville Old Face" pitchFamily="18" charset="0"/>
              </a:rPr>
              <a:t>at a </a:t>
            </a:r>
            <a:r>
              <a:rPr lang="en-US" sz="2800" b="1" dirty="0" smtClean="0">
                <a:solidFill>
                  <a:srgbClr val="FF0000"/>
                </a:solidFill>
                <a:latin typeface="Baskerville Old Face" pitchFamily="18" charset="0"/>
              </a:rPr>
              <a:t>fantastic </a:t>
            </a:r>
            <a:r>
              <a:rPr lang="en-US" sz="2800" b="1" dirty="0" smtClean="0">
                <a:solidFill>
                  <a:schemeClr val="bg1"/>
                </a:solidFill>
                <a:latin typeface="Baskerville Old Face" pitchFamily="18" charset="0"/>
              </a:rPr>
              <a:t>party  </a:t>
            </a:r>
            <a:r>
              <a:rPr lang="en-US" sz="2800" b="1" dirty="0">
                <a:solidFill>
                  <a:schemeClr val="bg1"/>
                </a:solidFill>
                <a:latin typeface="Baskerville Old Face" pitchFamily="18" charset="0"/>
              </a:rPr>
              <a:t>with all of his  </a:t>
            </a:r>
            <a:r>
              <a:rPr lang="en-US" sz="2800" b="1" dirty="0" smtClean="0">
                <a:solidFill>
                  <a:srgbClr val="FF0000"/>
                </a:solidFill>
                <a:latin typeface="Baskerville Old Face" pitchFamily="18" charset="0"/>
              </a:rPr>
              <a:t>fantastic </a:t>
            </a:r>
            <a:r>
              <a:rPr lang="en-US" sz="2800" b="1" dirty="0" smtClean="0">
                <a:solidFill>
                  <a:schemeClr val="bg1"/>
                </a:solidFill>
                <a:latin typeface="Baskerville Old Face" pitchFamily="18" charset="0"/>
              </a:rPr>
              <a:t>friends</a:t>
            </a:r>
            <a:r>
              <a:rPr lang="en-US" sz="2800" b="1" dirty="0">
                <a:solidFill>
                  <a:schemeClr val="bg1"/>
                </a:solidFill>
                <a:latin typeface="Baskerville Old Face" pitchFamily="18" charset="0"/>
              </a:rPr>
              <a:t>.   </a:t>
            </a:r>
            <a:r>
              <a:rPr lang="en-US" sz="2800" b="1" dirty="0" smtClean="0">
                <a:solidFill>
                  <a:schemeClr val="bg1"/>
                </a:solidFill>
                <a:latin typeface="Baskerville Old Face" pitchFamily="18" charset="0"/>
              </a:rPr>
              <a:t>“</a:t>
            </a:r>
            <a:r>
              <a:rPr lang="en-US" sz="2800" b="1" dirty="0" smtClean="0">
                <a:solidFill>
                  <a:srgbClr val="FF0000"/>
                </a:solidFill>
                <a:latin typeface="Baskerville Old Face" pitchFamily="18" charset="0"/>
              </a:rPr>
              <a:t>Fantastic</a:t>
            </a:r>
            <a:r>
              <a:rPr lang="en-US" sz="2800" b="1" dirty="0" smtClean="0">
                <a:solidFill>
                  <a:schemeClr val="bg1"/>
                </a:solidFill>
                <a:latin typeface="Baskerville Old Face" pitchFamily="18" charset="0"/>
              </a:rPr>
              <a:t>, I’m cold,” </a:t>
            </a:r>
            <a:r>
              <a:rPr lang="en-US" sz="2800" b="1" dirty="0">
                <a:solidFill>
                  <a:schemeClr val="bg1"/>
                </a:solidFill>
                <a:latin typeface="Baskerville Old Face" pitchFamily="18" charset="0"/>
              </a:rPr>
              <a:t>he </a:t>
            </a:r>
            <a:r>
              <a:rPr lang="en-US" sz="2800" b="1" dirty="0">
                <a:solidFill>
                  <a:schemeClr val="bg1"/>
                </a:solidFill>
                <a:latin typeface="Baskerville Old Face" pitchFamily="18" charset="0"/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  <a:latin typeface="Baskerville Old Face" pitchFamily="18" charset="0"/>
              </a:rPr>
              <a:t>thought</a:t>
            </a:r>
            <a:r>
              <a:rPr lang="en-US" sz="2800" b="1" dirty="0">
                <a:solidFill>
                  <a:schemeClr val="bg1"/>
                </a:solidFill>
                <a:latin typeface="Baskerville Old Face" pitchFamily="18" charset="0"/>
              </a:rPr>
              <a:t>,  </a:t>
            </a:r>
            <a:r>
              <a:rPr lang="en-US" sz="2800" b="1" dirty="0">
                <a:solidFill>
                  <a:schemeClr val="bg1"/>
                </a:solidFill>
                <a:latin typeface="Baskerville Old Face" pitchFamily="18" charset="0"/>
              </a:rPr>
              <a:t>“</a:t>
            </a:r>
            <a:r>
              <a:rPr lang="en-US" sz="2800" b="1" dirty="0">
                <a:solidFill>
                  <a:schemeClr val="bg1"/>
                </a:solidFill>
                <a:latin typeface="Baskerville Old Face" pitchFamily="18" charset="0"/>
              </a:rPr>
              <a:t>My </a:t>
            </a:r>
            <a:r>
              <a:rPr lang="en-US" sz="2800" b="1" dirty="0" smtClean="0">
                <a:solidFill>
                  <a:srgbClr val="FF0000"/>
                </a:solidFill>
                <a:latin typeface="Baskerville Old Face" pitchFamily="18" charset="0"/>
              </a:rPr>
              <a:t>fantastic </a:t>
            </a:r>
            <a:r>
              <a:rPr lang="en-US" sz="2800" b="1" dirty="0" smtClean="0">
                <a:solidFill>
                  <a:schemeClr val="bg1"/>
                </a:solidFill>
                <a:latin typeface="Baskerville Old Face" pitchFamily="18" charset="0"/>
              </a:rPr>
              <a:t>knees </a:t>
            </a:r>
            <a:r>
              <a:rPr lang="en-US" sz="2800" b="1" dirty="0">
                <a:solidFill>
                  <a:schemeClr val="bg1"/>
                </a:solidFill>
                <a:latin typeface="Baskerville Old Face" pitchFamily="18" charset="0"/>
              </a:rPr>
              <a:t>are </a:t>
            </a:r>
            <a:r>
              <a:rPr lang="en-US" sz="2800" b="1" dirty="0">
                <a:solidFill>
                  <a:schemeClr val="bg1"/>
                </a:solidFill>
                <a:latin typeface="Baskerville Old Face" pitchFamily="18" charset="0"/>
              </a:rPr>
              <a:t>really </a:t>
            </a:r>
            <a:r>
              <a:rPr lang="en-US" sz="2800" b="1" dirty="0">
                <a:solidFill>
                  <a:schemeClr val="bg1"/>
                </a:solidFill>
                <a:latin typeface="Baskerville Old Face" pitchFamily="18" charset="0"/>
              </a:rPr>
              <a:t>cold!”  He </a:t>
            </a:r>
            <a:r>
              <a:rPr lang="en-US" sz="2800" b="1" dirty="0" smtClean="0">
                <a:solidFill>
                  <a:schemeClr val="bg1"/>
                </a:solidFill>
                <a:latin typeface="Baskerville Old Face" pitchFamily="18" charset="0"/>
              </a:rPr>
              <a:t>looked </a:t>
            </a:r>
            <a:r>
              <a:rPr lang="en-US" sz="2800" b="1" dirty="0">
                <a:solidFill>
                  <a:schemeClr val="bg1"/>
                </a:solidFill>
                <a:latin typeface="Baskerville Old Face" pitchFamily="18" charset="0"/>
              </a:rPr>
              <a:t>down and </a:t>
            </a:r>
            <a:r>
              <a:rPr lang="en-US" sz="2800" b="1" dirty="0">
                <a:solidFill>
                  <a:schemeClr val="bg1"/>
                </a:solidFill>
                <a:latin typeface="Baskerville Old Face" pitchFamily="18" charset="0"/>
              </a:rPr>
              <a:t>realized </a:t>
            </a:r>
            <a:r>
              <a:rPr lang="en-US" sz="2800" b="1" dirty="0">
                <a:solidFill>
                  <a:schemeClr val="bg1"/>
                </a:solidFill>
                <a:latin typeface="Baskerville Old Face" pitchFamily="18" charset="0"/>
              </a:rPr>
              <a:t>that he forgot to </a:t>
            </a:r>
            <a:r>
              <a:rPr lang="en-US" sz="2800" b="1" dirty="0" smtClean="0">
                <a:solidFill>
                  <a:schemeClr val="bg1"/>
                </a:solidFill>
                <a:latin typeface="Baskerville Old Face" pitchFamily="18" charset="0"/>
              </a:rPr>
              <a:t>wear his </a:t>
            </a:r>
            <a:r>
              <a:rPr lang="en-US" sz="2800" b="1" dirty="0" smtClean="0">
                <a:solidFill>
                  <a:srgbClr val="FF0000"/>
                </a:solidFill>
                <a:latin typeface="Baskerville Old Face" pitchFamily="18" charset="0"/>
              </a:rPr>
              <a:t>fantastic</a:t>
            </a:r>
            <a:r>
              <a:rPr lang="en-US" sz="2800" b="1" dirty="0" smtClean="0">
                <a:solidFill>
                  <a:schemeClr val="bg1"/>
                </a:solidFill>
                <a:latin typeface="Baskerville Old Face" pitchFamily="18" charset="0"/>
              </a:rPr>
              <a:t> pants</a:t>
            </a:r>
            <a:r>
              <a:rPr lang="en-US" sz="2800" b="1" dirty="0">
                <a:solidFill>
                  <a:schemeClr val="bg1"/>
                </a:solidFill>
                <a:latin typeface="Baskerville Old Face" pitchFamily="18" charset="0"/>
              </a:rPr>
              <a:t>. </a:t>
            </a:r>
            <a:r>
              <a:rPr lang="en-US" sz="2800" b="1" dirty="0">
                <a:solidFill>
                  <a:schemeClr val="bg1"/>
                </a:solidFill>
                <a:latin typeface="Baskerville Old Face" pitchFamily="18" charset="0"/>
              </a:rPr>
              <a:t>How embarrassing! </a:t>
            </a:r>
            <a:r>
              <a:rPr lang="en-US" sz="2800" b="1" dirty="0">
                <a:solidFill>
                  <a:schemeClr val="bg1"/>
                </a:solidFill>
                <a:latin typeface="Baskerville Old Face" pitchFamily="18" charset="0"/>
              </a:rPr>
              <a:t> </a:t>
            </a:r>
            <a:r>
              <a:rPr lang="en-US" sz="2800" b="1" dirty="0">
                <a:solidFill>
                  <a:schemeClr val="bg1"/>
                </a:solidFill>
                <a:latin typeface="Baskerville Old Face" pitchFamily="18" charset="0"/>
              </a:rPr>
              <a:t>He </a:t>
            </a:r>
            <a:r>
              <a:rPr lang="en-US" sz="2800" b="1" dirty="0">
                <a:solidFill>
                  <a:schemeClr val="bg1"/>
                </a:solidFill>
                <a:latin typeface="Baskerville Old Face" pitchFamily="18" charset="0"/>
              </a:rPr>
              <a:t>wanted </a:t>
            </a:r>
            <a:r>
              <a:rPr lang="en-US" sz="2800" b="1" dirty="0" smtClean="0">
                <a:solidFill>
                  <a:schemeClr val="bg1"/>
                </a:solidFill>
                <a:latin typeface="Baskerville Old Face" pitchFamily="18" charset="0"/>
              </a:rPr>
              <a:t>to cover </a:t>
            </a:r>
            <a:r>
              <a:rPr lang="en-US" sz="2800" b="1" dirty="0">
                <a:solidFill>
                  <a:schemeClr val="bg1"/>
                </a:solidFill>
                <a:latin typeface="Baskerville Old Face" pitchFamily="18" charset="0"/>
              </a:rPr>
              <a:t>himself right away! </a:t>
            </a:r>
            <a:endParaRPr lang="en-US" sz="2800" b="1" dirty="0" smtClean="0">
              <a:solidFill>
                <a:schemeClr val="bg1"/>
              </a:solidFill>
              <a:latin typeface="Baskerville Old Face" pitchFamily="18" charset="0"/>
            </a:endParaRPr>
          </a:p>
          <a:p>
            <a:endParaRPr lang="en-US" sz="2800" b="1" dirty="0" smtClean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dirty="0" smtClean="0">
                <a:solidFill>
                  <a:prstClr val="black"/>
                </a:solidFill>
                <a:latin typeface="Baskerville Old Face" pitchFamily="18" charset="0"/>
              </a:rPr>
              <a:t>                                                                                      © </a:t>
            </a:r>
            <a:r>
              <a:rPr lang="en-US" dirty="0" err="1" smtClean="0">
                <a:solidFill>
                  <a:prstClr val="black"/>
                </a:solidFill>
                <a:latin typeface="Baskerville Old Face" pitchFamily="18" charset="0"/>
              </a:rPr>
              <a:t>Clarcq</a:t>
            </a:r>
            <a:r>
              <a:rPr lang="en-US" dirty="0" smtClean="0">
                <a:solidFill>
                  <a:prstClr val="black"/>
                </a:solidFill>
                <a:latin typeface="Baskerville Old Face" pitchFamily="18" charset="0"/>
              </a:rPr>
              <a:t>, Whaley 2012</a:t>
            </a:r>
            <a:endParaRPr lang="en-US" b="1" dirty="0" smtClean="0">
              <a:solidFill>
                <a:prstClr val="black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1215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8200" y="685800"/>
            <a:ext cx="7800109" cy="4678204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endParaRPr lang="en-US" sz="2800" b="1" dirty="0" smtClean="0">
              <a:solidFill>
                <a:srgbClr val="7030A0"/>
              </a:solidFill>
              <a:latin typeface="Baskerville Old Face" pitchFamily="18" charset="0"/>
            </a:endParaRPr>
          </a:p>
          <a:p>
            <a:r>
              <a:rPr lang="en-US" sz="2800" b="1" dirty="0">
                <a:solidFill>
                  <a:srgbClr val="7030A0"/>
                </a:solidFill>
                <a:latin typeface="Baskerville Old Face" pitchFamily="18" charset="0"/>
              </a:rPr>
              <a:t> </a:t>
            </a:r>
            <a:r>
              <a:rPr lang="en-US" sz="2800" b="1" dirty="0" smtClean="0">
                <a:solidFill>
                  <a:srgbClr val="7030A0"/>
                </a:solidFill>
                <a:latin typeface="Baskerville Old Face" pitchFamily="18" charset="0"/>
              </a:rPr>
              <a:t>Version 4:  Then change it…</a:t>
            </a:r>
          </a:p>
          <a:p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    </a:t>
            </a:r>
            <a:r>
              <a:rPr lang="en-US" sz="2800" b="1" dirty="0">
                <a:solidFill>
                  <a:schemeClr val="bg1"/>
                </a:solidFill>
                <a:latin typeface="Baskerville Old Face" pitchFamily="18" charset="0"/>
              </a:rPr>
              <a:t>One </a:t>
            </a:r>
            <a:r>
              <a:rPr lang="en-US" sz="2800" b="1" dirty="0" smtClean="0">
                <a:solidFill>
                  <a:srgbClr val="7030A0"/>
                </a:solidFill>
                <a:latin typeface="Baskerville Old Face" pitchFamily="18" charset="0"/>
              </a:rPr>
              <a:t> disgusting </a:t>
            </a:r>
            <a:r>
              <a:rPr lang="en-US" sz="2800" b="1" dirty="0" smtClean="0">
                <a:solidFill>
                  <a:schemeClr val="bg1"/>
                </a:solidFill>
                <a:latin typeface="Baskerville Old Face" pitchFamily="18" charset="0"/>
              </a:rPr>
              <a:t>night </a:t>
            </a:r>
            <a:r>
              <a:rPr lang="en-US" sz="2800" b="1" dirty="0">
                <a:solidFill>
                  <a:schemeClr val="bg1"/>
                </a:solidFill>
                <a:latin typeface="Baskerville Old Face" pitchFamily="18" charset="0"/>
              </a:rPr>
              <a:t>last summer,  </a:t>
            </a:r>
            <a:r>
              <a:rPr lang="en-US" sz="2800" b="1" dirty="0" smtClean="0">
                <a:solidFill>
                  <a:schemeClr val="bg1"/>
                </a:solidFill>
                <a:latin typeface="Baskerville Old Face" pitchFamily="18" charset="0"/>
              </a:rPr>
              <a:t>Grandpa </a:t>
            </a:r>
            <a:r>
              <a:rPr lang="en-US" sz="2800" b="1" dirty="0">
                <a:solidFill>
                  <a:schemeClr val="bg1"/>
                </a:solidFill>
                <a:latin typeface="Baskerville Old Face" pitchFamily="18" charset="0"/>
              </a:rPr>
              <a:t>was </a:t>
            </a:r>
            <a:r>
              <a:rPr lang="en-US" sz="2800" b="1" dirty="0">
                <a:solidFill>
                  <a:schemeClr val="bg1"/>
                </a:solidFill>
                <a:latin typeface="Baskerville Old Face" pitchFamily="18" charset="0"/>
              </a:rPr>
              <a:t>at a </a:t>
            </a:r>
            <a:r>
              <a:rPr lang="en-US" sz="2800" b="1" dirty="0" smtClean="0">
                <a:solidFill>
                  <a:srgbClr val="7030A0"/>
                </a:solidFill>
                <a:latin typeface="Baskerville Old Face" pitchFamily="18" charset="0"/>
              </a:rPr>
              <a:t>disgusting</a:t>
            </a:r>
            <a:r>
              <a:rPr lang="en-US" sz="2800" b="1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  <a:latin typeface="Baskerville Old Face" pitchFamily="18" charset="0"/>
              </a:rPr>
              <a:t>party  </a:t>
            </a:r>
            <a:r>
              <a:rPr lang="en-US" sz="2800" b="1" dirty="0">
                <a:solidFill>
                  <a:schemeClr val="bg1"/>
                </a:solidFill>
                <a:latin typeface="Baskerville Old Face" pitchFamily="18" charset="0"/>
              </a:rPr>
              <a:t>with all of his  </a:t>
            </a:r>
            <a:r>
              <a:rPr lang="en-US" sz="2800" b="1" dirty="0" smtClean="0">
                <a:solidFill>
                  <a:srgbClr val="7030A0"/>
                </a:solidFill>
                <a:latin typeface="Baskerville Old Face" pitchFamily="18" charset="0"/>
              </a:rPr>
              <a:t>disgusting </a:t>
            </a:r>
            <a:r>
              <a:rPr lang="en-US" sz="2800" b="1" dirty="0" smtClean="0">
                <a:solidFill>
                  <a:schemeClr val="bg1"/>
                </a:solidFill>
                <a:latin typeface="Baskerville Old Face" pitchFamily="18" charset="0"/>
              </a:rPr>
              <a:t>friends</a:t>
            </a:r>
            <a:r>
              <a:rPr lang="en-US" sz="2800" b="1" dirty="0">
                <a:solidFill>
                  <a:schemeClr val="bg1"/>
                </a:solidFill>
                <a:latin typeface="Baskerville Old Face" pitchFamily="18" charset="0"/>
              </a:rPr>
              <a:t>.   </a:t>
            </a:r>
            <a:r>
              <a:rPr lang="en-US" sz="2800" b="1" dirty="0" smtClean="0">
                <a:solidFill>
                  <a:schemeClr val="bg1"/>
                </a:solidFill>
                <a:latin typeface="Baskerville Old Face" pitchFamily="18" charset="0"/>
              </a:rPr>
              <a:t>“</a:t>
            </a:r>
            <a:r>
              <a:rPr lang="en-US" sz="2800" b="1" dirty="0" smtClean="0">
                <a:solidFill>
                  <a:srgbClr val="7030A0"/>
                </a:solidFill>
                <a:latin typeface="Baskerville Old Face" pitchFamily="18" charset="0"/>
              </a:rPr>
              <a:t>Disgusting!  </a:t>
            </a:r>
            <a:r>
              <a:rPr lang="en-US" sz="2800" b="1" dirty="0" smtClean="0">
                <a:solidFill>
                  <a:schemeClr val="bg1"/>
                </a:solidFill>
                <a:latin typeface="Baskerville Old Face" pitchFamily="18" charset="0"/>
              </a:rPr>
              <a:t>I’m cold,” </a:t>
            </a:r>
            <a:r>
              <a:rPr lang="en-US" sz="2800" b="1" dirty="0">
                <a:solidFill>
                  <a:schemeClr val="bg1"/>
                </a:solidFill>
                <a:latin typeface="Baskerville Old Face" pitchFamily="18" charset="0"/>
              </a:rPr>
              <a:t>he </a:t>
            </a:r>
            <a:r>
              <a:rPr lang="en-US" sz="2800" b="1" dirty="0">
                <a:solidFill>
                  <a:schemeClr val="bg1"/>
                </a:solidFill>
                <a:latin typeface="Baskerville Old Face" pitchFamily="18" charset="0"/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  <a:latin typeface="Baskerville Old Face" pitchFamily="18" charset="0"/>
              </a:rPr>
              <a:t>thought</a:t>
            </a:r>
            <a:r>
              <a:rPr lang="en-US" sz="2800" b="1" dirty="0">
                <a:solidFill>
                  <a:schemeClr val="bg1"/>
                </a:solidFill>
                <a:latin typeface="Baskerville Old Face" pitchFamily="18" charset="0"/>
              </a:rPr>
              <a:t>,  </a:t>
            </a:r>
            <a:r>
              <a:rPr lang="en-US" sz="2800" b="1" dirty="0">
                <a:solidFill>
                  <a:schemeClr val="bg1"/>
                </a:solidFill>
                <a:latin typeface="Baskerville Old Face" pitchFamily="18" charset="0"/>
              </a:rPr>
              <a:t>“</a:t>
            </a:r>
            <a:r>
              <a:rPr lang="en-US" sz="2800" b="1" dirty="0">
                <a:solidFill>
                  <a:schemeClr val="bg1"/>
                </a:solidFill>
                <a:latin typeface="Baskerville Old Face" pitchFamily="18" charset="0"/>
              </a:rPr>
              <a:t>My </a:t>
            </a:r>
            <a:r>
              <a:rPr lang="en-US" sz="2800" b="1" dirty="0" smtClean="0">
                <a:solidFill>
                  <a:srgbClr val="7030A0"/>
                </a:solidFill>
                <a:latin typeface="Baskerville Old Face" pitchFamily="18" charset="0"/>
              </a:rPr>
              <a:t>disgusting </a:t>
            </a:r>
            <a:r>
              <a:rPr lang="en-US" sz="2800" b="1" dirty="0" smtClean="0">
                <a:solidFill>
                  <a:schemeClr val="bg1"/>
                </a:solidFill>
                <a:latin typeface="Baskerville Old Face" pitchFamily="18" charset="0"/>
              </a:rPr>
              <a:t>knees </a:t>
            </a:r>
            <a:r>
              <a:rPr lang="en-US" sz="2800" b="1" dirty="0">
                <a:solidFill>
                  <a:schemeClr val="bg1"/>
                </a:solidFill>
                <a:latin typeface="Baskerville Old Face" pitchFamily="18" charset="0"/>
              </a:rPr>
              <a:t>are </a:t>
            </a:r>
            <a:r>
              <a:rPr lang="en-US" sz="2800" b="1" dirty="0">
                <a:solidFill>
                  <a:schemeClr val="bg1"/>
                </a:solidFill>
                <a:latin typeface="Baskerville Old Face" pitchFamily="18" charset="0"/>
              </a:rPr>
              <a:t>really </a:t>
            </a:r>
            <a:r>
              <a:rPr lang="en-US" sz="2800" b="1" dirty="0">
                <a:solidFill>
                  <a:schemeClr val="bg1"/>
                </a:solidFill>
                <a:latin typeface="Baskerville Old Face" pitchFamily="18" charset="0"/>
              </a:rPr>
              <a:t>cold!”  He </a:t>
            </a:r>
            <a:r>
              <a:rPr lang="en-US" sz="2800" b="1" dirty="0" smtClean="0">
                <a:solidFill>
                  <a:schemeClr val="bg1"/>
                </a:solidFill>
                <a:latin typeface="Baskerville Old Face" pitchFamily="18" charset="0"/>
              </a:rPr>
              <a:t>looked </a:t>
            </a:r>
            <a:r>
              <a:rPr lang="en-US" sz="2800" b="1" dirty="0">
                <a:solidFill>
                  <a:schemeClr val="bg1"/>
                </a:solidFill>
                <a:latin typeface="Baskerville Old Face" pitchFamily="18" charset="0"/>
              </a:rPr>
              <a:t>down and </a:t>
            </a:r>
            <a:r>
              <a:rPr lang="en-US" sz="2800" b="1" dirty="0">
                <a:solidFill>
                  <a:schemeClr val="bg1"/>
                </a:solidFill>
                <a:latin typeface="Baskerville Old Face" pitchFamily="18" charset="0"/>
              </a:rPr>
              <a:t>realized </a:t>
            </a:r>
            <a:r>
              <a:rPr lang="en-US" sz="2800" b="1" dirty="0" smtClean="0">
                <a:solidFill>
                  <a:srgbClr val="7030A0"/>
                </a:solidFill>
                <a:latin typeface="Baskerville Old Face" pitchFamily="18" charset="0"/>
              </a:rPr>
              <a:t>disgustedly</a:t>
            </a:r>
            <a:r>
              <a:rPr lang="en-US" sz="2800" b="1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  <a:latin typeface="Baskerville Old Face" pitchFamily="18" charset="0"/>
              </a:rPr>
              <a:t>that </a:t>
            </a:r>
            <a:r>
              <a:rPr lang="en-US" sz="2800" b="1" dirty="0">
                <a:solidFill>
                  <a:schemeClr val="bg1"/>
                </a:solidFill>
                <a:latin typeface="Baskerville Old Face" pitchFamily="18" charset="0"/>
              </a:rPr>
              <a:t>he forgot to </a:t>
            </a:r>
            <a:r>
              <a:rPr lang="en-US" sz="2800" b="1" dirty="0" smtClean="0">
                <a:solidFill>
                  <a:schemeClr val="bg1"/>
                </a:solidFill>
                <a:latin typeface="Baskerville Old Face" pitchFamily="18" charset="0"/>
              </a:rPr>
              <a:t>wear his pants</a:t>
            </a:r>
            <a:r>
              <a:rPr lang="en-US" sz="2800" b="1" dirty="0">
                <a:solidFill>
                  <a:schemeClr val="bg1"/>
                </a:solidFill>
                <a:latin typeface="Baskerville Old Face" pitchFamily="18" charset="0"/>
              </a:rPr>
              <a:t>. </a:t>
            </a:r>
            <a:r>
              <a:rPr lang="en-US" sz="2800" b="1" dirty="0">
                <a:solidFill>
                  <a:schemeClr val="bg1"/>
                </a:solidFill>
                <a:latin typeface="Baskerville Old Face" pitchFamily="18" charset="0"/>
              </a:rPr>
              <a:t>How embarrassing! </a:t>
            </a:r>
            <a:r>
              <a:rPr lang="en-US" sz="2800" b="1" dirty="0">
                <a:solidFill>
                  <a:schemeClr val="bg1"/>
                </a:solidFill>
                <a:latin typeface="Baskerville Old Face" pitchFamily="18" charset="0"/>
              </a:rPr>
              <a:t> </a:t>
            </a:r>
            <a:r>
              <a:rPr lang="en-US" sz="2800" b="1" dirty="0">
                <a:solidFill>
                  <a:schemeClr val="bg1"/>
                </a:solidFill>
                <a:latin typeface="Baskerville Old Face" pitchFamily="18" charset="0"/>
              </a:rPr>
              <a:t>He </a:t>
            </a:r>
            <a:r>
              <a:rPr lang="en-US" sz="2800" b="1" dirty="0">
                <a:solidFill>
                  <a:schemeClr val="bg1"/>
                </a:solidFill>
                <a:latin typeface="Baskerville Old Face" pitchFamily="18" charset="0"/>
              </a:rPr>
              <a:t>wanted </a:t>
            </a:r>
            <a:r>
              <a:rPr lang="en-US" sz="2800" b="1" dirty="0" smtClean="0">
                <a:solidFill>
                  <a:schemeClr val="bg1"/>
                </a:solidFill>
                <a:latin typeface="Baskerville Old Face" pitchFamily="18" charset="0"/>
              </a:rPr>
              <a:t>to cover </a:t>
            </a:r>
            <a:r>
              <a:rPr lang="en-US" sz="2800" b="1" dirty="0">
                <a:solidFill>
                  <a:schemeClr val="bg1"/>
                </a:solidFill>
                <a:latin typeface="Baskerville Old Face" pitchFamily="18" charset="0"/>
              </a:rPr>
              <a:t>himself right away! </a:t>
            </a:r>
            <a:endParaRPr lang="en-US" sz="2800" b="1" dirty="0" smtClean="0">
              <a:solidFill>
                <a:schemeClr val="bg1"/>
              </a:solidFill>
              <a:latin typeface="Baskerville Old Face" pitchFamily="18" charset="0"/>
            </a:endParaRPr>
          </a:p>
          <a:p>
            <a:endParaRPr lang="en-US" sz="2800" b="1" dirty="0" smtClean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dirty="0" smtClean="0">
                <a:solidFill>
                  <a:prstClr val="black"/>
                </a:solidFill>
                <a:latin typeface="Baskerville Old Face" pitchFamily="18" charset="0"/>
              </a:rPr>
              <a:t>                                                                                      © </a:t>
            </a:r>
            <a:r>
              <a:rPr lang="en-US" dirty="0" err="1" smtClean="0">
                <a:solidFill>
                  <a:prstClr val="black"/>
                </a:solidFill>
                <a:latin typeface="Baskerville Old Face" pitchFamily="18" charset="0"/>
              </a:rPr>
              <a:t>Clarcq</a:t>
            </a:r>
            <a:r>
              <a:rPr lang="en-US" dirty="0" smtClean="0">
                <a:solidFill>
                  <a:prstClr val="black"/>
                </a:solidFill>
                <a:latin typeface="Baskerville Old Face" pitchFamily="18" charset="0"/>
              </a:rPr>
              <a:t>, Whaley 2012</a:t>
            </a:r>
            <a:endParaRPr lang="en-US" b="1" dirty="0" smtClean="0">
              <a:solidFill>
                <a:prstClr val="black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8006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8200" y="685800"/>
            <a:ext cx="7800109" cy="5109091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endParaRPr lang="en-US" sz="2800" b="1" dirty="0" smtClean="0">
              <a:solidFill>
                <a:srgbClr val="7030A0"/>
              </a:solidFill>
              <a:latin typeface="Baskerville Old Face" pitchFamily="18" charset="0"/>
            </a:endParaRPr>
          </a:p>
          <a:p>
            <a:r>
              <a:rPr lang="en-US" sz="2800" b="1" dirty="0">
                <a:solidFill>
                  <a:srgbClr val="7030A0"/>
                </a:solidFill>
                <a:latin typeface="Baskerville Old Face" pitchFamily="18" charset="0"/>
              </a:rPr>
              <a:t> </a:t>
            </a:r>
            <a:r>
              <a:rPr lang="en-US" sz="2800" b="1" dirty="0" smtClean="0">
                <a:solidFill>
                  <a:srgbClr val="7030A0"/>
                </a:solidFill>
                <a:latin typeface="Baskerville Old Face" pitchFamily="18" charset="0"/>
              </a:rPr>
              <a:t>Version 4:   Or use just two…</a:t>
            </a:r>
          </a:p>
          <a:p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    </a:t>
            </a:r>
            <a:r>
              <a:rPr lang="en-US" sz="2800" b="1" dirty="0">
                <a:solidFill>
                  <a:schemeClr val="bg1"/>
                </a:solidFill>
                <a:latin typeface="Baskerville Old Face" pitchFamily="18" charset="0"/>
              </a:rPr>
              <a:t>One </a:t>
            </a:r>
            <a:r>
              <a:rPr lang="en-US" sz="2800" b="1" dirty="0" smtClean="0">
                <a:solidFill>
                  <a:schemeClr val="bg1"/>
                </a:solidFill>
                <a:latin typeface="Baskerville Old Face" pitchFamily="18" charset="0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Baskerville Old Face" pitchFamily="18" charset="0"/>
              </a:rPr>
              <a:t>fantastic </a:t>
            </a:r>
            <a:r>
              <a:rPr lang="en-US" sz="2800" b="1" dirty="0" smtClean="0">
                <a:solidFill>
                  <a:schemeClr val="bg1"/>
                </a:solidFill>
                <a:latin typeface="Baskerville Old Face" pitchFamily="18" charset="0"/>
              </a:rPr>
              <a:t>night </a:t>
            </a:r>
            <a:r>
              <a:rPr lang="en-US" sz="2800" b="1" dirty="0">
                <a:solidFill>
                  <a:schemeClr val="bg1"/>
                </a:solidFill>
                <a:latin typeface="Baskerville Old Face" pitchFamily="18" charset="0"/>
              </a:rPr>
              <a:t>last summer,  </a:t>
            </a:r>
            <a:r>
              <a:rPr lang="en-US" sz="2800" b="1" dirty="0" smtClean="0">
                <a:solidFill>
                  <a:schemeClr val="bg1"/>
                </a:solidFill>
                <a:latin typeface="Baskerville Old Face" pitchFamily="18" charset="0"/>
              </a:rPr>
              <a:t>Grandpa </a:t>
            </a:r>
            <a:r>
              <a:rPr lang="en-US" sz="2800" b="1" dirty="0">
                <a:solidFill>
                  <a:schemeClr val="bg1"/>
                </a:solidFill>
                <a:latin typeface="Baskerville Old Face" pitchFamily="18" charset="0"/>
              </a:rPr>
              <a:t>was </a:t>
            </a:r>
            <a:r>
              <a:rPr lang="en-US" sz="2800" b="1" dirty="0">
                <a:solidFill>
                  <a:schemeClr val="bg1"/>
                </a:solidFill>
                <a:latin typeface="Baskerville Old Face" pitchFamily="18" charset="0"/>
              </a:rPr>
              <a:t>at a</a:t>
            </a:r>
            <a:r>
              <a:rPr lang="en-US" sz="2800" b="1" dirty="0">
                <a:solidFill>
                  <a:srgbClr val="7030A0"/>
                </a:solidFill>
                <a:latin typeface="Baskerville Old Face" pitchFamily="18" charset="0"/>
              </a:rPr>
              <a:t> </a:t>
            </a:r>
            <a:r>
              <a:rPr lang="en-US" sz="2800" b="1" dirty="0" smtClean="0">
                <a:solidFill>
                  <a:srgbClr val="7030A0"/>
                </a:solidFill>
                <a:latin typeface="Baskerville Old Face" pitchFamily="18" charset="0"/>
              </a:rPr>
              <a:t>disgusting </a:t>
            </a:r>
            <a:r>
              <a:rPr lang="en-US" sz="2800" b="1" dirty="0" smtClean="0">
                <a:solidFill>
                  <a:schemeClr val="bg1"/>
                </a:solidFill>
                <a:latin typeface="Baskerville Old Face" pitchFamily="18" charset="0"/>
              </a:rPr>
              <a:t>party  </a:t>
            </a:r>
            <a:r>
              <a:rPr lang="en-US" sz="2800" b="1" dirty="0">
                <a:solidFill>
                  <a:schemeClr val="bg1"/>
                </a:solidFill>
                <a:latin typeface="Baskerville Old Face" pitchFamily="18" charset="0"/>
              </a:rPr>
              <a:t>with all of his  </a:t>
            </a:r>
            <a:r>
              <a:rPr lang="en-US" sz="2800" b="1" dirty="0" smtClean="0">
                <a:solidFill>
                  <a:srgbClr val="7030A0"/>
                </a:solidFill>
                <a:latin typeface="Baskerville Old Face" pitchFamily="18" charset="0"/>
              </a:rPr>
              <a:t>disgusting </a:t>
            </a:r>
            <a:r>
              <a:rPr lang="en-US" sz="2800" b="1" dirty="0" smtClean="0">
                <a:solidFill>
                  <a:schemeClr val="bg1"/>
                </a:solidFill>
                <a:latin typeface="Baskerville Old Face" pitchFamily="18" charset="0"/>
              </a:rPr>
              <a:t>friends</a:t>
            </a:r>
            <a:r>
              <a:rPr lang="en-US" sz="2800" b="1" dirty="0">
                <a:solidFill>
                  <a:schemeClr val="bg1"/>
                </a:solidFill>
                <a:latin typeface="Baskerville Old Face" pitchFamily="18" charset="0"/>
              </a:rPr>
              <a:t>.   </a:t>
            </a:r>
            <a:r>
              <a:rPr lang="en-US" sz="2800" b="1" dirty="0" smtClean="0">
                <a:solidFill>
                  <a:schemeClr val="bg1"/>
                </a:solidFill>
                <a:latin typeface="Baskerville Old Face" pitchFamily="18" charset="0"/>
              </a:rPr>
              <a:t>“</a:t>
            </a:r>
            <a:r>
              <a:rPr lang="en-US" sz="2800" b="1" dirty="0" smtClean="0">
                <a:solidFill>
                  <a:srgbClr val="7030A0"/>
                </a:solidFill>
                <a:latin typeface="Baskerville Old Face" pitchFamily="18" charset="0"/>
              </a:rPr>
              <a:t>Disgusting!  </a:t>
            </a:r>
            <a:r>
              <a:rPr lang="en-US" sz="2800" b="1" dirty="0" smtClean="0">
                <a:solidFill>
                  <a:schemeClr val="bg1"/>
                </a:solidFill>
                <a:latin typeface="Baskerville Old Face" pitchFamily="18" charset="0"/>
              </a:rPr>
              <a:t>I’m cold,” </a:t>
            </a:r>
            <a:r>
              <a:rPr lang="en-US" sz="2800" b="1" dirty="0">
                <a:solidFill>
                  <a:schemeClr val="bg1"/>
                </a:solidFill>
                <a:latin typeface="Baskerville Old Face" pitchFamily="18" charset="0"/>
              </a:rPr>
              <a:t>he </a:t>
            </a:r>
            <a:r>
              <a:rPr lang="en-US" sz="2800" b="1" dirty="0">
                <a:solidFill>
                  <a:schemeClr val="bg1"/>
                </a:solidFill>
                <a:latin typeface="Baskerville Old Face" pitchFamily="18" charset="0"/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  <a:latin typeface="Baskerville Old Face" pitchFamily="18" charset="0"/>
              </a:rPr>
              <a:t>thought</a:t>
            </a:r>
            <a:r>
              <a:rPr lang="en-US" sz="2800" b="1" dirty="0">
                <a:solidFill>
                  <a:schemeClr val="bg1"/>
                </a:solidFill>
                <a:latin typeface="Baskerville Old Face" pitchFamily="18" charset="0"/>
              </a:rPr>
              <a:t>,  </a:t>
            </a:r>
            <a:r>
              <a:rPr lang="en-US" sz="2800" b="1" dirty="0">
                <a:solidFill>
                  <a:schemeClr val="bg1"/>
                </a:solidFill>
                <a:latin typeface="Baskerville Old Face" pitchFamily="18" charset="0"/>
              </a:rPr>
              <a:t>“</a:t>
            </a:r>
            <a:r>
              <a:rPr lang="en-US" sz="2800" b="1" dirty="0">
                <a:solidFill>
                  <a:schemeClr val="bg1"/>
                </a:solidFill>
                <a:latin typeface="Baskerville Old Face" pitchFamily="18" charset="0"/>
              </a:rPr>
              <a:t>My</a:t>
            </a:r>
            <a:r>
              <a:rPr lang="en-US" sz="2800" b="1" dirty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Baskerville Old Face" pitchFamily="18" charset="0"/>
              </a:rPr>
              <a:t>fantastic </a:t>
            </a:r>
            <a:r>
              <a:rPr lang="en-US" sz="2800" b="1" dirty="0" smtClean="0">
                <a:solidFill>
                  <a:schemeClr val="bg1"/>
                </a:solidFill>
                <a:latin typeface="Baskerville Old Face" pitchFamily="18" charset="0"/>
              </a:rPr>
              <a:t>knees </a:t>
            </a:r>
            <a:r>
              <a:rPr lang="en-US" sz="2800" b="1" dirty="0">
                <a:solidFill>
                  <a:schemeClr val="bg1"/>
                </a:solidFill>
                <a:latin typeface="Baskerville Old Face" pitchFamily="18" charset="0"/>
              </a:rPr>
              <a:t>are </a:t>
            </a:r>
            <a:r>
              <a:rPr lang="en-US" sz="2800" b="1" dirty="0">
                <a:solidFill>
                  <a:schemeClr val="bg1"/>
                </a:solidFill>
                <a:latin typeface="Baskerville Old Face" pitchFamily="18" charset="0"/>
              </a:rPr>
              <a:t>really </a:t>
            </a:r>
            <a:r>
              <a:rPr lang="en-US" sz="2800" b="1" dirty="0">
                <a:solidFill>
                  <a:schemeClr val="bg1"/>
                </a:solidFill>
                <a:latin typeface="Baskerville Old Face" pitchFamily="18" charset="0"/>
              </a:rPr>
              <a:t>cold!”  He </a:t>
            </a:r>
            <a:r>
              <a:rPr lang="en-US" sz="2800" b="1" dirty="0" smtClean="0">
                <a:solidFill>
                  <a:schemeClr val="bg1"/>
                </a:solidFill>
                <a:latin typeface="Baskerville Old Face" pitchFamily="18" charset="0"/>
              </a:rPr>
              <a:t>looked </a:t>
            </a:r>
            <a:r>
              <a:rPr lang="en-US" sz="2800" b="1" dirty="0">
                <a:solidFill>
                  <a:schemeClr val="bg1"/>
                </a:solidFill>
                <a:latin typeface="Baskerville Old Face" pitchFamily="18" charset="0"/>
              </a:rPr>
              <a:t>down and </a:t>
            </a:r>
            <a:r>
              <a:rPr lang="en-US" sz="2800" b="1" dirty="0">
                <a:solidFill>
                  <a:schemeClr val="bg1"/>
                </a:solidFill>
                <a:latin typeface="Baskerville Old Face" pitchFamily="18" charset="0"/>
              </a:rPr>
              <a:t>realized </a:t>
            </a:r>
            <a:r>
              <a:rPr lang="en-US" sz="2800" b="1" dirty="0" smtClean="0">
                <a:solidFill>
                  <a:srgbClr val="7030A0"/>
                </a:solidFill>
                <a:latin typeface="Baskerville Old Face" pitchFamily="18" charset="0"/>
              </a:rPr>
              <a:t>disgustedly</a:t>
            </a:r>
            <a:r>
              <a:rPr lang="en-US" sz="2800" b="1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  <a:latin typeface="Baskerville Old Face" pitchFamily="18" charset="0"/>
              </a:rPr>
              <a:t>that </a:t>
            </a:r>
            <a:r>
              <a:rPr lang="en-US" sz="2800" b="1" dirty="0">
                <a:solidFill>
                  <a:schemeClr val="bg1"/>
                </a:solidFill>
                <a:latin typeface="Baskerville Old Face" pitchFamily="18" charset="0"/>
              </a:rPr>
              <a:t>he forgot to </a:t>
            </a:r>
            <a:r>
              <a:rPr lang="en-US" sz="2800" b="1" dirty="0" smtClean="0">
                <a:solidFill>
                  <a:schemeClr val="bg1"/>
                </a:solidFill>
                <a:latin typeface="Baskerville Old Face" pitchFamily="18" charset="0"/>
              </a:rPr>
              <a:t>wear his </a:t>
            </a:r>
            <a:r>
              <a:rPr lang="en-US" sz="2800" b="1" dirty="0" smtClean="0">
                <a:solidFill>
                  <a:srgbClr val="FF0000"/>
                </a:solidFill>
                <a:latin typeface="Baskerville Old Face" pitchFamily="18" charset="0"/>
              </a:rPr>
              <a:t>fantastic </a:t>
            </a:r>
            <a:r>
              <a:rPr lang="en-US" sz="2800" b="1" dirty="0" smtClean="0">
                <a:solidFill>
                  <a:schemeClr val="bg1"/>
                </a:solidFill>
                <a:latin typeface="Baskerville Old Face" pitchFamily="18" charset="0"/>
              </a:rPr>
              <a:t>pants</a:t>
            </a:r>
            <a:r>
              <a:rPr lang="en-US" sz="2800" b="1" dirty="0">
                <a:solidFill>
                  <a:schemeClr val="bg1"/>
                </a:solidFill>
                <a:latin typeface="Baskerville Old Face" pitchFamily="18" charset="0"/>
              </a:rPr>
              <a:t>. </a:t>
            </a:r>
            <a:r>
              <a:rPr lang="en-US" sz="2800" b="1" dirty="0">
                <a:solidFill>
                  <a:schemeClr val="bg1"/>
                </a:solidFill>
                <a:latin typeface="Baskerville Old Face" pitchFamily="18" charset="0"/>
              </a:rPr>
              <a:t>How embarrassing! </a:t>
            </a:r>
            <a:r>
              <a:rPr lang="en-US" sz="2800" b="1" dirty="0">
                <a:solidFill>
                  <a:schemeClr val="bg1"/>
                </a:solidFill>
                <a:latin typeface="Baskerville Old Face" pitchFamily="18" charset="0"/>
              </a:rPr>
              <a:t> </a:t>
            </a:r>
            <a:r>
              <a:rPr lang="en-US" sz="2800" b="1" dirty="0">
                <a:solidFill>
                  <a:schemeClr val="bg1"/>
                </a:solidFill>
                <a:latin typeface="Baskerville Old Face" pitchFamily="18" charset="0"/>
              </a:rPr>
              <a:t>He </a:t>
            </a:r>
            <a:r>
              <a:rPr lang="en-US" sz="2800" b="1" dirty="0">
                <a:solidFill>
                  <a:schemeClr val="bg1"/>
                </a:solidFill>
                <a:latin typeface="Baskerville Old Face" pitchFamily="18" charset="0"/>
              </a:rPr>
              <a:t>wanted </a:t>
            </a:r>
            <a:r>
              <a:rPr lang="en-US" sz="2800" b="1" dirty="0" smtClean="0">
                <a:solidFill>
                  <a:schemeClr val="bg1"/>
                </a:solidFill>
                <a:latin typeface="Baskerville Old Face" pitchFamily="18" charset="0"/>
              </a:rPr>
              <a:t>to cover </a:t>
            </a:r>
            <a:r>
              <a:rPr lang="en-US" sz="2800" b="1" dirty="0">
                <a:solidFill>
                  <a:schemeClr val="bg1"/>
                </a:solidFill>
                <a:latin typeface="Baskerville Old Face" pitchFamily="18" charset="0"/>
              </a:rPr>
              <a:t>himself right away! </a:t>
            </a:r>
            <a:endParaRPr lang="en-US" sz="2800" b="1" dirty="0" smtClean="0">
              <a:solidFill>
                <a:schemeClr val="bg1"/>
              </a:solidFill>
              <a:latin typeface="Baskerville Old Face" pitchFamily="18" charset="0"/>
            </a:endParaRPr>
          </a:p>
          <a:p>
            <a:endParaRPr lang="en-US" sz="2800" b="1" dirty="0" smtClean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dirty="0" smtClean="0">
                <a:solidFill>
                  <a:prstClr val="black"/>
                </a:solidFill>
                <a:latin typeface="Baskerville Old Face" pitchFamily="18" charset="0"/>
              </a:rPr>
              <a:t>                                                                                      © </a:t>
            </a:r>
            <a:r>
              <a:rPr lang="en-US" dirty="0" err="1" smtClean="0">
                <a:solidFill>
                  <a:prstClr val="black"/>
                </a:solidFill>
                <a:latin typeface="Baskerville Old Face" pitchFamily="18" charset="0"/>
              </a:rPr>
              <a:t>Clarcq</a:t>
            </a:r>
            <a:r>
              <a:rPr lang="en-US" dirty="0" smtClean="0">
                <a:solidFill>
                  <a:prstClr val="black"/>
                </a:solidFill>
                <a:latin typeface="Baskerville Old Face" pitchFamily="18" charset="0"/>
              </a:rPr>
              <a:t>, Whaley 2012</a:t>
            </a:r>
            <a:endParaRPr lang="en-US" b="1" dirty="0" smtClean="0">
              <a:solidFill>
                <a:prstClr val="black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868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304799"/>
            <a:ext cx="8132354" cy="6370975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It is important, when using Embedded Reading, to </a:t>
            </a: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involve the students in a variety of activities.   In this </a:t>
            </a: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way, the students will approach each new version </a:t>
            </a: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with a different purpose and perspective.</a:t>
            </a:r>
          </a:p>
          <a:p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In addition, not every student needs to advance </a:t>
            </a: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through each level.  Because the information is </a:t>
            </a: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included from the beginning, each student will  </a:t>
            </a: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comprehend and acquire the most crucial information.</a:t>
            </a:r>
          </a:p>
          <a:p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This allows the teacher to differentiate with every  </a:t>
            </a: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reading.</a:t>
            </a: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                                        </a:t>
            </a:r>
            <a:r>
              <a:rPr lang="en-US" sz="44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dirty="0">
                <a:solidFill>
                  <a:prstClr val="black"/>
                </a:solidFill>
                <a:latin typeface="Baskerville Old Face" pitchFamily="18" charset="0"/>
              </a:rPr>
              <a:t>© </a:t>
            </a:r>
            <a:r>
              <a:rPr lang="en-US" dirty="0" err="1">
                <a:solidFill>
                  <a:prstClr val="black"/>
                </a:solidFill>
                <a:latin typeface="Baskerville Old Face" pitchFamily="18" charset="0"/>
              </a:rPr>
              <a:t>Clarcq</a:t>
            </a:r>
            <a:r>
              <a:rPr lang="en-US" dirty="0">
                <a:solidFill>
                  <a:prstClr val="black"/>
                </a:solidFill>
                <a:latin typeface="Baskerville Old Face" pitchFamily="18" charset="0"/>
              </a:rPr>
              <a:t>, Whaley 2012</a:t>
            </a:r>
            <a:endParaRPr lang="en-US" b="1" dirty="0">
              <a:solidFill>
                <a:prstClr val="black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4171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609600"/>
            <a:ext cx="7236276" cy="5693866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Creating and using embedded readings may take</a:t>
            </a: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some practice, but don’t wait until you have </a:t>
            </a: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“perfected” the skill!</a:t>
            </a:r>
          </a:p>
          <a:p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Students will benefit from your knowledge, </a:t>
            </a: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expertise  AND  your practice.</a:t>
            </a:r>
          </a:p>
          <a:p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If you have questions, please feel free</a:t>
            </a: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to contact us:</a:t>
            </a:r>
          </a:p>
          <a:p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  <a:p>
            <a:r>
              <a:rPr lang="en-US" sz="2800" b="1" dirty="0">
                <a:solidFill>
                  <a:prstClr val="black"/>
                </a:solidFill>
                <a:latin typeface="Baskerville Old Face" pitchFamily="18" charset="0"/>
              </a:rPr>
              <a:t>   lclarcq@yahoo.com</a:t>
            </a:r>
          </a:p>
          <a:p>
            <a:endParaRPr lang="en-US" sz="2800" b="1" dirty="0">
              <a:solidFill>
                <a:prstClr val="black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5923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6592049"/>
      </p:ext>
    </p:extLst>
  </p:cSld>
  <p:clrMapOvr>
    <a:masterClrMapping/>
  </p:clrMapOvr>
</p:sld>
</file>

<file path=ppt/theme/theme1.xml><?xml version="1.0" encoding="utf-8"?>
<a:theme xmlns:a="http://schemas.openxmlformats.org/drawingml/2006/main" name="Tradeshow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Tradeshow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宋体"/>
        <a:font script="Hant" typeface="新細明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adeshow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300000"/>
              </a:schemeClr>
            </a:gs>
            <a:gs pos="35000">
              <a:schemeClr val="phClr">
                <a:tint val="45000"/>
                <a:satMod val="300000"/>
              </a:schemeClr>
            </a:gs>
            <a:gs pos="69000">
              <a:schemeClr val="phClr">
                <a:tint val="45000"/>
                <a:satMod val="350000"/>
              </a:schemeClr>
            </a:gs>
            <a:gs pos="100000">
              <a:schemeClr val="phClr">
                <a:tint val="60000"/>
                <a:satMod val="350000"/>
              </a:schemeClr>
            </a:gs>
          </a:gsLst>
          <a:path path="circle">
            <a:fillToRect l="50000" t="50000" r="100000" b="100000"/>
          </a:path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38475" cap="flat" cmpd="sng" algn="ctr">
          <a:solidFill>
            <a:schemeClr val="phClr"/>
          </a:solidFill>
          <a:prstDash val="solid"/>
        </a:ln>
        <a:ln w="548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4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>
              <a:rot lat="0" lon="0" rev="3600000"/>
            </a:lightRig>
          </a:scene3d>
          <a:sp3d contourW="31750" prstMaterial="flat">
            <a:bevelT w="127000" h="254000" prst="angle"/>
            <a:contourClr>
              <a:schemeClr val="phClr">
                <a:shade val="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20000">
              <a:schemeClr val="phClr">
                <a:tint val="80000"/>
                <a:lumMod val="100000"/>
              </a:schemeClr>
            </a:gs>
            <a:gs pos="100000">
              <a:schemeClr val="phClr">
                <a:tint val="100000"/>
                <a:lumMod val="80000"/>
              </a:schemeClr>
            </a:gs>
          </a:gsLst>
          <a:path path="circle">
            <a:fillToRect l="50000" t="20000" r="100000" b="100000"/>
          </a:path>
        </a:gradFill>
        <a:gradFill rotWithShape="1">
          <a:gsLst>
            <a:gs pos="0">
              <a:schemeClr val="phClr">
                <a:tint val="100000"/>
                <a:lumMod val="100000"/>
              </a:schemeClr>
            </a:gs>
            <a:gs pos="100000">
              <a:schemeClr val="phClr">
                <a:shade val="100000"/>
                <a:lumMod val="60000"/>
              </a:schemeClr>
            </a:gs>
          </a:gsLst>
          <a:path path="circle">
            <a:fillToRect l="50000" t="2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radeshow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Tradeshow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宋体"/>
        <a:font script="Hant" typeface="新細明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adeshow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300000"/>
              </a:schemeClr>
            </a:gs>
            <a:gs pos="35000">
              <a:schemeClr val="phClr">
                <a:tint val="45000"/>
                <a:satMod val="300000"/>
              </a:schemeClr>
            </a:gs>
            <a:gs pos="69000">
              <a:schemeClr val="phClr">
                <a:tint val="45000"/>
                <a:satMod val="350000"/>
              </a:schemeClr>
            </a:gs>
            <a:gs pos="100000">
              <a:schemeClr val="phClr">
                <a:tint val="60000"/>
                <a:satMod val="350000"/>
              </a:schemeClr>
            </a:gs>
          </a:gsLst>
          <a:path path="circle">
            <a:fillToRect l="50000" t="50000" r="100000" b="100000"/>
          </a:path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38475" cap="flat" cmpd="sng" algn="ctr">
          <a:solidFill>
            <a:schemeClr val="phClr"/>
          </a:solidFill>
          <a:prstDash val="solid"/>
        </a:ln>
        <a:ln w="548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4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>
              <a:rot lat="0" lon="0" rev="3600000"/>
            </a:lightRig>
          </a:scene3d>
          <a:sp3d contourW="31750" prstMaterial="flat">
            <a:bevelT w="127000" h="254000" prst="angle"/>
            <a:contourClr>
              <a:schemeClr val="phClr">
                <a:shade val="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20000">
              <a:schemeClr val="phClr">
                <a:tint val="80000"/>
                <a:lumMod val="100000"/>
              </a:schemeClr>
            </a:gs>
            <a:gs pos="100000">
              <a:schemeClr val="phClr">
                <a:tint val="100000"/>
                <a:lumMod val="80000"/>
              </a:schemeClr>
            </a:gs>
          </a:gsLst>
          <a:path path="circle">
            <a:fillToRect l="50000" t="20000" r="100000" b="100000"/>
          </a:path>
        </a:gradFill>
        <a:gradFill rotWithShape="1">
          <a:gsLst>
            <a:gs pos="0">
              <a:schemeClr val="phClr">
                <a:tint val="100000"/>
                <a:lumMod val="100000"/>
              </a:schemeClr>
            </a:gs>
            <a:gs pos="100000">
              <a:schemeClr val="phClr">
                <a:shade val="100000"/>
                <a:lumMod val="60000"/>
              </a:schemeClr>
            </a:gs>
          </a:gsLst>
          <a:path path="circle">
            <a:fillToRect l="50000" t="2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Tradeshow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Tradeshow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宋体"/>
        <a:font script="Hant" typeface="新細明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adeshow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300000"/>
              </a:schemeClr>
            </a:gs>
            <a:gs pos="35000">
              <a:schemeClr val="phClr">
                <a:tint val="45000"/>
                <a:satMod val="300000"/>
              </a:schemeClr>
            </a:gs>
            <a:gs pos="69000">
              <a:schemeClr val="phClr">
                <a:tint val="45000"/>
                <a:satMod val="350000"/>
              </a:schemeClr>
            </a:gs>
            <a:gs pos="100000">
              <a:schemeClr val="phClr">
                <a:tint val="60000"/>
                <a:satMod val="350000"/>
              </a:schemeClr>
            </a:gs>
          </a:gsLst>
          <a:path path="circle">
            <a:fillToRect l="50000" t="50000" r="100000" b="100000"/>
          </a:path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38475" cap="flat" cmpd="sng" algn="ctr">
          <a:solidFill>
            <a:schemeClr val="phClr"/>
          </a:solidFill>
          <a:prstDash val="solid"/>
        </a:ln>
        <a:ln w="548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4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>
              <a:rot lat="0" lon="0" rev="3600000"/>
            </a:lightRig>
          </a:scene3d>
          <a:sp3d contourW="31750" prstMaterial="flat">
            <a:bevelT w="127000" h="254000" prst="angle"/>
            <a:contourClr>
              <a:schemeClr val="phClr">
                <a:shade val="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20000">
              <a:schemeClr val="phClr">
                <a:tint val="80000"/>
                <a:lumMod val="100000"/>
              </a:schemeClr>
            </a:gs>
            <a:gs pos="100000">
              <a:schemeClr val="phClr">
                <a:tint val="100000"/>
                <a:lumMod val="80000"/>
              </a:schemeClr>
            </a:gs>
          </a:gsLst>
          <a:path path="circle">
            <a:fillToRect l="50000" t="20000" r="100000" b="100000"/>
          </a:path>
        </a:gradFill>
        <a:gradFill rotWithShape="1">
          <a:gsLst>
            <a:gs pos="0">
              <a:schemeClr val="phClr">
                <a:tint val="100000"/>
                <a:lumMod val="100000"/>
              </a:schemeClr>
            </a:gs>
            <a:gs pos="100000">
              <a:schemeClr val="phClr">
                <a:shade val="100000"/>
                <a:lumMod val="60000"/>
              </a:schemeClr>
            </a:gs>
          </a:gsLst>
          <a:path path="circle">
            <a:fillToRect l="50000" t="20000" r="100000" b="10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Tradeshow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Tradeshow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宋体"/>
        <a:font script="Hant" typeface="新細明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adeshow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300000"/>
              </a:schemeClr>
            </a:gs>
            <a:gs pos="35000">
              <a:schemeClr val="phClr">
                <a:tint val="45000"/>
                <a:satMod val="300000"/>
              </a:schemeClr>
            </a:gs>
            <a:gs pos="69000">
              <a:schemeClr val="phClr">
                <a:tint val="45000"/>
                <a:satMod val="350000"/>
              </a:schemeClr>
            </a:gs>
            <a:gs pos="100000">
              <a:schemeClr val="phClr">
                <a:tint val="60000"/>
                <a:satMod val="350000"/>
              </a:schemeClr>
            </a:gs>
          </a:gsLst>
          <a:path path="circle">
            <a:fillToRect l="50000" t="50000" r="100000" b="100000"/>
          </a:path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38475" cap="flat" cmpd="sng" algn="ctr">
          <a:solidFill>
            <a:schemeClr val="phClr"/>
          </a:solidFill>
          <a:prstDash val="solid"/>
        </a:ln>
        <a:ln w="548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4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>
              <a:rot lat="0" lon="0" rev="3600000"/>
            </a:lightRig>
          </a:scene3d>
          <a:sp3d contourW="31750" prstMaterial="flat">
            <a:bevelT w="127000" h="254000" prst="angle"/>
            <a:contourClr>
              <a:schemeClr val="phClr">
                <a:shade val="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20000">
              <a:schemeClr val="phClr">
                <a:tint val="80000"/>
                <a:lumMod val="100000"/>
              </a:schemeClr>
            </a:gs>
            <a:gs pos="100000">
              <a:schemeClr val="phClr">
                <a:tint val="100000"/>
                <a:lumMod val="80000"/>
              </a:schemeClr>
            </a:gs>
          </a:gsLst>
          <a:path path="circle">
            <a:fillToRect l="50000" t="20000" r="100000" b="100000"/>
          </a:path>
        </a:gradFill>
        <a:gradFill rotWithShape="1">
          <a:gsLst>
            <a:gs pos="0">
              <a:schemeClr val="phClr">
                <a:tint val="100000"/>
                <a:lumMod val="100000"/>
              </a:schemeClr>
            </a:gs>
            <a:gs pos="100000">
              <a:schemeClr val="phClr">
                <a:shade val="100000"/>
                <a:lumMod val="60000"/>
              </a:schemeClr>
            </a:gs>
          </a:gsLst>
          <a:path path="circle">
            <a:fillToRect l="50000" t="20000" r="100000" b="10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Tradeshow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Tradeshow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宋体"/>
        <a:font script="Hant" typeface="新細明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adeshow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300000"/>
              </a:schemeClr>
            </a:gs>
            <a:gs pos="35000">
              <a:schemeClr val="phClr">
                <a:tint val="45000"/>
                <a:satMod val="300000"/>
              </a:schemeClr>
            </a:gs>
            <a:gs pos="69000">
              <a:schemeClr val="phClr">
                <a:tint val="45000"/>
                <a:satMod val="350000"/>
              </a:schemeClr>
            </a:gs>
            <a:gs pos="100000">
              <a:schemeClr val="phClr">
                <a:tint val="60000"/>
                <a:satMod val="350000"/>
              </a:schemeClr>
            </a:gs>
          </a:gsLst>
          <a:path path="circle">
            <a:fillToRect l="50000" t="50000" r="100000" b="100000"/>
          </a:path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38475" cap="flat" cmpd="sng" algn="ctr">
          <a:solidFill>
            <a:schemeClr val="phClr"/>
          </a:solidFill>
          <a:prstDash val="solid"/>
        </a:ln>
        <a:ln w="548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4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>
              <a:rot lat="0" lon="0" rev="3600000"/>
            </a:lightRig>
          </a:scene3d>
          <a:sp3d contourW="31750" prstMaterial="flat">
            <a:bevelT w="127000" h="254000" prst="angle"/>
            <a:contourClr>
              <a:schemeClr val="phClr">
                <a:shade val="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20000">
              <a:schemeClr val="phClr">
                <a:tint val="80000"/>
                <a:lumMod val="100000"/>
              </a:schemeClr>
            </a:gs>
            <a:gs pos="100000">
              <a:schemeClr val="phClr">
                <a:tint val="100000"/>
                <a:lumMod val="80000"/>
              </a:schemeClr>
            </a:gs>
          </a:gsLst>
          <a:path path="circle">
            <a:fillToRect l="50000" t="20000" r="100000" b="100000"/>
          </a:path>
        </a:gradFill>
        <a:gradFill rotWithShape="1">
          <a:gsLst>
            <a:gs pos="0">
              <a:schemeClr val="phClr">
                <a:tint val="100000"/>
                <a:lumMod val="100000"/>
              </a:schemeClr>
            </a:gs>
            <a:gs pos="100000">
              <a:schemeClr val="phClr">
                <a:shade val="100000"/>
                <a:lumMod val="60000"/>
              </a:schemeClr>
            </a:gs>
          </a:gsLst>
          <a:path path="circle">
            <a:fillToRect l="50000" t="20000" r="100000" b="10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Tradeshow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Tradeshow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宋体"/>
        <a:font script="Hant" typeface="新細明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adeshow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300000"/>
              </a:schemeClr>
            </a:gs>
            <a:gs pos="35000">
              <a:schemeClr val="phClr">
                <a:tint val="45000"/>
                <a:satMod val="300000"/>
              </a:schemeClr>
            </a:gs>
            <a:gs pos="69000">
              <a:schemeClr val="phClr">
                <a:tint val="45000"/>
                <a:satMod val="350000"/>
              </a:schemeClr>
            </a:gs>
            <a:gs pos="100000">
              <a:schemeClr val="phClr">
                <a:tint val="60000"/>
                <a:satMod val="350000"/>
              </a:schemeClr>
            </a:gs>
          </a:gsLst>
          <a:path path="circle">
            <a:fillToRect l="50000" t="50000" r="100000" b="100000"/>
          </a:path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38475" cap="flat" cmpd="sng" algn="ctr">
          <a:solidFill>
            <a:schemeClr val="phClr"/>
          </a:solidFill>
          <a:prstDash val="solid"/>
        </a:ln>
        <a:ln w="548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4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>
              <a:rot lat="0" lon="0" rev="3600000"/>
            </a:lightRig>
          </a:scene3d>
          <a:sp3d contourW="31750" prstMaterial="flat">
            <a:bevelT w="127000" h="254000" prst="angle"/>
            <a:contourClr>
              <a:schemeClr val="phClr">
                <a:shade val="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20000">
              <a:schemeClr val="phClr">
                <a:tint val="80000"/>
                <a:lumMod val="100000"/>
              </a:schemeClr>
            </a:gs>
            <a:gs pos="100000">
              <a:schemeClr val="phClr">
                <a:tint val="100000"/>
                <a:lumMod val="80000"/>
              </a:schemeClr>
            </a:gs>
          </a:gsLst>
          <a:path path="circle">
            <a:fillToRect l="50000" t="20000" r="100000" b="100000"/>
          </a:path>
        </a:gradFill>
        <a:gradFill rotWithShape="1">
          <a:gsLst>
            <a:gs pos="0">
              <a:schemeClr val="phClr">
                <a:tint val="100000"/>
                <a:lumMod val="100000"/>
              </a:schemeClr>
            </a:gs>
            <a:gs pos="100000">
              <a:schemeClr val="phClr">
                <a:shade val="100000"/>
                <a:lumMod val="60000"/>
              </a:schemeClr>
            </a:gs>
          </a:gsLst>
          <a:path path="circle">
            <a:fillToRect l="50000" t="20000" r="100000" b="10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Tradeshow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Tradeshow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宋体"/>
        <a:font script="Hant" typeface="新細明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adeshow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300000"/>
              </a:schemeClr>
            </a:gs>
            <a:gs pos="35000">
              <a:schemeClr val="phClr">
                <a:tint val="45000"/>
                <a:satMod val="300000"/>
              </a:schemeClr>
            </a:gs>
            <a:gs pos="69000">
              <a:schemeClr val="phClr">
                <a:tint val="45000"/>
                <a:satMod val="350000"/>
              </a:schemeClr>
            </a:gs>
            <a:gs pos="100000">
              <a:schemeClr val="phClr">
                <a:tint val="60000"/>
                <a:satMod val="350000"/>
              </a:schemeClr>
            </a:gs>
          </a:gsLst>
          <a:path path="circle">
            <a:fillToRect l="50000" t="50000" r="100000" b="100000"/>
          </a:path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38475" cap="flat" cmpd="sng" algn="ctr">
          <a:solidFill>
            <a:schemeClr val="phClr"/>
          </a:solidFill>
          <a:prstDash val="solid"/>
        </a:ln>
        <a:ln w="548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4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>
              <a:rot lat="0" lon="0" rev="3600000"/>
            </a:lightRig>
          </a:scene3d>
          <a:sp3d contourW="31750" prstMaterial="flat">
            <a:bevelT w="127000" h="254000" prst="angle"/>
            <a:contourClr>
              <a:schemeClr val="phClr">
                <a:shade val="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20000">
              <a:schemeClr val="phClr">
                <a:tint val="80000"/>
                <a:lumMod val="100000"/>
              </a:schemeClr>
            </a:gs>
            <a:gs pos="100000">
              <a:schemeClr val="phClr">
                <a:tint val="100000"/>
                <a:lumMod val="80000"/>
              </a:schemeClr>
            </a:gs>
          </a:gsLst>
          <a:path path="circle">
            <a:fillToRect l="50000" t="20000" r="100000" b="100000"/>
          </a:path>
        </a:gradFill>
        <a:gradFill rotWithShape="1">
          <a:gsLst>
            <a:gs pos="0">
              <a:schemeClr val="phClr">
                <a:tint val="100000"/>
                <a:lumMod val="100000"/>
              </a:schemeClr>
            </a:gs>
            <a:gs pos="100000">
              <a:schemeClr val="phClr">
                <a:shade val="100000"/>
                <a:lumMod val="60000"/>
              </a:schemeClr>
            </a:gs>
          </a:gsLst>
          <a:path path="circle">
            <a:fillToRect l="50000" t="20000" r="100000" b="10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7_Tradeshow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Tradeshow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宋体"/>
        <a:font script="Hant" typeface="新細明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adeshow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300000"/>
              </a:schemeClr>
            </a:gs>
            <a:gs pos="35000">
              <a:schemeClr val="phClr">
                <a:tint val="45000"/>
                <a:satMod val="300000"/>
              </a:schemeClr>
            </a:gs>
            <a:gs pos="69000">
              <a:schemeClr val="phClr">
                <a:tint val="45000"/>
                <a:satMod val="350000"/>
              </a:schemeClr>
            </a:gs>
            <a:gs pos="100000">
              <a:schemeClr val="phClr">
                <a:tint val="60000"/>
                <a:satMod val="350000"/>
              </a:schemeClr>
            </a:gs>
          </a:gsLst>
          <a:path path="circle">
            <a:fillToRect l="50000" t="50000" r="100000" b="100000"/>
          </a:path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38475" cap="flat" cmpd="sng" algn="ctr">
          <a:solidFill>
            <a:schemeClr val="phClr"/>
          </a:solidFill>
          <a:prstDash val="solid"/>
        </a:ln>
        <a:ln w="548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4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>
              <a:rot lat="0" lon="0" rev="3600000"/>
            </a:lightRig>
          </a:scene3d>
          <a:sp3d contourW="31750" prstMaterial="flat">
            <a:bevelT w="127000" h="254000" prst="angle"/>
            <a:contourClr>
              <a:schemeClr val="phClr">
                <a:shade val="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20000">
              <a:schemeClr val="phClr">
                <a:tint val="80000"/>
                <a:lumMod val="100000"/>
              </a:schemeClr>
            </a:gs>
            <a:gs pos="100000">
              <a:schemeClr val="phClr">
                <a:tint val="100000"/>
                <a:lumMod val="80000"/>
              </a:schemeClr>
            </a:gs>
          </a:gsLst>
          <a:path path="circle">
            <a:fillToRect l="50000" t="20000" r="100000" b="100000"/>
          </a:path>
        </a:gradFill>
        <a:gradFill rotWithShape="1">
          <a:gsLst>
            <a:gs pos="0">
              <a:schemeClr val="phClr">
                <a:tint val="100000"/>
                <a:lumMod val="100000"/>
              </a:schemeClr>
            </a:gs>
            <a:gs pos="100000">
              <a:schemeClr val="phClr">
                <a:shade val="100000"/>
                <a:lumMod val="60000"/>
              </a:schemeClr>
            </a:gs>
          </a:gsLst>
          <a:path path="circle">
            <a:fillToRect l="50000" t="20000" r="100000" b="10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8_Tradeshow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Tradeshow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宋体"/>
        <a:font script="Hant" typeface="新細明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adeshow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300000"/>
              </a:schemeClr>
            </a:gs>
            <a:gs pos="35000">
              <a:schemeClr val="phClr">
                <a:tint val="45000"/>
                <a:satMod val="300000"/>
              </a:schemeClr>
            </a:gs>
            <a:gs pos="69000">
              <a:schemeClr val="phClr">
                <a:tint val="45000"/>
                <a:satMod val="350000"/>
              </a:schemeClr>
            </a:gs>
            <a:gs pos="100000">
              <a:schemeClr val="phClr">
                <a:tint val="60000"/>
                <a:satMod val="350000"/>
              </a:schemeClr>
            </a:gs>
          </a:gsLst>
          <a:path path="circle">
            <a:fillToRect l="50000" t="50000" r="100000" b="100000"/>
          </a:path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38475" cap="flat" cmpd="sng" algn="ctr">
          <a:solidFill>
            <a:schemeClr val="phClr"/>
          </a:solidFill>
          <a:prstDash val="solid"/>
        </a:ln>
        <a:ln w="548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4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>
              <a:rot lat="0" lon="0" rev="3600000"/>
            </a:lightRig>
          </a:scene3d>
          <a:sp3d contourW="31750" prstMaterial="flat">
            <a:bevelT w="127000" h="254000" prst="angle"/>
            <a:contourClr>
              <a:schemeClr val="phClr">
                <a:shade val="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20000">
              <a:schemeClr val="phClr">
                <a:tint val="80000"/>
                <a:lumMod val="100000"/>
              </a:schemeClr>
            </a:gs>
            <a:gs pos="100000">
              <a:schemeClr val="phClr">
                <a:tint val="100000"/>
                <a:lumMod val="80000"/>
              </a:schemeClr>
            </a:gs>
          </a:gsLst>
          <a:path path="circle">
            <a:fillToRect l="50000" t="20000" r="100000" b="100000"/>
          </a:path>
        </a:gradFill>
        <a:gradFill rotWithShape="1">
          <a:gsLst>
            <a:gs pos="0">
              <a:schemeClr val="phClr">
                <a:tint val="100000"/>
                <a:lumMod val="100000"/>
              </a:schemeClr>
            </a:gs>
            <a:gs pos="100000">
              <a:schemeClr val="phClr">
                <a:shade val="100000"/>
                <a:lumMod val="60000"/>
              </a:schemeClr>
            </a:gs>
          </a:gsLst>
          <a:path path="circle">
            <a:fillToRect l="50000" t="20000" r="100000" b="10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9_Tradeshow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Tradeshow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宋体"/>
        <a:font script="Hant" typeface="新細明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adeshow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300000"/>
              </a:schemeClr>
            </a:gs>
            <a:gs pos="35000">
              <a:schemeClr val="phClr">
                <a:tint val="45000"/>
                <a:satMod val="300000"/>
              </a:schemeClr>
            </a:gs>
            <a:gs pos="69000">
              <a:schemeClr val="phClr">
                <a:tint val="45000"/>
                <a:satMod val="350000"/>
              </a:schemeClr>
            </a:gs>
            <a:gs pos="100000">
              <a:schemeClr val="phClr">
                <a:tint val="60000"/>
                <a:satMod val="350000"/>
              </a:schemeClr>
            </a:gs>
          </a:gsLst>
          <a:path path="circle">
            <a:fillToRect l="50000" t="50000" r="100000" b="100000"/>
          </a:path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38475" cap="flat" cmpd="sng" algn="ctr">
          <a:solidFill>
            <a:schemeClr val="phClr"/>
          </a:solidFill>
          <a:prstDash val="solid"/>
        </a:ln>
        <a:ln w="548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4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>
              <a:rot lat="0" lon="0" rev="3600000"/>
            </a:lightRig>
          </a:scene3d>
          <a:sp3d contourW="31750" prstMaterial="flat">
            <a:bevelT w="127000" h="254000" prst="angle"/>
            <a:contourClr>
              <a:schemeClr val="phClr">
                <a:shade val="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20000">
              <a:schemeClr val="phClr">
                <a:tint val="80000"/>
                <a:lumMod val="100000"/>
              </a:schemeClr>
            </a:gs>
            <a:gs pos="100000">
              <a:schemeClr val="phClr">
                <a:tint val="100000"/>
                <a:lumMod val="80000"/>
              </a:schemeClr>
            </a:gs>
          </a:gsLst>
          <a:path path="circle">
            <a:fillToRect l="50000" t="20000" r="100000" b="100000"/>
          </a:path>
        </a:gradFill>
        <a:gradFill rotWithShape="1">
          <a:gsLst>
            <a:gs pos="0">
              <a:schemeClr val="phClr">
                <a:tint val="100000"/>
                <a:lumMod val="100000"/>
              </a:schemeClr>
            </a:gs>
            <a:gs pos="100000">
              <a:schemeClr val="phClr">
                <a:shade val="100000"/>
                <a:lumMod val="60000"/>
              </a:schemeClr>
            </a:gs>
          </a:gsLst>
          <a:path path="circle">
            <a:fillToRect l="50000" t="20000" r="100000" b="10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0_Tradeshow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Tradeshow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宋体"/>
        <a:font script="Hant" typeface="新細明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adeshow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300000"/>
              </a:schemeClr>
            </a:gs>
            <a:gs pos="35000">
              <a:schemeClr val="phClr">
                <a:tint val="45000"/>
                <a:satMod val="300000"/>
              </a:schemeClr>
            </a:gs>
            <a:gs pos="69000">
              <a:schemeClr val="phClr">
                <a:tint val="45000"/>
                <a:satMod val="350000"/>
              </a:schemeClr>
            </a:gs>
            <a:gs pos="100000">
              <a:schemeClr val="phClr">
                <a:tint val="60000"/>
                <a:satMod val="350000"/>
              </a:schemeClr>
            </a:gs>
          </a:gsLst>
          <a:path path="circle">
            <a:fillToRect l="50000" t="50000" r="100000" b="100000"/>
          </a:path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38475" cap="flat" cmpd="sng" algn="ctr">
          <a:solidFill>
            <a:schemeClr val="phClr"/>
          </a:solidFill>
          <a:prstDash val="solid"/>
        </a:ln>
        <a:ln w="548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4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>
              <a:rot lat="0" lon="0" rev="3600000"/>
            </a:lightRig>
          </a:scene3d>
          <a:sp3d contourW="31750" prstMaterial="flat">
            <a:bevelT w="127000" h="254000" prst="angle"/>
            <a:contourClr>
              <a:schemeClr val="phClr">
                <a:shade val="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20000">
              <a:schemeClr val="phClr">
                <a:tint val="80000"/>
                <a:lumMod val="100000"/>
              </a:schemeClr>
            </a:gs>
            <a:gs pos="100000">
              <a:schemeClr val="phClr">
                <a:tint val="100000"/>
                <a:lumMod val="80000"/>
              </a:schemeClr>
            </a:gs>
          </a:gsLst>
          <a:path path="circle">
            <a:fillToRect l="50000" t="20000" r="100000" b="100000"/>
          </a:path>
        </a:gradFill>
        <a:gradFill rotWithShape="1">
          <a:gsLst>
            <a:gs pos="0">
              <a:schemeClr val="phClr">
                <a:tint val="100000"/>
                <a:lumMod val="100000"/>
              </a:schemeClr>
            </a:gs>
            <a:gs pos="100000">
              <a:schemeClr val="phClr">
                <a:shade val="100000"/>
                <a:lumMod val="60000"/>
              </a:schemeClr>
            </a:gs>
          </a:gsLst>
          <a:path path="circle">
            <a:fillToRect l="50000" t="20000" r="100000" b="10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1_Tradeshow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Tradeshow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宋体"/>
        <a:font script="Hant" typeface="新細明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adeshow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300000"/>
              </a:schemeClr>
            </a:gs>
            <a:gs pos="35000">
              <a:schemeClr val="phClr">
                <a:tint val="45000"/>
                <a:satMod val="300000"/>
              </a:schemeClr>
            </a:gs>
            <a:gs pos="69000">
              <a:schemeClr val="phClr">
                <a:tint val="45000"/>
                <a:satMod val="350000"/>
              </a:schemeClr>
            </a:gs>
            <a:gs pos="100000">
              <a:schemeClr val="phClr">
                <a:tint val="60000"/>
                <a:satMod val="350000"/>
              </a:schemeClr>
            </a:gs>
          </a:gsLst>
          <a:path path="circle">
            <a:fillToRect l="50000" t="50000" r="100000" b="100000"/>
          </a:path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38475" cap="flat" cmpd="sng" algn="ctr">
          <a:solidFill>
            <a:schemeClr val="phClr"/>
          </a:solidFill>
          <a:prstDash val="solid"/>
        </a:ln>
        <a:ln w="548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4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>
              <a:rot lat="0" lon="0" rev="3600000"/>
            </a:lightRig>
          </a:scene3d>
          <a:sp3d contourW="31750" prstMaterial="flat">
            <a:bevelT w="127000" h="254000" prst="angle"/>
            <a:contourClr>
              <a:schemeClr val="phClr">
                <a:shade val="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20000">
              <a:schemeClr val="phClr">
                <a:tint val="80000"/>
                <a:lumMod val="100000"/>
              </a:schemeClr>
            </a:gs>
            <a:gs pos="100000">
              <a:schemeClr val="phClr">
                <a:tint val="100000"/>
                <a:lumMod val="80000"/>
              </a:schemeClr>
            </a:gs>
          </a:gsLst>
          <a:path path="circle">
            <a:fillToRect l="50000" t="20000" r="100000" b="100000"/>
          </a:path>
        </a:gradFill>
        <a:gradFill rotWithShape="1">
          <a:gsLst>
            <a:gs pos="0">
              <a:schemeClr val="phClr">
                <a:tint val="100000"/>
                <a:lumMod val="100000"/>
              </a:schemeClr>
            </a:gs>
            <a:gs pos="100000">
              <a:schemeClr val="phClr">
                <a:shade val="100000"/>
                <a:lumMod val="60000"/>
              </a:schemeClr>
            </a:gs>
          </a:gsLst>
          <a:path path="circle">
            <a:fillToRect l="50000" t="20000" r="100000" b="10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2_Tradeshow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Tradeshow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宋体"/>
        <a:font script="Hant" typeface="新細明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adeshow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300000"/>
              </a:schemeClr>
            </a:gs>
            <a:gs pos="35000">
              <a:schemeClr val="phClr">
                <a:tint val="45000"/>
                <a:satMod val="300000"/>
              </a:schemeClr>
            </a:gs>
            <a:gs pos="69000">
              <a:schemeClr val="phClr">
                <a:tint val="45000"/>
                <a:satMod val="350000"/>
              </a:schemeClr>
            </a:gs>
            <a:gs pos="100000">
              <a:schemeClr val="phClr">
                <a:tint val="60000"/>
                <a:satMod val="350000"/>
              </a:schemeClr>
            </a:gs>
          </a:gsLst>
          <a:path path="circle">
            <a:fillToRect l="50000" t="50000" r="100000" b="100000"/>
          </a:path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38475" cap="flat" cmpd="sng" algn="ctr">
          <a:solidFill>
            <a:schemeClr val="phClr"/>
          </a:solidFill>
          <a:prstDash val="solid"/>
        </a:ln>
        <a:ln w="548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4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>
              <a:rot lat="0" lon="0" rev="3600000"/>
            </a:lightRig>
          </a:scene3d>
          <a:sp3d contourW="31750" prstMaterial="flat">
            <a:bevelT w="127000" h="254000" prst="angle"/>
            <a:contourClr>
              <a:schemeClr val="phClr">
                <a:shade val="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20000">
              <a:schemeClr val="phClr">
                <a:tint val="80000"/>
                <a:lumMod val="100000"/>
              </a:schemeClr>
            </a:gs>
            <a:gs pos="100000">
              <a:schemeClr val="phClr">
                <a:tint val="100000"/>
                <a:lumMod val="80000"/>
              </a:schemeClr>
            </a:gs>
          </a:gsLst>
          <a:path path="circle">
            <a:fillToRect l="50000" t="20000" r="100000" b="100000"/>
          </a:path>
        </a:gradFill>
        <a:gradFill rotWithShape="1">
          <a:gsLst>
            <a:gs pos="0">
              <a:schemeClr val="phClr">
                <a:tint val="100000"/>
                <a:lumMod val="100000"/>
              </a:schemeClr>
            </a:gs>
            <a:gs pos="100000">
              <a:schemeClr val="phClr">
                <a:shade val="100000"/>
                <a:lumMod val="60000"/>
              </a:schemeClr>
            </a:gs>
          </a:gsLst>
          <a:path path="circle">
            <a:fillToRect l="50000" t="20000" r="100000" b="10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13_Tradeshow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Tradeshow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宋体"/>
        <a:font script="Hant" typeface="新細明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adeshow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300000"/>
              </a:schemeClr>
            </a:gs>
            <a:gs pos="35000">
              <a:schemeClr val="phClr">
                <a:tint val="45000"/>
                <a:satMod val="300000"/>
              </a:schemeClr>
            </a:gs>
            <a:gs pos="69000">
              <a:schemeClr val="phClr">
                <a:tint val="45000"/>
                <a:satMod val="350000"/>
              </a:schemeClr>
            </a:gs>
            <a:gs pos="100000">
              <a:schemeClr val="phClr">
                <a:tint val="60000"/>
                <a:satMod val="350000"/>
              </a:schemeClr>
            </a:gs>
          </a:gsLst>
          <a:path path="circle">
            <a:fillToRect l="50000" t="50000" r="100000" b="100000"/>
          </a:path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38475" cap="flat" cmpd="sng" algn="ctr">
          <a:solidFill>
            <a:schemeClr val="phClr"/>
          </a:solidFill>
          <a:prstDash val="solid"/>
        </a:ln>
        <a:ln w="548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4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>
              <a:rot lat="0" lon="0" rev="3600000"/>
            </a:lightRig>
          </a:scene3d>
          <a:sp3d contourW="31750" prstMaterial="flat">
            <a:bevelT w="127000" h="254000" prst="angle"/>
            <a:contourClr>
              <a:schemeClr val="phClr">
                <a:shade val="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20000">
              <a:schemeClr val="phClr">
                <a:tint val="80000"/>
                <a:lumMod val="100000"/>
              </a:schemeClr>
            </a:gs>
            <a:gs pos="100000">
              <a:schemeClr val="phClr">
                <a:tint val="100000"/>
                <a:lumMod val="80000"/>
              </a:schemeClr>
            </a:gs>
          </a:gsLst>
          <a:path path="circle">
            <a:fillToRect l="50000" t="20000" r="100000" b="100000"/>
          </a:path>
        </a:gradFill>
        <a:gradFill rotWithShape="1">
          <a:gsLst>
            <a:gs pos="0">
              <a:schemeClr val="phClr">
                <a:tint val="100000"/>
                <a:lumMod val="100000"/>
              </a:schemeClr>
            </a:gs>
            <a:gs pos="100000">
              <a:schemeClr val="phClr">
                <a:shade val="100000"/>
                <a:lumMod val="60000"/>
              </a:schemeClr>
            </a:gs>
          </a:gsLst>
          <a:path path="circle">
            <a:fillToRect l="50000" t="20000" r="100000" b="10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14_Tradeshow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Tradeshow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宋体"/>
        <a:font script="Hant" typeface="新細明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adeshow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300000"/>
              </a:schemeClr>
            </a:gs>
            <a:gs pos="35000">
              <a:schemeClr val="phClr">
                <a:tint val="45000"/>
                <a:satMod val="300000"/>
              </a:schemeClr>
            </a:gs>
            <a:gs pos="69000">
              <a:schemeClr val="phClr">
                <a:tint val="45000"/>
                <a:satMod val="350000"/>
              </a:schemeClr>
            </a:gs>
            <a:gs pos="100000">
              <a:schemeClr val="phClr">
                <a:tint val="60000"/>
                <a:satMod val="350000"/>
              </a:schemeClr>
            </a:gs>
          </a:gsLst>
          <a:path path="circle">
            <a:fillToRect l="50000" t="50000" r="100000" b="100000"/>
          </a:path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38475" cap="flat" cmpd="sng" algn="ctr">
          <a:solidFill>
            <a:schemeClr val="phClr"/>
          </a:solidFill>
          <a:prstDash val="solid"/>
        </a:ln>
        <a:ln w="548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4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>
              <a:rot lat="0" lon="0" rev="3600000"/>
            </a:lightRig>
          </a:scene3d>
          <a:sp3d contourW="31750" prstMaterial="flat">
            <a:bevelT w="127000" h="254000" prst="angle"/>
            <a:contourClr>
              <a:schemeClr val="phClr">
                <a:shade val="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20000">
              <a:schemeClr val="phClr">
                <a:tint val="80000"/>
                <a:lumMod val="100000"/>
              </a:schemeClr>
            </a:gs>
            <a:gs pos="100000">
              <a:schemeClr val="phClr">
                <a:tint val="100000"/>
                <a:lumMod val="80000"/>
              </a:schemeClr>
            </a:gs>
          </a:gsLst>
          <a:path path="circle">
            <a:fillToRect l="50000" t="20000" r="100000" b="100000"/>
          </a:path>
        </a:gradFill>
        <a:gradFill rotWithShape="1">
          <a:gsLst>
            <a:gs pos="0">
              <a:schemeClr val="phClr">
                <a:tint val="100000"/>
                <a:lumMod val="100000"/>
              </a:schemeClr>
            </a:gs>
            <a:gs pos="100000">
              <a:schemeClr val="phClr">
                <a:shade val="100000"/>
                <a:lumMod val="60000"/>
              </a:schemeClr>
            </a:gs>
          </a:gsLst>
          <a:path path="circle">
            <a:fillToRect l="50000" t="20000" r="100000" b="10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1583</Words>
  <Application>Microsoft Office PowerPoint</Application>
  <PresentationFormat>On-screen Show (4:3)</PresentationFormat>
  <Paragraphs>335</Paragraphs>
  <Slides>33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15</vt:i4>
      </vt:variant>
      <vt:variant>
        <vt:lpstr>Slide Titles</vt:lpstr>
      </vt:variant>
      <vt:variant>
        <vt:i4>33</vt:i4>
      </vt:variant>
    </vt:vector>
  </HeadingPairs>
  <TitlesOfParts>
    <vt:vector size="48" baseType="lpstr">
      <vt:lpstr>Tradeshow</vt:lpstr>
      <vt:lpstr>1_Tradeshow</vt:lpstr>
      <vt:lpstr>2_Tradeshow</vt:lpstr>
      <vt:lpstr>3_Tradeshow</vt:lpstr>
      <vt:lpstr>4_Tradeshow</vt:lpstr>
      <vt:lpstr>5_Tradeshow</vt:lpstr>
      <vt:lpstr>6_Tradeshow</vt:lpstr>
      <vt:lpstr>7_Tradeshow</vt:lpstr>
      <vt:lpstr>8_Tradeshow</vt:lpstr>
      <vt:lpstr>9_Tradeshow</vt:lpstr>
      <vt:lpstr>10_Tradeshow</vt:lpstr>
      <vt:lpstr>11_Tradeshow</vt:lpstr>
      <vt:lpstr>12_Tradeshow</vt:lpstr>
      <vt:lpstr>13_Tradeshow</vt:lpstr>
      <vt:lpstr>14_Tradeshow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lclarcq</dc:creator>
  <cp:lastModifiedBy>lclarcq</cp:lastModifiedBy>
  <cp:revision>28</cp:revision>
  <dcterms:created xsi:type="dcterms:W3CDTF">2012-08-02T17:42:02Z</dcterms:created>
  <dcterms:modified xsi:type="dcterms:W3CDTF">2012-08-02T19:26:47Z</dcterms:modified>
</cp:coreProperties>
</file>