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5"/>
  </p:notesMasterIdLst>
  <p:sldIdLst>
    <p:sldId id="257" r:id="rId3"/>
    <p:sldId id="258" r:id="rId4"/>
    <p:sldId id="259" r:id="rId5"/>
    <p:sldId id="260" r:id="rId6"/>
    <p:sldId id="261" r:id="rId7"/>
    <p:sldId id="269" r:id="rId8"/>
    <p:sldId id="270" r:id="rId9"/>
    <p:sldId id="271" r:id="rId10"/>
    <p:sldId id="273" r:id="rId11"/>
    <p:sldId id="274" r:id="rId12"/>
    <p:sldId id="272" r:id="rId13"/>
    <p:sldId id="275" r:id="rId14"/>
    <p:sldId id="276" r:id="rId15"/>
    <p:sldId id="277" r:id="rId16"/>
    <p:sldId id="278" r:id="rId17"/>
    <p:sldId id="279" r:id="rId18"/>
    <p:sldId id="262" r:id="rId19"/>
    <p:sldId id="263" r:id="rId20"/>
    <p:sldId id="264" r:id="rId21"/>
    <p:sldId id="265" r:id="rId22"/>
    <p:sldId id="266" r:id="rId23"/>
    <p:sldId id="281" r:id="rId24"/>
    <p:sldId id="280" r:id="rId25"/>
    <p:sldId id="283" r:id="rId26"/>
    <p:sldId id="282" r:id="rId27"/>
    <p:sldId id="284" r:id="rId28"/>
    <p:sldId id="285" r:id="rId29"/>
    <p:sldId id="287" r:id="rId30"/>
    <p:sldId id="286" r:id="rId31"/>
    <p:sldId id="288" r:id="rId32"/>
    <p:sldId id="268" r:id="rId33"/>
    <p:sldId id="26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3CA6A-BDB4-4987-9F65-0C28E51FEF89}" type="datetimeFigureOut">
              <a:rPr lang="en-US" smtClean="0"/>
              <a:t>8/2/2012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77CA2-64F8-4D38-A3E9-08DF09FC5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835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713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r>
              <a:rPr lang="en-US" baseline="0" dirty="0" smtClean="0"/>
              <a:t> of </a:t>
            </a:r>
            <a:r>
              <a:rPr lang="en-US" dirty="0" smtClean="0"/>
              <a:t>Language is slide/communication is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713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775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776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11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475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43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222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936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005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102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448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42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89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21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590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796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46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265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86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596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088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814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037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962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727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107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8603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7641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beddedreading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7982" y="666333"/>
            <a:ext cx="8001000" cy="5601533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70C0"/>
                </a:solidFill>
                <a:latin typeface="Baskerville Old Face" pitchFamily="18" charset="0"/>
              </a:rPr>
              <a:t>From The Top Down!</a:t>
            </a:r>
          </a:p>
          <a:p>
            <a:pPr algn="ctr"/>
            <a:endParaRPr lang="en-US" sz="6600" b="1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pPr algn="ctr"/>
            <a:endParaRPr lang="en-US" sz="6600" b="1" dirty="0" smtClean="0">
              <a:solidFill>
                <a:srgbClr val="0070C0"/>
              </a:solidFill>
              <a:latin typeface="Baskerville Old Face" pitchFamily="18" charset="0"/>
            </a:endParaRPr>
          </a:p>
          <a:p>
            <a:pPr algn="ctr"/>
            <a:r>
              <a:rPr lang="en-US" sz="6600" b="1" dirty="0" smtClean="0">
                <a:solidFill>
                  <a:srgbClr val="0070C0"/>
                </a:solidFill>
                <a:latin typeface="Baskerville Old Face" pitchFamily="18" charset="0"/>
              </a:rPr>
              <a:t>Create </a:t>
            </a:r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An</a:t>
            </a:r>
            <a:endParaRPr lang="en-US" sz="66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pPr algn="ctr"/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 Embedded </a:t>
            </a:r>
            <a:r>
              <a:rPr lang="en-US" sz="6600" b="1" dirty="0" smtClean="0">
                <a:solidFill>
                  <a:srgbClr val="0070C0"/>
                </a:solidFill>
                <a:latin typeface="Baskerville Old Face" pitchFamily="18" charset="0"/>
              </a:rPr>
              <a:t>Reading!</a:t>
            </a:r>
            <a:endParaRPr lang="en-US" sz="66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pPr algn="ctr"/>
            <a:endParaRPr lang="en-US" sz="4000" b="1" dirty="0">
              <a:solidFill>
                <a:srgbClr val="0070C0"/>
              </a:solidFill>
              <a:latin typeface="Baskerville Old Face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410" y="2362200"/>
            <a:ext cx="58658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816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609600"/>
            <a:ext cx="5715000" cy="5663089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This slide show has been made available for educational purposes</a:t>
            </a:r>
          </a:p>
          <a:p>
            <a:pPr algn="ctr"/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only.</a:t>
            </a:r>
          </a:p>
          <a:p>
            <a:pPr algn="ctr"/>
            <a:endParaRPr lang="en-US" sz="3200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2400" dirty="0">
                <a:solidFill>
                  <a:prstClr val="black"/>
                </a:solidFill>
                <a:latin typeface="Baskerville Old Face" pitchFamily="18" charset="0"/>
              </a:rPr>
              <a:t>If you have any questions, or would like to know more about Embedded Reading, check out the website at </a:t>
            </a:r>
            <a:r>
              <a:rPr lang="en-US" sz="2400" dirty="0">
                <a:solidFill>
                  <a:srgbClr val="0070C0"/>
                </a:solidFill>
                <a:latin typeface="Baskerville Old Face" pitchFamily="18" charset="0"/>
                <a:hlinkClick r:id="rId3"/>
              </a:rPr>
              <a:t>www.EmbeddedReading.com</a:t>
            </a:r>
            <a:r>
              <a:rPr lang="en-US" sz="2400" dirty="0">
                <a:solidFill>
                  <a:srgbClr val="0070C0"/>
                </a:solidFill>
                <a:latin typeface="Baskerville Old Face" pitchFamily="18" charset="0"/>
              </a:rPr>
              <a:t>  </a:t>
            </a:r>
          </a:p>
          <a:p>
            <a:pPr algn="ctr"/>
            <a:endParaRPr lang="en-US" sz="2400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or feel free contact us at lclarcq@yahoo.com</a:t>
            </a:r>
          </a:p>
          <a:p>
            <a:pPr algn="ctr"/>
            <a:endParaRPr lang="en-US" sz="3200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                             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      </a:t>
            </a:r>
            <a:endParaRPr lang="en-US" sz="1600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38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7538" y="152400"/>
            <a:ext cx="5715000" cy="649408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The purpose of language,</a:t>
            </a: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used in communication,</a:t>
            </a: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is to create a picture 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in the mind 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and/or  the heart 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of another person.</a:t>
            </a:r>
          </a:p>
          <a:p>
            <a:pPr algn="ctr"/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                             </a:t>
            </a:r>
            <a:r>
              <a:rPr lang="en-US" sz="1600" dirty="0">
                <a:solidFill>
                  <a:prstClr val="black"/>
                </a:solidFill>
                <a:latin typeface="Baskerville Old Face" pitchFamily="18" charset="0"/>
              </a:rPr>
              <a:t>L. </a:t>
            </a:r>
            <a:r>
              <a:rPr lang="en-US" sz="1600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endParaRPr lang="en-US" sz="1600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62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990600"/>
            <a:ext cx="8001000" cy="3139321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 How do I create    </a:t>
            </a:r>
          </a:p>
          <a:p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 Embedded Readings</a:t>
            </a:r>
          </a:p>
          <a:p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 for my own classes?!</a:t>
            </a:r>
            <a:endParaRPr lang="en-US" sz="6600" dirty="0">
              <a:solidFill>
                <a:srgbClr val="0070C0"/>
              </a:solidFill>
              <a:latin typeface="Baskerville Old Face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35785" y="5943600"/>
            <a:ext cx="24721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r>
              <a:rPr lang="en-US" sz="3200" dirty="0" smtClean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94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588" y="849868"/>
            <a:ext cx="7151317" cy="550920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One way to create </a:t>
            </a:r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an embedded reading….</a:t>
            </a: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  is from </a:t>
            </a:r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the </a:t>
            </a:r>
            <a:r>
              <a:rPr lang="en-US" sz="3200" b="1" dirty="0" smtClean="0">
                <a:solidFill>
                  <a:prstClr val="black"/>
                </a:solidFill>
                <a:latin typeface="Baskerville Old Face" pitchFamily="18" charset="0"/>
              </a:rPr>
              <a:t>Top Down</a:t>
            </a:r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200400"/>
            <a:ext cx="54927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625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799" y="228600"/>
            <a:ext cx="6785832" cy="6401753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                  Top Down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Step 1:   Choose  the  “advanced” text.    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Step 2:   Identify the main points.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Step 3:  Identify the crucial structures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       and vocabulary.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Step 4: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TAKE OUT 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unnecessary language.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               REPEAT!!!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</a:t>
            </a:r>
            <a:r>
              <a:rPr lang="en-US" sz="1600" dirty="0" smtClean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sz="1600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sz="1600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sz="16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6096000" y="1002792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2667000" y="1002792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92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799" y="228600"/>
            <a:ext cx="6173485" cy="597086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                  Top Down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Step 1:   Choose  the  “advanced” text.    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Songs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Articles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Poetry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Short stories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Interviews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Letters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Novels</a:t>
            </a: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6096000" y="1002792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2667000" y="1002792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6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-14514"/>
            <a:ext cx="7605311" cy="8125301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itchFamily="18" charset="0"/>
              </a:rPr>
              <a:t>Example   #1       Top Down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</a:t>
            </a:r>
            <a:r>
              <a:rPr lang="en-US" b="1" dirty="0" smtClean="0">
                <a:solidFill>
                  <a:prstClr val="black"/>
                </a:solidFill>
                <a:latin typeface="Baskerville Old Face" pitchFamily="18" charset="0"/>
              </a:rPr>
              <a:t>Step </a:t>
            </a: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1:   Choose  the  “advanced” text. </a:t>
            </a:r>
            <a:endParaRPr lang="en-US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/>
              <a:t>Oh, give me a home, where the buffalo roam,</a:t>
            </a:r>
            <a:endParaRPr lang="en-US" sz="2800" dirty="0"/>
          </a:p>
          <a:p>
            <a:r>
              <a:rPr lang="en-US" sz="2400" b="1" dirty="0" smtClean="0">
                <a:solidFill>
                  <a:schemeClr val="bg1"/>
                </a:solidFill>
              </a:rPr>
              <a:t>    Oh give me a home, where the buffalo roam!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the deer and the antelope play;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seldom is heard a discouraging word,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And </a:t>
            </a:r>
            <a:r>
              <a:rPr lang="en-US" sz="2400" b="1" dirty="0">
                <a:solidFill>
                  <a:schemeClr val="bg1"/>
                </a:solidFill>
              </a:rPr>
              <a:t>the skies are not cloudy all day.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Home</a:t>
            </a:r>
            <a:r>
              <a:rPr lang="en-US" sz="2400" b="1" dirty="0">
                <a:solidFill>
                  <a:schemeClr val="bg1"/>
                </a:solidFill>
              </a:rPr>
              <a:t>, home, on the range,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the deer and the antelope play;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seldom is heard a discouraging word,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And </a:t>
            </a:r>
            <a:r>
              <a:rPr lang="en-US" sz="2400" b="1" dirty="0">
                <a:solidFill>
                  <a:schemeClr val="bg1"/>
                </a:solidFill>
              </a:rPr>
              <a:t>the skies are not cloudy all day.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How</a:t>
            </a:r>
            <a:r>
              <a:rPr lang="en-US" sz="2400" b="1" dirty="0">
                <a:solidFill>
                  <a:schemeClr val="bg1"/>
                </a:solidFill>
              </a:rPr>
              <a:t>, often at night where the heavens are bright,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With </a:t>
            </a:r>
            <a:r>
              <a:rPr lang="en-US" sz="2400" b="1" dirty="0">
                <a:solidFill>
                  <a:schemeClr val="bg1"/>
                </a:solidFill>
              </a:rPr>
              <a:t>the light from the glittering stars,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Have </a:t>
            </a:r>
            <a:r>
              <a:rPr lang="en-US" sz="2400" b="1" dirty="0">
                <a:solidFill>
                  <a:schemeClr val="bg1"/>
                </a:solidFill>
              </a:rPr>
              <a:t>I stood there amazed and asked as I gazed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If </a:t>
            </a:r>
            <a:r>
              <a:rPr lang="en-US" sz="2400" b="1" dirty="0">
                <a:solidFill>
                  <a:schemeClr val="bg1"/>
                </a:solidFill>
              </a:rPr>
              <a:t>their glory exceeds that of ours.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   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543800" y="86109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914400" y="152400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9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-14514"/>
            <a:ext cx="7605311" cy="8125301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itchFamily="18" charset="0"/>
              </a:rPr>
              <a:t>Example   #1       Top Down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</a:t>
            </a:r>
            <a:r>
              <a:rPr lang="en-US" b="1" dirty="0" smtClean="0">
                <a:solidFill>
                  <a:prstClr val="black"/>
                </a:solidFill>
                <a:latin typeface="Baskerville Old Face" pitchFamily="18" charset="0"/>
              </a:rPr>
              <a:t>Step 2:  Identify   the  main  points.</a:t>
            </a:r>
          </a:p>
          <a:p>
            <a:r>
              <a:rPr lang="en-US" sz="2800" b="1" dirty="0"/>
              <a:t>Oh, give me a home, where the buffalo roam,</a:t>
            </a:r>
            <a:endParaRPr lang="en-US" sz="2800" dirty="0"/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Oh </a:t>
            </a:r>
            <a:r>
              <a:rPr lang="en-US" sz="2400" b="1" i="1" u="sng" dirty="0" smtClean="0">
                <a:solidFill>
                  <a:schemeClr val="bg1"/>
                </a:solidFill>
              </a:rPr>
              <a:t>give me a home</a:t>
            </a:r>
            <a:r>
              <a:rPr lang="en-US" sz="2400" b="1" dirty="0" smtClean="0">
                <a:solidFill>
                  <a:schemeClr val="bg1"/>
                </a:solidFill>
              </a:rPr>
              <a:t>, </a:t>
            </a:r>
            <a:r>
              <a:rPr lang="en-US" sz="2400" dirty="0" smtClean="0">
                <a:solidFill>
                  <a:schemeClr val="bg1"/>
                </a:solidFill>
              </a:rPr>
              <a:t>where the buffalo roam!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i="1" u="sng" dirty="0" smtClean="0">
                <a:solidFill>
                  <a:schemeClr val="bg1"/>
                </a:solidFill>
              </a:rPr>
              <a:t>Where </a:t>
            </a:r>
            <a:r>
              <a:rPr lang="en-US" sz="2400" b="1" i="1" u="sng" dirty="0">
                <a:solidFill>
                  <a:schemeClr val="bg1"/>
                </a:solidFill>
              </a:rPr>
              <a:t>the deer </a:t>
            </a:r>
            <a:r>
              <a:rPr lang="en-US" sz="2400" dirty="0">
                <a:solidFill>
                  <a:schemeClr val="bg1"/>
                </a:solidFill>
              </a:rPr>
              <a:t>and the antelope </a:t>
            </a:r>
            <a:r>
              <a:rPr lang="en-US" sz="2400" b="1" i="1" u="sng" dirty="0">
                <a:solidFill>
                  <a:schemeClr val="bg1"/>
                </a:solidFill>
              </a:rPr>
              <a:t>play</a:t>
            </a:r>
            <a:r>
              <a:rPr lang="en-US" sz="2400" b="1" dirty="0">
                <a:solidFill>
                  <a:schemeClr val="bg1"/>
                </a:solidFill>
              </a:rPr>
              <a:t>;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Where </a:t>
            </a:r>
            <a:r>
              <a:rPr lang="en-US" sz="2400" dirty="0">
                <a:solidFill>
                  <a:schemeClr val="bg1"/>
                </a:solidFill>
              </a:rPr>
              <a:t>seldom is heard a discouraging word,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i="1" u="sng" dirty="0" smtClean="0">
                <a:solidFill>
                  <a:schemeClr val="bg1"/>
                </a:solidFill>
              </a:rPr>
              <a:t>And </a:t>
            </a:r>
            <a:r>
              <a:rPr lang="en-US" sz="2400" b="1" i="1" u="sng" dirty="0">
                <a:solidFill>
                  <a:schemeClr val="bg1"/>
                </a:solidFill>
              </a:rPr>
              <a:t>the skies are not cloudy </a:t>
            </a:r>
            <a:r>
              <a:rPr lang="en-US" sz="2400" dirty="0">
                <a:solidFill>
                  <a:schemeClr val="bg1"/>
                </a:solidFill>
              </a:rPr>
              <a:t>all day.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Home</a:t>
            </a:r>
            <a:r>
              <a:rPr lang="en-US" sz="2400" dirty="0">
                <a:solidFill>
                  <a:schemeClr val="bg1"/>
                </a:solidFill>
              </a:rPr>
              <a:t>, home, </a:t>
            </a:r>
            <a:r>
              <a:rPr lang="en-US" sz="2400" b="1" i="1" u="sng" dirty="0">
                <a:solidFill>
                  <a:schemeClr val="bg1"/>
                </a:solidFill>
              </a:rPr>
              <a:t>on the range</a:t>
            </a:r>
            <a:r>
              <a:rPr lang="en-US" sz="2400" b="1" dirty="0">
                <a:solidFill>
                  <a:schemeClr val="bg1"/>
                </a:solidFill>
              </a:rPr>
              <a:t>,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Where </a:t>
            </a:r>
            <a:r>
              <a:rPr lang="en-US" sz="2400" dirty="0">
                <a:solidFill>
                  <a:schemeClr val="bg1"/>
                </a:solidFill>
              </a:rPr>
              <a:t>the deer and the antelope play;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Where </a:t>
            </a:r>
            <a:r>
              <a:rPr lang="en-US" sz="2400" dirty="0">
                <a:solidFill>
                  <a:schemeClr val="bg1"/>
                </a:solidFill>
              </a:rPr>
              <a:t>seldom is heard a discouraging word,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And </a:t>
            </a:r>
            <a:r>
              <a:rPr lang="en-US" sz="2400" dirty="0">
                <a:solidFill>
                  <a:schemeClr val="bg1"/>
                </a:solidFill>
              </a:rPr>
              <a:t>the skies are not cloudy all day.</a:t>
            </a: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    How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b="1" i="1" u="sng" dirty="0">
                <a:solidFill>
                  <a:schemeClr val="bg1"/>
                </a:solidFill>
              </a:rPr>
              <a:t>often</a:t>
            </a:r>
            <a:r>
              <a:rPr lang="en-US" sz="2400" dirty="0">
                <a:solidFill>
                  <a:schemeClr val="bg1"/>
                </a:solidFill>
              </a:rPr>
              <a:t> at night where the heavens are bright,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With </a:t>
            </a:r>
            <a:r>
              <a:rPr lang="en-US" sz="2400" dirty="0">
                <a:solidFill>
                  <a:schemeClr val="bg1"/>
                </a:solidFill>
              </a:rPr>
              <a:t>the light from the glittering stars,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Have </a:t>
            </a:r>
            <a:r>
              <a:rPr lang="en-US" sz="2400" dirty="0">
                <a:solidFill>
                  <a:schemeClr val="bg1"/>
                </a:solidFill>
              </a:rPr>
              <a:t>I stood there amazed and asked as I gazed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If </a:t>
            </a:r>
            <a:r>
              <a:rPr lang="en-US" sz="2400" dirty="0">
                <a:solidFill>
                  <a:schemeClr val="bg1"/>
                </a:solidFill>
              </a:rPr>
              <a:t>their glory exceeds that of ours.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   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543800" y="86109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914400" y="152400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70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-14514"/>
            <a:ext cx="7605311" cy="840230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itchFamily="18" charset="0"/>
              </a:rPr>
              <a:t>Example   #1       Top Down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</a:t>
            </a:r>
            <a:r>
              <a:rPr lang="en-US" b="1" dirty="0" smtClean="0">
                <a:solidFill>
                  <a:prstClr val="black"/>
                </a:solidFill>
                <a:latin typeface="Baskerville Old Face" pitchFamily="18" charset="0"/>
              </a:rPr>
              <a:t>Step 3:  Identify  crucial vocabulary and structures</a:t>
            </a:r>
          </a:p>
          <a:p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</a:t>
            </a:r>
          </a:p>
          <a:p>
            <a:r>
              <a:rPr lang="en-US" sz="2800" b="1" dirty="0"/>
              <a:t>Oh, give me a home, where the buffalo roam,</a:t>
            </a:r>
            <a:endParaRPr lang="en-US" sz="2800" dirty="0"/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Oh </a:t>
            </a:r>
            <a:r>
              <a:rPr lang="en-US" sz="2400" b="1" i="1" u="sng" dirty="0" smtClean="0">
                <a:solidFill>
                  <a:schemeClr val="bg1"/>
                </a:solidFill>
              </a:rPr>
              <a:t>give me a home</a:t>
            </a:r>
            <a:r>
              <a:rPr lang="en-US" sz="2400" b="1" dirty="0" smtClean="0">
                <a:solidFill>
                  <a:schemeClr val="bg1"/>
                </a:solidFill>
              </a:rPr>
              <a:t>, </a:t>
            </a:r>
            <a:r>
              <a:rPr lang="en-US" sz="2400" dirty="0" smtClean="0">
                <a:solidFill>
                  <a:schemeClr val="bg1"/>
                </a:solidFill>
              </a:rPr>
              <a:t>where the buffalo roam!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i="1" u="sng" dirty="0" smtClean="0">
                <a:solidFill>
                  <a:schemeClr val="bg1"/>
                </a:solidFill>
              </a:rPr>
              <a:t>Where </a:t>
            </a:r>
            <a:r>
              <a:rPr lang="en-US" sz="2400" b="1" i="1" u="sng" dirty="0">
                <a:solidFill>
                  <a:schemeClr val="bg1"/>
                </a:solidFill>
              </a:rPr>
              <a:t>the deer </a:t>
            </a:r>
            <a:r>
              <a:rPr lang="en-US" sz="2400" dirty="0">
                <a:solidFill>
                  <a:schemeClr val="bg1"/>
                </a:solidFill>
              </a:rPr>
              <a:t>and the antelope </a:t>
            </a:r>
            <a:r>
              <a:rPr lang="en-US" sz="2400" b="1" i="1" u="sng" dirty="0">
                <a:solidFill>
                  <a:schemeClr val="bg1"/>
                </a:solidFill>
              </a:rPr>
              <a:t>play</a:t>
            </a:r>
            <a:r>
              <a:rPr lang="en-US" sz="2400" b="1" dirty="0">
                <a:solidFill>
                  <a:schemeClr val="bg1"/>
                </a:solidFill>
              </a:rPr>
              <a:t>;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Where </a:t>
            </a:r>
            <a:r>
              <a:rPr lang="en-US" sz="2400" dirty="0">
                <a:solidFill>
                  <a:srgbClr val="00B050"/>
                </a:solidFill>
              </a:rPr>
              <a:t>seldom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i="1" u="sng" dirty="0">
                <a:solidFill>
                  <a:srgbClr val="00B050"/>
                </a:solidFill>
              </a:rPr>
              <a:t>is heard </a:t>
            </a:r>
            <a:r>
              <a:rPr lang="en-US" sz="2400" dirty="0">
                <a:solidFill>
                  <a:schemeClr val="bg1"/>
                </a:solidFill>
              </a:rPr>
              <a:t>a </a:t>
            </a:r>
            <a:r>
              <a:rPr lang="en-US" sz="2400" dirty="0">
                <a:solidFill>
                  <a:srgbClr val="00B050"/>
                </a:solidFill>
              </a:rPr>
              <a:t>discouraging</a:t>
            </a:r>
            <a:r>
              <a:rPr lang="en-US" sz="2400" dirty="0">
                <a:solidFill>
                  <a:schemeClr val="bg1"/>
                </a:solidFill>
              </a:rPr>
              <a:t> word,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i="1" u="sng" dirty="0" smtClean="0">
                <a:solidFill>
                  <a:schemeClr val="bg1"/>
                </a:solidFill>
              </a:rPr>
              <a:t>And </a:t>
            </a:r>
            <a:r>
              <a:rPr lang="en-US" sz="2400" b="1" i="1" u="sng" dirty="0">
                <a:solidFill>
                  <a:schemeClr val="bg1"/>
                </a:solidFill>
              </a:rPr>
              <a:t>the skies are not cloudy </a:t>
            </a:r>
            <a:r>
              <a:rPr lang="en-US" sz="2400" dirty="0">
                <a:solidFill>
                  <a:schemeClr val="bg1"/>
                </a:solidFill>
              </a:rPr>
              <a:t>all day.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Home</a:t>
            </a:r>
            <a:r>
              <a:rPr lang="en-US" sz="2400" dirty="0">
                <a:solidFill>
                  <a:schemeClr val="bg1"/>
                </a:solidFill>
              </a:rPr>
              <a:t>, home, </a:t>
            </a:r>
            <a:r>
              <a:rPr lang="en-US" sz="2400" b="1" i="1" u="sng" dirty="0">
                <a:solidFill>
                  <a:schemeClr val="bg1"/>
                </a:solidFill>
              </a:rPr>
              <a:t>on the range</a:t>
            </a:r>
            <a:r>
              <a:rPr lang="en-US" sz="2400" b="1" dirty="0">
                <a:solidFill>
                  <a:schemeClr val="bg1"/>
                </a:solidFill>
              </a:rPr>
              <a:t>,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Where </a:t>
            </a:r>
            <a:r>
              <a:rPr lang="en-US" sz="2400" dirty="0">
                <a:solidFill>
                  <a:schemeClr val="bg1"/>
                </a:solidFill>
              </a:rPr>
              <a:t>the deer and the antelope play;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Where </a:t>
            </a:r>
            <a:r>
              <a:rPr lang="en-US" sz="2400" dirty="0">
                <a:solidFill>
                  <a:srgbClr val="00B050"/>
                </a:solidFill>
              </a:rPr>
              <a:t>seldom is heard </a:t>
            </a:r>
            <a:r>
              <a:rPr lang="en-US" sz="2400" dirty="0">
                <a:solidFill>
                  <a:schemeClr val="bg1"/>
                </a:solidFill>
              </a:rPr>
              <a:t>a </a:t>
            </a:r>
            <a:r>
              <a:rPr lang="en-US" sz="2400" dirty="0">
                <a:solidFill>
                  <a:srgbClr val="00B050"/>
                </a:solidFill>
              </a:rPr>
              <a:t>discouraging</a:t>
            </a:r>
            <a:r>
              <a:rPr lang="en-US" sz="2400" dirty="0">
                <a:solidFill>
                  <a:schemeClr val="bg1"/>
                </a:solidFill>
              </a:rPr>
              <a:t> word,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And </a:t>
            </a: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rgbClr val="00B050"/>
                </a:solidFill>
              </a:rPr>
              <a:t>skies are not cloudy </a:t>
            </a:r>
            <a:r>
              <a:rPr lang="en-US" sz="2400" dirty="0">
                <a:solidFill>
                  <a:schemeClr val="bg1"/>
                </a:solidFill>
              </a:rPr>
              <a:t>all day.</a:t>
            </a: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    How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b="1" i="1" u="sng" dirty="0">
                <a:solidFill>
                  <a:schemeClr val="bg1"/>
                </a:solidFill>
              </a:rPr>
              <a:t>often</a:t>
            </a:r>
            <a:r>
              <a:rPr lang="en-US" sz="2400" dirty="0">
                <a:solidFill>
                  <a:schemeClr val="bg1"/>
                </a:solidFill>
              </a:rPr>
              <a:t> at night where the heavens are bright,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With </a:t>
            </a:r>
            <a:r>
              <a:rPr lang="en-US" sz="2400" dirty="0">
                <a:solidFill>
                  <a:schemeClr val="bg1"/>
                </a:solidFill>
              </a:rPr>
              <a:t>the light from the glittering stars,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rgbClr val="00B050"/>
                </a:solidFill>
              </a:rPr>
              <a:t>Have </a:t>
            </a:r>
            <a:r>
              <a:rPr lang="en-US" sz="2400" dirty="0">
                <a:solidFill>
                  <a:srgbClr val="00B050"/>
                </a:solidFill>
              </a:rPr>
              <a:t>I stood </a:t>
            </a:r>
            <a:r>
              <a:rPr lang="en-US" sz="2400" dirty="0">
                <a:solidFill>
                  <a:schemeClr val="bg1"/>
                </a:solidFill>
              </a:rPr>
              <a:t>there </a:t>
            </a:r>
            <a:r>
              <a:rPr lang="en-US" sz="2400" dirty="0">
                <a:solidFill>
                  <a:srgbClr val="00B050"/>
                </a:solidFill>
              </a:rPr>
              <a:t>amazed</a:t>
            </a:r>
            <a:r>
              <a:rPr lang="en-US" sz="2400" dirty="0">
                <a:solidFill>
                  <a:schemeClr val="bg1"/>
                </a:solidFill>
              </a:rPr>
              <a:t> and </a:t>
            </a:r>
            <a:r>
              <a:rPr lang="en-US" sz="2400" dirty="0">
                <a:solidFill>
                  <a:srgbClr val="00B050"/>
                </a:solidFill>
              </a:rPr>
              <a:t>asked</a:t>
            </a:r>
            <a:r>
              <a:rPr lang="en-US" sz="2400" dirty="0">
                <a:solidFill>
                  <a:schemeClr val="bg1"/>
                </a:solidFill>
              </a:rPr>
              <a:t> as I </a:t>
            </a:r>
            <a:r>
              <a:rPr lang="en-US" sz="2400" dirty="0">
                <a:solidFill>
                  <a:srgbClr val="00B050"/>
                </a:solidFill>
              </a:rPr>
              <a:t>gazed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If </a:t>
            </a:r>
            <a:r>
              <a:rPr lang="en-US" sz="2400" dirty="0">
                <a:solidFill>
                  <a:schemeClr val="bg1"/>
                </a:solidFill>
              </a:rPr>
              <a:t>their glory exceeds that of ours.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   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543800" y="86109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914400" y="152400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09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7805342" cy="597086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                  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Each teacher will make these distinctions based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the knowledge  and needs of his or her own students.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What information is critical for understanding?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Which vocabulary and structures are crucial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to  comprehension?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25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-14514"/>
            <a:ext cx="7605311" cy="8679299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itchFamily="18" charset="0"/>
              </a:rPr>
              <a:t>Example   #1       Top Down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</a:t>
            </a:r>
            <a:r>
              <a:rPr lang="en-US" b="1" dirty="0" smtClean="0">
                <a:solidFill>
                  <a:prstClr val="black"/>
                </a:solidFill>
                <a:latin typeface="Baskerville Old Face" pitchFamily="18" charset="0"/>
              </a:rPr>
              <a:t>Step 4 :  Take out unnecessary  language and information</a:t>
            </a:r>
          </a:p>
          <a:p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( one fourth to one fifth of the material)                                           </a:t>
            </a:r>
            <a:r>
              <a:rPr lang="en-US" sz="2800" b="1" dirty="0" smtClean="0"/>
              <a:t>the </a:t>
            </a:r>
            <a:r>
              <a:rPr lang="en-US" sz="2800" b="1" dirty="0"/>
              <a:t>buffalo roam,</a:t>
            </a:r>
            <a:endParaRPr lang="en-US" sz="2800" dirty="0"/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Oh </a:t>
            </a:r>
            <a:r>
              <a:rPr lang="en-US" sz="2400" b="1" i="1" u="sng" dirty="0" smtClean="0">
                <a:solidFill>
                  <a:schemeClr val="bg1"/>
                </a:solidFill>
              </a:rPr>
              <a:t>give me a home</a:t>
            </a:r>
            <a:r>
              <a:rPr lang="en-US" sz="2400" b="1" dirty="0" smtClean="0">
                <a:solidFill>
                  <a:schemeClr val="bg1"/>
                </a:solidFill>
              </a:rPr>
              <a:t>, </a:t>
            </a:r>
            <a:r>
              <a:rPr lang="en-US" sz="2400" dirty="0" smtClean="0">
                <a:solidFill>
                  <a:schemeClr val="bg1"/>
                </a:solidFill>
              </a:rPr>
              <a:t>where the buffalo roam!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i="1" u="sng" dirty="0" smtClean="0">
                <a:solidFill>
                  <a:schemeClr val="bg1"/>
                </a:solidFill>
              </a:rPr>
              <a:t>Where </a:t>
            </a:r>
            <a:r>
              <a:rPr lang="en-US" sz="2400" b="1" i="1" u="sng" dirty="0">
                <a:solidFill>
                  <a:schemeClr val="bg1"/>
                </a:solidFill>
              </a:rPr>
              <a:t>the deer 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b="1" i="1" u="sng" dirty="0">
                <a:solidFill>
                  <a:schemeClr val="bg1"/>
                </a:solidFill>
              </a:rPr>
              <a:t>play</a:t>
            </a:r>
            <a:r>
              <a:rPr lang="en-US" sz="2400" b="1" dirty="0">
                <a:solidFill>
                  <a:schemeClr val="bg1"/>
                </a:solidFill>
              </a:rPr>
              <a:t>;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>
                <a:solidFill>
                  <a:schemeClr val="bg1"/>
                </a:solidFill>
              </a:rPr>
              <a:t>S</a:t>
            </a:r>
            <a:r>
              <a:rPr lang="en-US" sz="2400" dirty="0" smtClean="0">
                <a:solidFill>
                  <a:srgbClr val="00B050"/>
                </a:solidFill>
              </a:rPr>
              <a:t>eldom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i="1" u="sng" dirty="0">
                <a:solidFill>
                  <a:srgbClr val="00B050"/>
                </a:solidFill>
              </a:rPr>
              <a:t>is heard </a:t>
            </a:r>
            <a:r>
              <a:rPr lang="en-US" sz="2400" dirty="0">
                <a:solidFill>
                  <a:schemeClr val="bg1"/>
                </a:solidFill>
              </a:rPr>
              <a:t>a </a:t>
            </a:r>
            <a:r>
              <a:rPr lang="en-US" sz="2400" dirty="0">
                <a:solidFill>
                  <a:srgbClr val="00B050"/>
                </a:solidFill>
              </a:rPr>
              <a:t>discouraging</a:t>
            </a:r>
            <a:r>
              <a:rPr lang="en-US" sz="2400" dirty="0">
                <a:solidFill>
                  <a:schemeClr val="bg1"/>
                </a:solidFill>
              </a:rPr>
              <a:t> word,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i="1" u="sng" dirty="0" smtClean="0">
                <a:solidFill>
                  <a:schemeClr val="bg1"/>
                </a:solidFill>
              </a:rPr>
              <a:t>And </a:t>
            </a:r>
            <a:r>
              <a:rPr lang="en-US" sz="2400" b="1" i="1" u="sng" dirty="0">
                <a:solidFill>
                  <a:schemeClr val="bg1"/>
                </a:solidFill>
              </a:rPr>
              <a:t>the skies are not cloudy 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Home </a:t>
            </a:r>
            <a:r>
              <a:rPr lang="en-US" sz="2400" b="1" i="1" u="sng" dirty="0">
                <a:solidFill>
                  <a:schemeClr val="bg1"/>
                </a:solidFill>
              </a:rPr>
              <a:t>on the range</a:t>
            </a:r>
            <a:r>
              <a:rPr lang="en-US" sz="2400" b="1" dirty="0">
                <a:solidFill>
                  <a:schemeClr val="bg1"/>
                </a:solidFill>
              </a:rPr>
              <a:t>,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Where </a:t>
            </a: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dirty="0" smtClean="0">
                <a:solidFill>
                  <a:schemeClr val="bg1"/>
                </a:solidFill>
              </a:rPr>
              <a:t>deer </a:t>
            </a:r>
            <a:r>
              <a:rPr lang="en-US" sz="2400" dirty="0">
                <a:solidFill>
                  <a:schemeClr val="bg1"/>
                </a:solidFill>
              </a:rPr>
              <a:t>play;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</a:t>
            </a:r>
            <a:r>
              <a:rPr lang="en-US" sz="2400" dirty="0">
                <a:solidFill>
                  <a:schemeClr val="bg1"/>
                </a:solidFill>
              </a:rPr>
              <a:t>S</a:t>
            </a:r>
            <a:r>
              <a:rPr lang="en-US" sz="2400" dirty="0" smtClean="0">
                <a:solidFill>
                  <a:srgbClr val="00B050"/>
                </a:solidFill>
              </a:rPr>
              <a:t>eldom </a:t>
            </a:r>
            <a:r>
              <a:rPr lang="en-US" sz="2400" dirty="0">
                <a:solidFill>
                  <a:srgbClr val="00B050"/>
                </a:solidFill>
              </a:rPr>
              <a:t>is heard </a:t>
            </a:r>
            <a:r>
              <a:rPr lang="en-US" sz="2400" dirty="0">
                <a:solidFill>
                  <a:schemeClr val="bg1"/>
                </a:solidFill>
              </a:rPr>
              <a:t>a </a:t>
            </a:r>
            <a:r>
              <a:rPr lang="en-US" sz="2400" dirty="0">
                <a:solidFill>
                  <a:srgbClr val="00B050"/>
                </a:solidFill>
              </a:rPr>
              <a:t>discouraging</a:t>
            </a:r>
            <a:r>
              <a:rPr lang="en-US" sz="2400" dirty="0">
                <a:solidFill>
                  <a:schemeClr val="bg1"/>
                </a:solidFill>
              </a:rPr>
              <a:t> word,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And </a:t>
            </a: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rgbClr val="00B050"/>
                </a:solidFill>
              </a:rPr>
              <a:t>skies are not </a:t>
            </a:r>
            <a:r>
              <a:rPr lang="en-US" sz="2400" dirty="0" smtClean="0">
                <a:solidFill>
                  <a:srgbClr val="00B050"/>
                </a:solidFill>
              </a:rPr>
              <a:t>cloudy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    O</a:t>
            </a:r>
            <a:r>
              <a:rPr lang="en-US" sz="2400" b="1" i="1" u="sng" dirty="0" smtClean="0">
                <a:solidFill>
                  <a:schemeClr val="bg1"/>
                </a:solidFill>
              </a:rPr>
              <a:t>ften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the heavens are bright,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With </a:t>
            </a:r>
            <a:r>
              <a:rPr lang="en-US" sz="2400" dirty="0">
                <a:solidFill>
                  <a:schemeClr val="bg1"/>
                </a:solidFill>
              </a:rPr>
              <a:t>the light from </a:t>
            </a:r>
            <a:r>
              <a:rPr lang="en-US" sz="2400" dirty="0" smtClean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chemeClr val="bg1"/>
                </a:solidFill>
              </a:rPr>
              <a:t>stars,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rgbClr val="00B050"/>
                </a:solidFill>
              </a:rPr>
              <a:t>Have </a:t>
            </a:r>
            <a:r>
              <a:rPr lang="en-US" sz="2400" dirty="0">
                <a:solidFill>
                  <a:srgbClr val="00B050"/>
                </a:solidFill>
              </a:rPr>
              <a:t>I </a:t>
            </a:r>
            <a:r>
              <a:rPr lang="en-US" sz="2400" dirty="0" smtClean="0">
                <a:solidFill>
                  <a:srgbClr val="00B050"/>
                </a:solidFill>
              </a:rPr>
              <a:t>stood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rgbClr val="00B050"/>
                </a:solidFill>
              </a:rPr>
              <a:t>amazed</a:t>
            </a:r>
            <a:r>
              <a:rPr lang="en-US" sz="2400" dirty="0">
                <a:solidFill>
                  <a:schemeClr val="bg1"/>
                </a:solidFill>
              </a:rPr>
              <a:t> and </a:t>
            </a:r>
            <a:r>
              <a:rPr lang="en-US" sz="2400" dirty="0">
                <a:solidFill>
                  <a:srgbClr val="00B050"/>
                </a:solidFill>
              </a:rPr>
              <a:t>asked</a:t>
            </a:r>
            <a:r>
              <a:rPr lang="en-US" sz="2400" dirty="0">
                <a:solidFill>
                  <a:schemeClr val="bg1"/>
                </a:solidFill>
              </a:rPr>
              <a:t> as I </a:t>
            </a:r>
            <a:r>
              <a:rPr lang="en-US" sz="2400" dirty="0">
                <a:solidFill>
                  <a:srgbClr val="00B050"/>
                </a:solidFill>
              </a:rPr>
              <a:t>gazed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If </a:t>
            </a:r>
            <a:r>
              <a:rPr lang="en-US" sz="2400" dirty="0">
                <a:solidFill>
                  <a:schemeClr val="bg1"/>
                </a:solidFill>
              </a:rPr>
              <a:t>their glory </a:t>
            </a:r>
            <a:r>
              <a:rPr lang="en-US" sz="2400" dirty="0" smtClean="0">
                <a:solidFill>
                  <a:schemeClr val="bg1"/>
                </a:solidFill>
              </a:rPr>
              <a:t>exceeds </a:t>
            </a:r>
            <a:r>
              <a:rPr lang="en-US" sz="2400" dirty="0">
                <a:solidFill>
                  <a:schemeClr val="bg1"/>
                </a:solidFill>
              </a:rPr>
              <a:t>ours.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   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543800" y="86109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914400" y="152400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90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-14514"/>
            <a:ext cx="7605311" cy="8679299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itchFamily="18" charset="0"/>
              </a:rPr>
              <a:t>Example   #1       Top Down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Repeat</a:t>
            </a:r>
            <a:endParaRPr lang="en-US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( one fourth to one fifth of the material)                                           </a:t>
            </a:r>
            <a:r>
              <a:rPr lang="en-US" sz="2800" b="1" dirty="0" smtClean="0"/>
              <a:t>the </a:t>
            </a:r>
            <a:r>
              <a:rPr lang="en-US" sz="2800" b="1" dirty="0"/>
              <a:t>buffalo roam,</a:t>
            </a:r>
            <a:endParaRPr lang="en-US" sz="2800" dirty="0"/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b="1" i="1" u="sng" dirty="0">
                <a:solidFill>
                  <a:schemeClr val="bg1"/>
                </a:solidFill>
              </a:rPr>
              <a:t>G</a:t>
            </a:r>
            <a:r>
              <a:rPr lang="en-US" sz="2400" b="1" i="1" u="sng" dirty="0" smtClean="0">
                <a:solidFill>
                  <a:schemeClr val="bg1"/>
                </a:solidFill>
              </a:rPr>
              <a:t>ive me a home</a:t>
            </a:r>
            <a:r>
              <a:rPr lang="en-US" sz="2400" b="1" dirty="0" smtClean="0">
                <a:solidFill>
                  <a:schemeClr val="bg1"/>
                </a:solidFill>
              </a:rPr>
              <a:t>, </a:t>
            </a:r>
            <a:r>
              <a:rPr lang="en-US" sz="2400" dirty="0" smtClean="0">
                <a:solidFill>
                  <a:schemeClr val="bg1"/>
                </a:solidFill>
              </a:rPr>
              <a:t>where the buffalo roam!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i="1" u="sng" dirty="0" smtClean="0">
                <a:solidFill>
                  <a:schemeClr val="bg1"/>
                </a:solidFill>
              </a:rPr>
              <a:t>Where </a:t>
            </a:r>
            <a:r>
              <a:rPr lang="en-US" sz="2400" b="1" i="1" u="sng" dirty="0">
                <a:solidFill>
                  <a:schemeClr val="bg1"/>
                </a:solidFill>
              </a:rPr>
              <a:t>the deer 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b="1" i="1" u="sng" dirty="0">
                <a:solidFill>
                  <a:schemeClr val="bg1"/>
                </a:solidFill>
              </a:rPr>
              <a:t>play</a:t>
            </a:r>
            <a:r>
              <a:rPr lang="en-US" sz="2400" b="1" dirty="0">
                <a:solidFill>
                  <a:schemeClr val="bg1"/>
                </a:solidFill>
              </a:rPr>
              <a:t>;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>
                <a:solidFill>
                  <a:schemeClr val="bg1"/>
                </a:solidFill>
              </a:rPr>
              <a:t>S</a:t>
            </a:r>
            <a:r>
              <a:rPr lang="en-US" sz="2400" dirty="0" smtClean="0">
                <a:solidFill>
                  <a:srgbClr val="00B050"/>
                </a:solidFill>
              </a:rPr>
              <a:t>eldom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i="1" u="sng" dirty="0">
                <a:solidFill>
                  <a:srgbClr val="00B050"/>
                </a:solidFill>
              </a:rPr>
              <a:t>is heard </a:t>
            </a:r>
            <a:r>
              <a:rPr lang="en-US" sz="2400" dirty="0" smtClean="0">
                <a:solidFill>
                  <a:schemeClr val="bg1"/>
                </a:solidFill>
              </a:rPr>
              <a:t>a </a:t>
            </a:r>
            <a:r>
              <a:rPr lang="en-US" sz="2400" dirty="0">
                <a:solidFill>
                  <a:schemeClr val="bg1"/>
                </a:solidFill>
              </a:rPr>
              <a:t>word,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i="1" u="sng" dirty="0" smtClean="0">
                <a:solidFill>
                  <a:schemeClr val="bg1"/>
                </a:solidFill>
              </a:rPr>
              <a:t>And </a:t>
            </a:r>
            <a:r>
              <a:rPr lang="en-US" sz="2400" b="1" i="1" u="sng" dirty="0">
                <a:solidFill>
                  <a:schemeClr val="bg1"/>
                </a:solidFill>
              </a:rPr>
              <a:t>the skies are not cloudy 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Home </a:t>
            </a:r>
            <a:r>
              <a:rPr lang="en-US" sz="2400" b="1" i="1" u="sng" dirty="0">
                <a:solidFill>
                  <a:schemeClr val="bg1"/>
                </a:solidFill>
              </a:rPr>
              <a:t>on the range</a:t>
            </a:r>
            <a:r>
              <a:rPr lang="en-US" sz="2400" b="1" dirty="0">
                <a:solidFill>
                  <a:schemeClr val="bg1"/>
                </a:solidFill>
              </a:rPr>
              <a:t>,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Where </a:t>
            </a: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dirty="0" smtClean="0">
                <a:solidFill>
                  <a:schemeClr val="bg1"/>
                </a:solidFill>
              </a:rPr>
              <a:t>deer </a:t>
            </a:r>
            <a:r>
              <a:rPr lang="en-US" sz="2400" dirty="0">
                <a:solidFill>
                  <a:schemeClr val="bg1"/>
                </a:solidFill>
              </a:rPr>
              <a:t>play;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</a:t>
            </a:r>
            <a:r>
              <a:rPr lang="en-US" sz="2400" dirty="0">
                <a:solidFill>
                  <a:schemeClr val="bg1"/>
                </a:solidFill>
              </a:rPr>
              <a:t>S</a:t>
            </a:r>
            <a:r>
              <a:rPr lang="en-US" sz="2400" dirty="0" smtClean="0">
                <a:solidFill>
                  <a:srgbClr val="00B050"/>
                </a:solidFill>
              </a:rPr>
              <a:t>eldom </a:t>
            </a:r>
            <a:r>
              <a:rPr lang="en-US" sz="2400" dirty="0">
                <a:solidFill>
                  <a:srgbClr val="00B050"/>
                </a:solidFill>
              </a:rPr>
              <a:t>is heard </a:t>
            </a:r>
            <a:r>
              <a:rPr lang="en-US" sz="2400" dirty="0">
                <a:solidFill>
                  <a:schemeClr val="bg1"/>
                </a:solidFill>
              </a:rPr>
              <a:t>a </a:t>
            </a:r>
            <a:r>
              <a:rPr lang="en-US" sz="2400" dirty="0" smtClean="0">
                <a:solidFill>
                  <a:schemeClr val="bg1"/>
                </a:solidFill>
              </a:rPr>
              <a:t>word</a:t>
            </a:r>
            <a:r>
              <a:rPr lang="en-US" sz="2400" dirty="0">
                <a:solidFill>
                  <a:schemeClr val="bg1"/>
                </a:solidFill>
              </a:rPr>
              <a:t>,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And </a:t>
            </a: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rgbClr val="00B050"/>
                </a:solidFill>
              </a:rPr>
              <a:t>skies are not </a:t>
            </a:r>
            <a:r>
              <a:rPr lang="en-US" sz="2400" dirty="0" smtClean="0">
                <a:solidFill>
                  <a:srgbClr val="00B050"/>
                </a:solidFill>
              </a:rPr>
              <a:t>cloudy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    O</a:t>
            </a:r>
            <a:r>
              <a:rPr lang="en-US" sz="2400" b="1" i="1" u="sng" dirty="0" smtClean="0">
                <a:solidFill>
                  <a:schemeClr val="bg1"/>
                </a:solidFill>
              </a:rPr>
              <a:t>ften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the heavens are bright,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With stars</a:t>
            </a:r>
            <a:r>
              <a:rPr lang="en-US" sz="2400" dirty="0">
                <a:solidFill>
                  <a:schemeClr val="bg1"/>
                </a:solidFill>
              </a:rPr>
              <a:t>,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rgbClr val="00B050"/>
                </a:solidFill>
              </a:rPr>
              <a:t>I stood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rgbClr val="00B050"/>
                </a:solidFill>
              </a:rPr>
              <a:t>amazed</a:t>
            </a:r>
            <a:r>
              <a:rPr lang="en-US" sz="2400" dirty="0">
                <a:solidFill>
                  <a:schemeClr val="bg1"/>
                </a:solidFill>
              </a:rPr>
              <a:t> and </a:t>
            </a:r>
            <a:r>
              <a:rPr lang="en-US" sz="2400" dirty="0">
                <a:solidFill>
                  <a:srgbClr val="00B050"/>
                </a:solidFill>
              </a:rPr>
              <a:t>asked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    If </a:t>
            </a:r>
            <a:r>
              <a:rPr lang="en-US" sz="2400" dirty="0">
                <a:solidFill>
                  <a:schemeClr val="bg1"/>
                </a:solidFill>
              </a:rPr>
              <a:t>their glory </a:t>
            </a:r>
            <a:r>
              <a:rPr lang="en-US" sz="2400" dirty="0" smtClean="0">
                <a:solidFill>
                  <a:schemeClr val="bg1"/>
                </a:solidFill>
              </a:rPr>
              <a:t>is greater.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   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543800" y="86109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914400" y="152400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31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-14514"/>
            <a:ext cx="7605311" cy="649408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itchFamily="18" charset="0"/>
              </a:rPr>
              <a:t>Example   #1       Top Down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Repeat</a:t>
            </a:r>
            <a:endParaRPr lang="en-US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( one fourth to one fifth of the material)                                           </a:t>
            </a:r>
            <a:r>
              <a:rPr lang="en-US" sz="2800" b="1" dirty="0" smtClean="0"/>
              <a:t>the </a:t>
            </a:r>
            <a:r>
              <a:rPr lang="en-US" sz="2800" b="1" dirty="0"/>
              <a:t>buffalo roam,</a:t>
            </a:r>
            <a:endParaRPr lang="en-US" sz="2800" dirty="0"/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b="1" i="1" u="sng" dirty="0">
                <a:solidFill>
                  <a:schemeClr val="bg1"/>
                </a:solidFill>
              </a:rPr>
              <a:t>G</a:t>
            </a:r>
            <a:r>
              <a:rPr lang="en-US" sz="2400" b="1" i="1" u="sng" dirty="0" smtClean="0">
                <a:solidFill>
                  <a:schemeClr val="bg1"/>
                </a:solidFill>
              </a:rPr>
              <a:t>ive me a home</a:t>
            </a:r>
            <a:r>
              <a:rPr lang="en-US" sz="2400" dirty="0" smtClean="0">
                <a:solidFill>
                  <a:schemeClr val="bg1"/>
                </a:solidFill>
              </a:rPr>
              <a:t>!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i="1" u="sng" dirty="0" smtClean="0">
                <a:solidFill>
                  <a:schemeClr val="bg1"/>
                </a:solidFill>
              </a:rPr>
              <a:t>Where </a:t>
            </a:r>
            <a:r>
              <a:rPr lang="en-US" sz="2400" b="1" i="1" u="sng" dirty="0">
                <a:solidFill>
                  <a:schemeClr val="bg1"/>
                </a:solidFill>
              </a:rPr>
              <a:t>the deer 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b="1" i="1" u="sng" dirty="0">
                <a:solidFill>
                  <a:schemeClr val="bg1"/>
                </a:solidFill>
              </a:rPr>
              <a:t>play</a:t>
            </a:r>
            <a:r>
              <a:rPr lang="en-US" sz="2400" b="1" dirty="0">
                <a:solidFill>
                  <a:schemeClr val="bg1"/>
                </a:solidFill>
              </a:rPr>
              <a:t>;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and </a:t>
            </a:r>
            <a:r>
              <a:rPr lang="en-US" sz="2400" b="1" i="1" u="sng" dirty="0" smtClean="0">
                <a:solidFill>
                  <a:schemeClr val="bg1"/>
                </a:solidFill>
              </a:rPr>
              <a:t>the </a:t>
            </a:r>
            <a:r>
              <a:rPr lang="en-US" sz="2400" b="1" i="1" u="sng" dirty="0">
                <a:solidFill>
                  <a:schemeClr val="bg1"/>
                </a:solidFill>
              </a:rPr>
              <a:t>skies are not cloudy 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A home </a:t>
            </a:r>
            <a:r>
              <a:rPr lang="en-US" sz="2400" b="1" i="1" u="sng" dirty="0">
                <a:solidFill>
                  <a:schemeClr val="bg1"/>
                </a:solidFill>
              </a:rPr>
              <a:t>on the range</a:t>
            </a:r>
            <a:r>
              <a:rPr lang="en-US" sz="2400" b="1" dirty="0">
                <a:solidFill>
                  <a:schemeClr val="bg1"/>
                </a:solidFill>
              </a:rPr>
              <a:t>,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Where </a:t>
            </a: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dirty="0" smtClean="0">
                <a:solidFill>
                  <a:schemeClr val="bg1"/>
                </a:solidFill>
              </a:rPr>
              <a:t>deer </a:t>
            </a:r>
            <a:r>
              <a:rPr lang="en-US" sz="2400" dirty="0">
                <a:solidFill>
                  <a:schemeClr val="bg1"/>
                </a:solidFill>
              </a:rPr>
              <a:t>play;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    and </a:t>
            </a: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rgbClr val="00B050"/>
                </a:solidFill>
              </a:rPr>
              <a:t>skies are not </a:t>
            </a:r>
            <a:r>
              <a:rPr lang="en-US" sz="2400" dirty="0" smtClean="0">
                <a:solidFill>
                  <a:srgbClr val="00B050"/>
                </a:solidFill>
              </a:rPr>
              <a:t>cloudy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    O</a:t>
            </a:r>
            <a:r>
              <a:rPr lang="en-US" sz="2400" b="1" i="1" u="sng" dirty="0" smtClean="0">
                <a:solidFill>
                  <a:schemeClr val="bg1"/>
                </a:solidFill>
              </a:rPr>
              <a:t>ften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the heavens are bright,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    I stood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amazed.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   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543800" y="86109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914400" y="152400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67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676400"/>
            <a:ext cx="7605311" cy="3323987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Th</a:t>
            </a:r>
            <a:endParaRPr lang="en-US" sz="2800" b="1" dirty="0" smtClean="0"/>
          </a:p>
          <a:p>
            <a:endParaRPr lang="en-US" sz="2800" b="1" dirty="0"/>
          </a:p>
          <a:p>
            <a:r>
              <a:rPr lang="en-US" sz="2800" b="1" dirty="0" smtClean="0"/>
              <a:t>    </a:t>
            </a:r>
            <a:r>
              <a:rPr lang="en-US" sz="2800" b="1" dirty="0" smtClean="0">
                <a:solidFill>
                  <a:schemeClr val="bg1"/>
                </a:solidFill>
              </a:rPr>
              <a:t>Move words or utilize synonyms as necessary    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   in order to make the piece more and more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   comprehensible with each change. </a:t>
            </a:r>
          </a:p>
          <a:p>
            <a:endParaRPr lang="en-US" sz="2800" dirty="0"/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47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7309" y="1219200"/>
            <a:ext cx="7605311" cy="387798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</a:p>
          <a:p>
            <a:pPr algn="ctr"/>
            <a:r>
              <a:rPr lang="en-US" sz="2800" b="1" dirty="0" smtClean="0"/>
              <a:t>the       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Until  a base reading emerges!! </a:t>
            </a:r>
            <a:r>
              <a:rPr lang="en-US" sz="2800" b="1" dirty="0" smtClean="0"/>
              <a:t>buffalo </a:t>
            </a:r>
            <a:r>
              <a:rPr lang="en-US" sz="2800" b="1" dirty="0"/>
              <a:t>roam,</a:t>
            </a:r>
            <a:endParaRPr lang="en-US" sz="2800" dirty="0"/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b="1" i="1" u="sng" dirty="0" smtClean="0">
                <a:solidFill>
                  <a:schemeClr val="bg1"/>
                </a:solidFill>
              </a:rPr>
              <a:t>I stood amazed at a</a:t>
            </a:r>
          </a:p>
          <a:p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smtClean="0">
                <a:solidFill>
                  <a:schemeClr val="bg1"/>
                </a:solidFill>
              </a:rPr>
              <a:t>    </a:t>
            </a:r>
            <a:r>
              <a:rPr lang="en-US" sz="2400" b="1" i="1" u="sng" dirty="0" smtClean="0">
                <a:solidFill>
                  <a:schemeClr val="bg1"/>
                </a:solidFill>
              </a:rPr>
              <a:t>home on the range</a:t>
            </a:r>
            <a:r>
              <a:rPr lang="en-US" sz="2400" dirty="0" smtClean="0">
                <a:solidFill>
                  <a:schemeClr val="bg1"/>
                </a:solidFill>
              </a:rPr>
              <a:t>!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i="1" u="sng" dirty="0" smtClean="0">
                <a:solidFill>
                  <a:schemeClr val="bg1"/>
                </a:solidFill>
              </a:rPr>
              <a:t>Where </a:t>
            </a:r>
            <a:r>
              <a:rPr lang="en-US" sz="2400" b="1" i="1" u="sng" dirty="0">
                <a:solidFill>
                  <a:schemeClr val="bg1"/>
                </a:solidFill>
              </a:rPr>
              <a:t>the </a:t>
            </a:r>
            <a:r>
              <a:rPr lang="en-US" sz="2400" b="1" i="1" u="sng" dirty="0" smtClean="0">
                <a:solidFill>
                  <a:schemeClr val="bg1"/>
                </a:solidFill>
              </a:rPr>
              <a:t>deer often play</a:t>
            </a:r>
            <a:r>
              <a:rPr lang="en-US" sz="2400" b="1" dirty="0">
                <a:solidFill>
                  <a:schemeClr val="bg1"/>
                </a:solidFill>
              </a:rPr>
              <a:t>;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i="1" u="sng" dirty="0" smtClean="0">
                <a:solidFill>
                  <a:schemeClr val="bg1"/>
                </a:solidFill>
              </a:rPr>
              <a:t>and the </a:t>
            </a:r>
            <a:r>
              <a:rPr lang="en-US" sz="2400" b="1" i="1" u="sng" dirty="0">
                <a:solidFill>
                  <a:schemeClr val="bg1"/>
                </a:solidFill>
              </a:rPr>
              <a:t>skies are not cloudy 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        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100593" y="1524000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1177359" y="1524000"/>
            <a:ext cx="484632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5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29491"/>
            <a:ext cx="7772400" cy="6186309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The success of an Embedded Reading </a:t>
            </a: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 is dependent upon the quality of the </a:t>
            </a: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 base reading.</a:t>
            </a: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</a:t>
            </a:r>
            <a:endParaRPr lang="en-US" sz="24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993" y="2590800"/>
            <a:ext cx="3097213" cy="309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566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609600"/>
            <a:ext cx="8077200" cy="4278094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The first, or base, reading </a:t>
            </a: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is at a basic level, easy for </a:t>
            </a:r>
            <a:r>
              <a:rPr lang="en-US" sz="3600" b="1" i="1" u="sng" dirty="0">
                <a:solidFill>
                  <a:prstClr val="black"/>
                </a:solidFill>
                <a:latin typeface="Baskerville Old Face" pitchFamily="18" charset="0"/>
              </a:rPr>
              <a:t>any</a:t>
            </a:r>
            <a:r>
              <a:rPr lang="en-US" sz="3600" b="1" u="sng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student </a:t>
            </a: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to understand. </a:t>
            </a: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It is a summary or an outline.  </a:t>
            </a: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1400" dirty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                                       © </a:t>
            </a:r>
            <a:r>
              <a:rPr lang="en-US" sz="1400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sz="1400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sz="14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2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889463"/>
            <a:ext cx="7620000" cy="400109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It contains </a:t>
            </a:r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k</a:t>
            </a:r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ey information and/or key structures.</a:t>
            </a: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571500" indent="-571500">
              <a:buFont typeface="Wingdings" pitchFamily="2" charset="2"/>
              <a:buChar char="§"/>
            </a:pPr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It is completely comprehensible.</a:t>
            </a: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dirty="0">
              <a:solidFill>
                <a:prstClr val="white"/>
              </a:solidFill>
            </a:endParaRPr>
          </a:p>
          <a:p>
            <a:r>
              <a:rPr lang="en-US" dirty="0">
                <a:solidFill>
                  <a:prstClr val="white"/>
                </a:solidFill>
              </a:rPr>
              <a:t>                                                                                                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84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889463"/>
            <a:ext cx="7620000" cy="4616648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The most successful readings are of interest to students.</a:t>
            </a: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They also guarantee that the student will experience success.</a:t>
            </a: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dirty="0">
              <a:solidFill>
                <a:prstClr val="white"/>
              </a:solidFill>
            </a:endParaRPr>
          </a:p>
          <a:p>
            <a:r>
              <a:rPr lang="en-US" dirty="0">
                <a:solidFill>
                  <a:prstClr val="white"/>
                </a:solidFill>
              </a:rPr>
              <a:t>                                                                                                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2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9500" y="1091738"/>
            <a:ext cx="6629400" cy="341632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prstClr val="black"/>
                </a:solidFill>
                <a:latin typeface="Baskerville Old Face" pitchFamily="18" charset="0"/>
              </a:rPr>
              <a:t>Interest </a:t>
            </a:r>
          </a:p>
          <a:p>
            <a:r>
              <a:rPr lang="en-US" sz="7200" b="1" dirty="0">
                <a:solidFill>
                  <a:prstClr val="black"/>
                </a:solidFill>
                <a:latin typeface="Baskerville Old Face" pitchFamily="18" charset="0"/>
              </a:rPr>
              <a:t>   and </a:t>
            </a:r>
          </a:p>
          <a:p>
            <a:r>
              <a:rPr lang="en-US" sz="7200" b="1" dirty="0">
                <a:solidFill>
                  <a:prstClr val="black"/>
                </a:solidFill>
                <a:latin typeface="Baskerville Old Face" pitchFamily="18" charset="0"/>
              </a:rPr>
              <a:t>Success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942" y="1219200"/>
            <a:ext cx="2600325" cy="184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561532"/>
            <a:ext cx="2603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900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7309" y="1219200"/>
            <a:ext cx="7973291" cy="486287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</a:t>
            </a:r>
            <a:endParaRPr lang="en-US" dirty="0" smtClean="0">
              <a:solidFill>
                <a:prstClr val="white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Begin by using the base reading with </a:t>
            </a:r>
            <a:r>
              <a:rPr lang="en-US" sz="2800" b="1" dirty="0" err="1" smtClean="0">
                <a:solidFill>
                  <a:schemeClr val="bg1"/>
                </a:solidFill>
                <a:latin typeface="Baskerville Old Face" pitchFamily="18" charset="0"/>
              </a:rPr>
              <a:t>students:</a:t>
            </a:r>
            <a:r>
              <a:rPr lang="en-US" sz="2800" b="1" dirty="0" err="1" smtClean="0"/>
              <a:t>uffalo</a:t>
            </a:r>
            <a:r>
              <a:rPr lang="en-US" sz="2800" b="1" dirty="0" smtClean="0"/>
              <a:t> </a:t>
            </a:r>
            <a:r>
              <a:rPr lang="en-US" sz="2800" b="1" dirty="0"/>
              <a:t>roam,</a:t>
            </a:r>
            <a:endParaRPr lang="en-US" sz="2800" dirty="0"/>
          </a:p>
          <a:p>
            <a:r>
              <a:rPr lang="en-US" sz="4000" b="1" dirty="0" smtClean="0">
                <a:solidFill>
                  <a:schemeClr val="bg1"/>
                </a:solidFill>
              </a:rPr>
              <a:t>    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I stood amazed at a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    home on the range</a:t>
            </a:r>
            <a:r>
              <a:rPr lang="en-US" sz="4000" dirty="0" smtClean="0">
                <a:solidFill>
                  <a:schemeClr val="bg1"/>
                </a:solidFill>
              </a:rPr>
              <a:t>…</a:t>
            </a:r>
          </a:p>
          <a:p>
            <a:r>
              <a:rPr lang="en-US" sz="4000" b="1" dirty="0" smtClean="0">
                <a:solidFill>
                  <a:schemeClr val="bg1"/>
                </a:solidFill>
              </a:rPr>
              <a:t>    where </a:t>
            </a:r>
            <a:r>
              <a:rPr lang="en-US" sz="4000" b="1" dirty="0">
                <a:solidFill>
                  <a:schemeClr val="bg1"/>
                </a:solidFill>
              </a:rPr>
              <a:t>the </a:t>
            </a:r>
            <a:r>
              <a:rPr lang="en-US" sz="4000" b="1" dirty="0" smtClean="0">
                <a:solidFill>
                  <a:schemeClr val="bg1"/>
                </a:solidFill>
              </a:rPr>
              <a:t>deer often play</a:t>
            </a:r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b="1" dirty="0" smtClean="0">
                <a:solidFill>
                  <a:schemeClr val="bg1"/>
                </a:solidFill>
              </a:rPr>
              <a:t>    and the </a:t>
            </a:r>
            <a:r>
              <a:rPr lang="en-US" sz="4000" b="1" dirty="0">
                <a:solidFill>
                  <a:schemeClr val="bg1"/>
                </a:solidFill>
              </a:rPr>
              <a:t>skies are not cloudy </a:t>
            </a:r>
            <a:r>
              <a:rPr lang="en-US" sz="4000" dirty="0" smtClean="0">
                <a:solidFill>
                  <a:schemeClr val="bg1"/>
                </a:solidFill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        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64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889463"/>
            <a:ext cx="7620000" cy="5416868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200" b="1" dirty="0" smtClean="0">
                <a:solidFill>
                  <a:prstClr val="black"/>
                </a:solidFill>
                <a:latin typeface="Baskerville Old Face" pitchFamily="18" charset="0"/>
              </a:rPr>
              <a:t>Use the base reading in any number of ways in order to connect the student with the text.</a:t>
            </a:r>
          </a:p>
          <a:p>
            <a:endParaRPr lang="en-US" sz="32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  <a:latin typeface="Baskerville Old Face" pitchFamily="18" charset="0"/>
              </a:rPr>
              <a:t>Illustrate.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  <a:latin typeface="Baskerville Old Face" pitchFamily="18" charset="0"/>
              </a:rPr>
              <a:t>Compare to a similar situation, event or emotion.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  <a:latin typeface="Baskerville Old Face" pitchFamily="18" charset="0"/>
              </a:rPr>
              <a:t>Act out.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  <a:latin typeface="Baskerville Old Face" pitchFamily="18" charset="0"/>
              </a:rPr>
              <a:t>Debate.</a:t>
            </a: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dirty="0">
              <a:solidFill>
                <a:prstClr val="white"/>
              </a:solidFill>
            </a:endParaRPr>
          </a:p>
          <a:p>
            <a:r>
              <a:rPr lang="en-US" dirty="0">
                <a:solidFill>
                  <a:prstClr val="white"/>
                </a:solidFill>
              </a:rPr>
              <a:t>                                                                                                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46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889463"/>
            <a:ext cx="7620000" cy="4647426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200" b="1" dirty="0">
                <a:solidFill>
                  <a:prstClr val="white"/>
                </a:solidFill>
              </a:rPr>
              <a:t> </a:t>
            </a:r>
            <a:r>
              <a:rPr lang="en-US" sz="3200" b="1" dirty="0" smtClean="0">
                <a:solidFill>
                  <a:prstClr val="white"/>
                </a:solidFill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</a:rPr>
              <a:t>When the students have successfully understood, and have made connections to or about the base reading, show them the next most complex version of the text.  Use a different set of questions or activities with this version of the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</a:rPr>
              <a:t>piece.</a:t>
            </a:r>
          </a:p>
          <a:p>
            <a:endParaRPr lang="en-US" sz="3200" b="1" dirty="0">
              <a:solidFill>
                <a:prstClr val="white"/>
              </a:solidFill>
            </a:endParaRPr>
          </a:p>
          <a:p>
            <a:r>
              <a:rPr lang="en-US" dirty="0">
                <a:solidFill>
                  <a:prstClr val="white"/>
                </a:solidFill>
              </a:rPr>
              <a:t>                                                                                                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31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28600"/>
            <a:ext cx="7605311" cy="6463308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</a:p>
          <a:p>
            <a:pPr algn="ctr"/>
            <a:r>
              <a:rPr lang="en-US" sz="2800" b="1" dirty="0" smtClean="0"/>
              <a:t>the </a:t>
            </a:r>
            <a:r>
              <a:rPr lang="en-US" sz="2800" b="1" dirty="0"/>
              <a:t>buffalo roam,</a:t>
            </a:r>
            <a:endParaRPr lang="en-US" sz="2800" dirty="0"/>
          </a:p>
          <a:p>
            <a:r>
              <a:rPr lang="en-US" sz="2400" b="1" dirty="0" smtClean="0">
                <a:solidFill>
                  <a:schemeClr val="bg1"/>
                </a:solidFill>
              </a:rPr>
              <a:t>  Version #2: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</a:t>
            </a:r>
            <a:r>
              <a:rPr lang="en-US" sz="2400" b="1" dirty="0" smtClean="0">
                <a:solidFill>
                  <a:schemeClr val="bg1"/>
                </a:solidFill>
              </a:rPr>
              <a:t>Often the heavens were bright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and I stood amazed……..</a:t>
            </a:r>
          </a:p>
          <a:p>
            <a:endParaRPr lang="en-US" sz="2800" b="1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Give me a home!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the deer </a:t>
            </a:r>
            <a:r>
              <a:rPr lang="en-US" sz="2400" b="1" dirty="0" smtClean="0">
                <a:solidFill>
                  <a:schemeClr val="bg1"/>
                </a:solidFill>
              </a:rPr>
              <a:t> play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and the </a:t>
            </a:r>
            <a:r>
              <a:rPr lang="en-US" sz="2400" b="1" dirty="0">
                <a:solidFill>
                  <a:schemeClr val="bg1"/>
                </a:solidFill>
              </a:rPr>
              <a:t>skies are not cloudy </a:t>
            </a:r>
            <a:r>
              <a:rPr lang="en-US" sz="2400" b="1" dirty="0" smtClean="0">
                <a:solidFill>
                  <a:schemeClr val="bg1"/>
                </a:solidFill>
              </a:rPr>
              <a:t>.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A home </a:t>
            </a:r>
            <a:r>
              <a:rPr lang="en-US" sz="2400" b="1" dirty="0">
                <a:solidFill>
                  <a:schemeClr val="bg1"/>
                </a:solidFill>
              </a:rPr>
              <a:t>on the range,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the </a:t>
            </a:r>
            <a:r>
              <a:rPr lang="en-US" sz="2400" b="1" dirty="0" smtClean="0">
                <a:solidFill>
                  <a:schemeClr val="bg1"/>
                </a:solidFill>
              </a:rPr>
              <a:t>deer play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and </a:t>
            </a:r>
            <a:r>
              <a:rPr lang="en-US" sz="2400" b="1" dirty="0">
                <a:solidFill>
                  <a:schemeClr val="bg1"/>
                </a:solidFill>
              </a:rPr>
              <a:t>the skies are not </a:t>
            </a:r>
            <a:r>
              <a:rPr lang="en-US" sz="2400" b="1" dirty="0" smtClean="0">
                <a:solidFill>
                  <a:schemeClr val="bg1"/>
                </a:solidFill>
              </a:rPr>
              <a:t>cloudy.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   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30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889463"/>
            <a:ext cx="7620000" cy="4062651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4400" b="1" dirty="0" smtClean="0">
                <a:solidFill>
                  <a:prstClr val="black"/>
                </a:solidFill>
                <a:latin typeface="Baskerville Old Face" pitchFamily="18" charset="0"/>
              </a:rPr>
              <a:t>Continue to alternate new activities with a more complex version of the text.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.</a:t>
            </a:r>
          </a:p>
          <a:p>
            <a:endParaRPr lang="en-US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43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-14514"/>
            <a:ext cx="7605311" cy="7632859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</a:p>
          <a:p>
            <a:pPr algn="ctr"/>
            <a:r>
              <a:rPr lang="en-US" sz="2800" b="1" dirty="0" smtClean="0"/>
              <a:t>the </a:t>
            </a:r>
            <a:r>
              <a:rPr lang="en-US" sz="2800" b="1" dirty="0"/>
              <a:t>buffalo roam,</a:t>
            </a:r>
            <a:endParaRPr lang="en-US" sz="2800" dirty="0"/>
          </a:p>
          <a:p>
            <a:r>
              <a:rPr lang="en-US" sz="2400" b="1" dirty="0" smtClean="0">
                <a:solidFill>
                  <a:schemeClr val="bg1"/>
                </a:solidFill>
              </a:rPr>
              <a:t>     Version # 3: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Give me a home, where the buffalo roam!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the deer 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play;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dirty="0">
                <a:solidFill>
                  <a:schemeClr val="bg1"/>
                </a:solidFill>
              </a:rPr>
              <a:t>S</a:t>
            </a:r>
            <a:r>
              <a:rPr lang="en-US" sz="2400" b="1" dirty="0" smtClean="0">
                <a:solidFill>
                  <a:schemeClr val="bg1"/>
                </a:solidFill>
              </a:rPr>
              <a:t>eldom </a:t>
            </a:r>
            <a:r>
              <a:rPr lang="en-US" sz="2400" b="1" dirty="0">
                <a:solidFill>
                  <a:schemeClr val="bg1"/>
                </a:solidFill>
              </a:rPr>
              <a:t>is heard </a:t>
            </a:r>
            <a:r>
              <a:rPr lang="en-US" sz="2400" b="1" dirty="0" smtClean="0">
                <a:solidFill>
                  <a:schemeClr val="bg1"/>
                </a:solidFill>
              </a:rPr>
              <a:t>a </a:t>
            </a:r>
            <a:r>
              <a:rPr lang="en-US" sz="2400" b="1" dirty="0">
                <a:solidFill>
                  <a:schemeClr val="bg1"/>
                </a:solidFill>
              </a:rPr>
              <a:t>word,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And </a:t>
            </a:r>
            <a:r>
              <a:rPr lang="en-US" sz="2400" b="1" dirty="0">
                <a:solidFill>
                  <a:schemeClr val="bg1"/>
                </a:solidFill>
              </a:rPr>
              <a:t>the skies are not cloudy </a:t>
            </a:r>
            <a:r>
              <a:rPr lang="en-US" sz="2400" b="1" dirty="0" smtClean="0">
                <a:solidFill>
                  <a:schemeClr val="bg1"/>
                </a:solidFill>
              </a:rPr>
              <a:t>.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Home </a:t>
            </a:r>
            <a:r>
              <a:rPr lang="en-US" sz="2400" b="1" dirty="0">
                <a:solidFill>
                  <a:schemeClr val="bg1"/>
                </a:solidFill>
              </a:rPr>
              <a:t>on the range,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the </a:t>
            </a:r>
            <a:r>
              <a:rPr lang="en-US" sz="2400" b="1" dirty="0" smtClean="0">
                <a:solidFill>
                  <a:schemeClr val="bg1"/>
                </a:solidFill>
              </a:rPr>
              <a:t>deer </a:t>
            </a:r>
            <a:r>
              <a:rPr lang="en-US" sz="2400" b="1" dirty="0">
                <a:solidFill>
                  <a:schemeClr val="bg1"/>
                </a:solidFill>
              </a:rPr>
              <a:t>play;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dirty="0">
                <a:solidFill>
                  <a:schemeClr val="bg1"/>
                </a:solidFill>
              </a:rPr>
              <a:t>S</a:t>
            </a:r>
            <a:r>
              <a:rPr lang="en-US" sz="2400" b="1" dirty="0" smtClean="0">
                <a:solidFill>
                  <a:schemeClr val="bg1"/>
                </a:solidFill>
              </a:rPr>
              <a:t>eldom </a:t>
            </a:r>
            <a:r>
              <a:rPr lang="en-US" sz="2400" b="1" dirty="0">
                <a:solidFill>
                  <a:schemeClr val="bg1"/>
                </a:solidFill>
              </a:rPr>
              <a:t>is heard a </a:t>
            </a:r>
            <a:r>
              <a:rPr lang="en-US" sz="2400" b="1" dirty="0" smtClean="0">
                <a:solidFill>
                  <a:schemeClr val="bg1"/>
                </a:solidFill>
              </a:rPr>
              <a:t>word</a:t>
            </a:r>
            <a:r>
              <a:rPr lang="en-US" sz="2400" b="1" dirty="0">
                <a:solidFill>
                  <a:schemeClr val="bg1"/>
                </a:solidFill>
              </a:rPr>
              <a:t>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And </a:t>
            </a:r>
            <a:r>
              <a:rPr lang="en-US" sz="2400" b="1" dirty="0">
                <a:solidFill>
                  <a:schemeClr val="bg1"/>
                </a:solidFill>
              </a:rPr>
              <a:t>the skies are not </a:t>
            </a:r>
            <a:r>
              <a:rPr lang="en-US" sz="2400" b="1" dirty="0" smtClean="0">
                <a:solidFill>
                  <a:schemeClr val="bg1"/>
                </a:solidFill>
              </a:rPr>
              <a:t>cloudy.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Often </a:t>
            </a:r>
            <a:r>
              <a:rPr lang="en-US" sz="2400" b="1" dirty="0">
                <a:solidFill>
                  <a:schemeClr val="bg1"/>
                </a:solidFill>
              </a:rPr>
              <a:t>the heavens are bright,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With stars</a:t>
            </a:r>
            <a:r>
              <a:rPr lang="en-US" sz="2400" b="1" dirty="0">
                <a:solidFill>
                  <a:schemeClr val="bg1"/>
                </a:solidFill>
              </a:rPr>
              <a:t>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I stood </a:t>
            </a:r>
            <a:r>
              <a:rPr lang="en-US" sz="2400" b="1" dirty="0">
                <a:solidFill>
                  <a:schemeClr val="bg1"/>
                </a:solidFill>
              </a:rPr>
              <a:t>amazed and asked 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If </a:t>
            </a:r>
            <a:r>
              <a:rPr lang="en-US" sz="2400" b="1" dirty="0">
                <a:solidFill>
                  <a:schemeClr val="bg1"/>
                </a:solidFill>
              </a:rPr>
              <a:t>their glory </a:t>
            </a:r>
            <a:r>
              <a:rPr lang="en-US" sz="2400" b="1" dirty="0" smtClean="0">
                <a:solidFill>
                  <a:schemeClr val="bg1"/>
                </a:solidFill>
              </a:rPr>
              <a:t>is greater.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   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97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-14514"/>
            <a:ext cx="7605311" cy="729430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Version #4: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Oh give me a home, where the buffalo roam!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the deer 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play;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dirty="0">
                <a:solidFill>
                  <a:schemeClr val="bg1"/>
                </a:solidFill>
              </a:rPr>
              <a:t>S</a:t>
            </a:r>
            <a:r>
              <a:rPr lang="en-US" sz="2400" b="1" dirty="0" smtClean="0">
                <a:solidFill>
                  <a:schemeClr val="bg1"/>
                </a:solidFill>
              </a:rPr>
              <a:t>eldom </a:t>
            </a:r>
            <a:r>
              <a:rPr lang="en-US" sz="2400" b="1" dirty="0">
                <a:solidFill>
                  <a:schemeClr val="bg1"/>
                </a:solidFill>
              </a:rPr>
              <a:t>is heard a discouraging word,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And </a:t>
            </a:r>
            <a:r>
              <a:rPr lang="en-US" sz="2400" b="1" dirty="0">
                <a:solidFill>
                  <a:schemeClr val="bg1"/>
                </a:solidFill>
              </a:rPr>
              <a:t>the skies are not cloudy </a:t>
            </a:r>
            <a:r>
              <a:rPr lang="en-US" sz="2400" b="1" dirty="0" smtClean="0">
                <a:solidFill>
                  <a:schemeClr val="bg1"/>
                </a:solidFill>
              </a:rPr>
              <a:t>.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Home </a:t>
            </a:r>
            <a:r>
              <a:rPr lang="en-US" sz="2400" b="1" dirty="0">
                <a:solidFill>
                  <a:schemeClr val="bg1"/>
                </a:solidFill>
              </a:rPr>
              <a:t>on the range,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the </a:t>
            </a:r>
            <a:r>
              <a:rPr lang="en-US" sz="2400" b="1" dirty="0" smtClean="0">
                <a:solidFill>
                  <a:schemeClr val="bg1"/>
                </a:solidFill>
              </a:rPr>
              <a:t>deer </a:t>
            </a:r>
            <a:r>
              <a:rPr lang="en-US" sz="2400" b="1" dirty="0">
                <a:solidFill>
                  <a:schemeClr val="bg1"/>
                </a:solidFill>
              </a:rPr>
              <a:t>play;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dirty="0">
                <a:solidFill>
                  <a:schemeClr val="bg1"/>
                </a:solidFill>
              </a:rPr>
              <a:t>S</a:t>
            </a:r>
            <a:r>
              <a:rPr lang="en-US" sz="2400" b="1" dirty="0" smtClean="0">
                <a:solidFill>
                  <a:schemeClr val="bg1"/>
                </a:solidFill>
              </a:rPr>
              <a:t>eldom </a:t>
            </a:r>
            <a:r>
              <a:rPr lang="en-US" sz="2400" b="1" dirty="0">
                <a:solidFill>
                  <a:schemeClr val="bg1"/>
                </a:solidFill>
              </a:rPr>
              <a:t>is heard a discouraging word,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And </a:t>
            </a:r>
            <a:r>
              <a:rPr lang="en-US" sz="2400" b="1" dirty="0">
                <a:solidFill>
                  <a:schemeClr val="bg1"/>
                </a:solidFill>
              </a:rPr>
              <a:t>the skies are not </a:t>
            </a:r>
            <a:r>
              <a:rPr lang="en-US" sz="2400" b="1" dirty="0" smtClean="0">
                <a:solidFill>
                  <a:schemeClr val="bg1"/>
                </a:solidFill>
              </a:rPr>
              <a:t>cloudy.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Often </a:t>
            </a:r>
            <a:r>
              <a:rPr lang="en-US" sz="2400" b="1" dirty="0">
                <a:solidFill>
                  <a:schemeClr val="bg1"/>
                </a:solidFill>
              </a:rPr>
              <a:t>the heavens are bright,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With </a:t>
            </a:r>
            <a:r>
              <a:rPr lang="en-US" sz="2400" b="1" dirty="0">
                <a:solidFill>
                  <a:schemeClr val="bg1"/>
                </a:solidFill>
              </a:rPr>
              <a:t>the light from </a:t>
            </a:r>
            <a:r>
              <a:rPr lang="en-US" sz="2400" b="1" dirty="0" smtClean="0">
                <a:solidFill>
                  <a:schemeClr val="bg1"/>
                </a:solidFill>
              </a:rPr>
              <a:t>the </a:t>
            </a:r>
            <a:r>
              <a:rPr lang="en-US" sz="2400" b="1" dirty="0">
                <a:solidFill>
                  <a:schemeClr val="bg1"/>
                </a:solidFill>
              </a:rPr>
              <a:t>stars,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Have </a:t>
            </a:r>
            <a:r>
              <a:rPr lang="en-US" sz="2400" b="1" dirty="0">
                <a:solidFill>
                  <a:schemeClr val="bg1"/>
                </a:solidFill>
              </a:rPr>
              <a:t>I </a:t>
            </a:r>
            <a:r>
              <a:rPr lang="en-US" sz="2400" b="1" dirty="0" smtClean="0">
                <a:solidFill>
                  <a:schemeClr val="bg1"/>
                </a:solidFill>
              </a:rPr>
              <a:t>stood </a:t>
            </a:r>
            <a:r>
              <a:rPr lang="en-US" sz="2400" b="1" dirty="0">
                <a:solidFill>
                  <a:schemeClr val="bg1"/>
                </a:solidFill>
              </a:rPr>
              <a:t>amazed and asked as I gazed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If </a:t>
            </a:r>
            <a:r>
              <a:rPr lang="en-US" sz="2400" b="1" dirty="0">
                <a:solidFill>
                  <a:schemeClr val="bg1"/>
                </a:solidFill>
              </a:rPr>
              <a:t>their glory </a:t>
            </a:r>
            <a:r>
              <a:rPr lang="en-US" sz="2400" b="1" dirty="0" smtClean="0">
                <a:solidFill>
                  <a:schemeClr val="bg1"/>
                </a:solidFill>
              </a:rPr>
              <a:t>exceeds </a:t>
            </a:r>
            <a:r>
              <a:rPr lang="en-US" sz="2400" b="1" dirty="0">
                <a:solidFill>
                  <a:schemeClr val="bg1"/>
                </a:solidFill>
              </a:rPr>
              <a:t>ours.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   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75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-14514"/>
            <a:ext cx="7605311" cy="7263527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                                              </a:t>
            </a:r>
            <a:r>
              <a:rPr lang="en-US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Final (original) version:</a:t>
            </a:r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Oh give me a home, where the buffalo roam!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the deer and the antelope play;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seldom is heard a discouraging word,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And </a:t>
            </a:r>
            <a:r>
              <a:rPr lang="en-US" sz="2400" b="1" dirty="0">
                <a:solidFill>
                  <a:schemeClr val="bg1"/>
                </a:solidFill>
              </a:rPr>
              <a:t>the skies are not cloudy all day.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Home</a:t>
            </a:r>
            <a:r>
              <a:rPr lang="en-US" sz="2400" b="1" dirty="0">
                <a:solidFill>
                  <a:schemeClr val="bg1"/>
                </a:solidFill>
              </a:rPr>
              <a:t>, home, on the range,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the deer and the antelope play;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Where </a:t>
            </a:r>
            <a:r>
              <a:rPr lang="en-US" sz="2400" b="1" dirty="0">
                <a:solidFill>
                  <a:schemeClr val="bg1"/>
                </a:solidFill>
              </a:rPr>
              <a:t>seldom is heard a discouraging word,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And </a:t>
            </a:r>
            <a:r>
              <a:rPr lang="en-US" sz="2400" b="1" dirty="0">
                <a:solidFill>
                  <a:schemeClr val="bg1"/>
                </a:solidFill>
              </a:rPr>
              <a:t>the skies are not cloudy all day.</a:t>
            </a: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    How</a:t>
            </a:r>
            <a:r>
              <a:rPr lang="en-US" sz="2400" b="1" dirty="0">
                <a:solidFill>
                  <a:schemeClr val="bg1"/>
                </a:solidFill>
              </a:rPr>
              <a:t>, often at night where the heavens are bright,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With </a:t>
            </a:r>
            <a:r>
              <a:rPr lang="en-US" sz="2400" b="1" dirty="0">
                <a:solidFill>
                  <a:schemeClr val="bg1"/>
                </a:solidFill>
              </a:rPr>
              <a:t>the light from the glittering stars,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Have </a:t>
            </a:r>
            <a:r>
              <a:rPr lang="en-US" sz="2400" b="1" dirty="0">
                <a:solidFill>
                  <a:schemeClr val="bg1"/>
                </a:solidFill>
              </a:rPr>
              <a:t>I stood there amazed and asked as I gazed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   If </a:t>
            </a:r>
            <a:r>
              <a:rPr lang="en-US" sz="2400" b="1" dirty="0">
                <a:solidFill>
                  <a:schemeClr val="bg1"/>
                </a:solidFill>
              </a:rPr>
              <a:t>their glory exceeds that of ours.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         </a:t>
            </a:r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82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799"/>
            <a:ext cx="8106706" cy="550920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600" b="1" dirty="0" smtClean="0">
                <a:solidFill>
                  <a:prstClr val="black"/>
                </a:solidFill>
                <a:latin typeface="Baskerville Old Face" pitchFamily="18" charset="0"/>
              </a:rPr>
              <a:t>The final version that is used with students </a:t>
            </a:r>
          </a:p>
          <a:p>
            <a:r>
              <a:rPr lang="en-US" sz="3600" b="1" dirty="0" smtClean="0">
                <a:solidFill>
                  <a:prstClr val="black"/>
                </a:solidFill>
                <a:latin typeface="Baskerville Old Face" pitchFamily="18" charset="0"/>
              </a:rPr>
              <a:t>does NOT have to be the original version</a:t>
            </a: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o</a:t>
            </a:r>
            <a:r>
              <a:rPr lang="en-US" sz="3600" b="1" dirty="0" smtClean="0">
                <a:solidFill>
                  <a:prstClr val="black"/>
                </a:solidFill>
                <a:latin typeface="Baskerville Old Face" pitchFamily="18" charset="0"/>
              </a:rPr>
              <a:t>f the reading.</a:t>
            </a: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600" b="1" dirty="0" smtClean="0">
                <a:solidFill>
                  <a:prstClr val="black"/>
                </a:solidFill>
                <a:latin typeface="Baskerville Old Face" pitchFamily="18" charset="0"/>
              </a:rPr>
              <a:t>It SHOULD  be the version of the reading </a:t>
            </a:r>
          </a:p>
          <a:p>
            <a:r>
              <a:rPr lang="en-US" sz="3600" b="1" dirty="0" smtClean="0">
                <a:solidFill>
                  <a:prstClr val="black"/>
                </a:solidFill>
                <a:latin typeface="Baskerville Old Face" pitchFamily="18" charset="0"/>
              </a:rPr>
              <a:t>that the majority of students can read and </a:t>
            </a: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c</a:t>
            </a:r>
            <a:r>
              <a:rPr lang="en-US" sz="3600" b="1" dirty="0" smtClean="0">
                <a:solidFill>
                  <a:prstClr val="black"/>
                </a:solidFill>
                <a:latin typeface="Baskerville Old Face" pitchFamily="18" charset="0"/>
              </a:rPr>
              <a:t>omprehend without frustration .</a:t>
            </a:r>
          </a:p>
          <a:p>
            <a:endParaRPr lang="en-US" sz="36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66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799"/>
            <a:ext cx="8132354" cy="637097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It is important, when using Embedded Reading, to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involve the students in a variety of activities.   In this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way, the students will approach each new version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with a different purpose and perspective.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In addition, not every student needs to advance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through each level.  Because the information is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included from the beginning, each student will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comprehend and acquire the most crucial information.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This allows the teacher to differentiate with every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reading.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</a:t>
            </a:r>
            <a:r>
              <a:rPr lang="en-US" sz="44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5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7236276" cy="5693866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Creating and using embedded readings may take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some practice, but don’t wait until you have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“perfected” the skill!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Students will benefit from your knowledge,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expertise  AND  your practice.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If you have questions, please feel free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to contact us: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lclarcq@yahoo.com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36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1957</Words>
  <Application>Microsoft Office PowerPoint</Application>
  <PresentationFormat>On-screen Show (4:3)</PresentationFormat>
  <Paragraphs>417</Paragraphs>
  <Slides>32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Tradeshow</vt:lpstr>
      <vt:lpstr>1_Tradeshow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lclarcq</dc:creator>
  <cp:lastModifiedBy>lclarcq</cp:lastModifiedBy>
  <cp:revision>21</cp:revision>
  <dcterms:created xsi:type="dcterms:W3CDTF">2012-08-02T19:50:29Z</dcterms:created>
  <dcterms:modified xsi:type="dcterms:W3CDTF">2012-08-02T21:38:17Z</dcterms:modified>
</cp:coreProperties>
</file>