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256" r:id="rId2"/>
    <p:sldId id="282" r:id="rId3"/>
    <p:sldId id="297" r:id="rId4"/>
    <p:sldId id="296" r:id="rId5"/>
    <p:sldId id="288" r:id="rId6"/>
    <p:sldId id="315" r:id="rId7"/>
    <p:sldId id="316" r:id="rId8"/>
    <p:sldId id="258" r:id="rId9"/>
    <p:sldId id="291" r:id="rId10"/>
    <p:sldId id="259" r:id="rId11"/>
    <p:sldId id="298" r:id="rId12"/>
    <p:sldId id="261" r:id="rId13"/>
    <p:sldId id="302" r:id="rId14"/>
    <p:sldId id="292" r:id="rId15"/>
    <p:sldId id="314" r:id="rId16"/>
    <p:sldId id="272" r:id="rId17"/>
    <p:sldId id="307" r:id="rId18"/>
    <p:sldId id="306" r:id="rId19"/>
    <p:sldId id="279" r:id="rId20"/>
    <p:sldId id="263" r:id="rId21"/>
    <p:sldId id="271" r:id="rId22"/>
    <p:sldId id="294" r:id="rId23"/>
    <p:sldId id="270" r:id="rId24"/>
    <p:sldId id="308" r:id="rId25"/>
    <p:sldId id="309" r:id="rId26"/>
    <p:sldId id="274" r:id="rId27"/>
    <p:sldId id="310" r:id="rId28"/>
    <p:sldId id="276" r:id="rId29"/>
    <p:sldId id="275" r:id="rId30"/>
    <p:sldId id="277" r:id="rId31"/>
    <p:sldId id="264" r:id="rId32"/>
    <p:sldId id="265" r:id="rId33"/>
    <p:sldId id="266" r:id="rId34"/>
    <p:sldId id="267" r:id="rId35"/>
    <p:sldId id="312" r:id="rId36"/>
    <p:sldId id="287" r:id="rId37"/>
    <p:sldId id="311" r:id="rId38"/>
    <p:sldId id="313" r:id="rId39"/>
    <p:sldId id="303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097D"/>
    <a:srgbClr val="681E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494" autoAdjust="0"/>
  </p:normalViewPr>
  <p:slideViewPr>
    <p:cSldViewPr>
      <p:cViewPr>
        <p:scale>
          <a:sx n="66" d="100"/>
          <a:sy n="66" d="100"/>
        </p:scale>
        <p:origin x="-1506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163DF-A9C9-4A58-A276-4B4B5811266F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787DC-6E22-4359-BB4B-1F998A2CFB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74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787DC-6E22-4359-BB4B-1F998A2CFB9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45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Heart, mind, body, soul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787DC-6E22-4359-BB4B-1F998A2CFB9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37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Justus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118FD-F6A0-44CE-9B21-570F5B219BA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21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Justus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118FD-F6A0-44CE-9B21-570F5B219BA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21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Circle q/ audience  </a:t>
            </a:r>
            <a:r>
              <a:rPr lang="en-US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gibt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ein</a:t>
            </a:r>
            <a:r>
              <a:rPr lang="en-US" baseline="0" dirty="0" smtClean="0"/>
              <a:t> M </a:t>
            </a:r>
            <a:r>
              <a:rPr lang="en-US" baseline="0" dirty="0" err="1" smtClean="0"/>
              <a:t>einen</a:t>
            </a:r>
            <a:r>
              <a:rPr lang="en-US" baseline="0" dirty="0" smtClean="0"/>
              <a:t> 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787DC-6E22-4359-BB4B-1F998A2CFB9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65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Circle q/ audience  </a:t>
            </a:r>
            <a:r>
              <a:rPr lang="en-US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gibt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ein</a:t>
            </a:r>
            <a:r>
              <a:rPr lang="en-US" baseline="0" dirty="0" smtClean="0"/>
              <a:t> M </a:t>
            </a:r>
            <a:r>
              <a:rPr lang="en-US" baseline="0" dirty="0" err="1" smtClean="0"/>
              <a:t>einen</a:t>
            </a:r>
            <a:r>
              <a:rPr lang="en-US" baseline="0" dirty="0" smtClean="0"/>
              <a:t> 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787DC-6E22-4359-BB4B-1F998A2CFB9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65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Circle q/ audience  </a:t>
            </a:r>
            <a:r>
              <a:rPr lang="en-US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gibt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ein</a:t>
            </a:r>
            <a:r>
              <a:rPr lang="en-US" baseline="0" dirty="0" smtClean="0"/>
              <a:t> M </a:t>
            </a:r>
            <a:r>
              <a:rPr lang="en-US" baseline="0" dirty="0" err="1" smtClean="0"/>
              <a:t>einen</a:t>
            </a:r>
            <a:r>
              <a:rPr lang="en-US" baseline="0" dirty="0" smtClean="0"/>
              <a:t> 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787DC-6E22-4359-BB4B-1F998A2CFB9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65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Circle q/ audience  </a:t>
            </a:r>
            <a:r>
              <a:rPr lang="en-US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gibt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ein</a:t>
            </a:r>
            <a:r>
              <a:rPr lang="en-US" baseline="0" dirty="0" smtClean="0"/>
              <a:t> M </a:t>
            </a:r>
            <a:r>
              <a:rPr lang="en-US" baseline="0" dirty="0" err="1" smtClean="0"/>
              <a:t>einen</a:t>
            </a:r>
            <a:r>
              <a:rPr lang="en-US" baseline="0" dirty="0" smtClean="0"/>
              <a:t> 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787DC-6E22-4359-BB4B-1F998A2CFB9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65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Circle q/ audience  </a:t>
            </a:r>
            <a:r>
              <a:rPr lang="en-US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gibt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ein</a:t>
            </a:r>
            <a:r>
              <a:rPr lang="en-US" baseline="0" dirty="0" smtClean="0"/>
              <a:t> M </a:t>
            </a:r>
            <a:r>
              <a:rPr lang="en-US" baseline="0" dirty="0" err="1" smtClean="0"/>
              <a:t>einen</a:t>
            </a:r>
            <a:r>
              <a:rPr lang="en-US" baseline="0" dirty="0" smtClean="0"/>
              <a:t> 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787DC-6E22-4359-BB4B-1F998A2CFB9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65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F826F-42DF-4B56-859A-070E7C3394F7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22E4445-C067-47BF-B22E-7D5981069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F826F-42DF-4B56-859A-070E7C3394F7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22E4445-C067-47BF-B22E-7D5981069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F826F-42DF-4B56-859A-070E7C3394F7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4445-C067-47BF-B22E-7D59810694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F826F-42DF-4B56-859A-070E7C3394F7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4445-C067-47BF-B22E-7D5981069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F826F-42DF-4B56-859A-070E7C3394F7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22E4445-C067-47BF-B22E-7D59810694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F826F-42DF-4B56-859A-070E7C3394F7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4445-C067-47BF-B22E-7D5981069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F826F-42DF-4B56-859A-070E7C3394F7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4445-C067-47BF-B22E-7D5981069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F826F-42DF-4B56-859A-070E7C3394F7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4445-C067-47BF-B22E-7D5981069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F826F-42DF-4B56-859A-070E7C3394F7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4445-C067-47BF-B22E-7D59810694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F826F-42DF-4B56-859A-070E7C3394F7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4445-C067-47BF-B22E-7D5981069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F826F-42DF-4B56-859A-070E7C3394F7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4445-C067-47BF-B22E-7D5981069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EAF826F-42DF-4B56-859A-070E7C3394F7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22E4445-C067-47BF-B22E-7D59810694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heartsforteaching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bineundmichael.com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>Embedded Reading</a:t>
            </a:r>
            <a:r>
              <a:rPr lang="en-US" sz="4900" dirty="0"/>
              <a:t> </a:t>
            </a:r>
            <a:r>
              <a:rPr lang="en-US" sz="4900" dirty="0" smtClean="0"/>
              <a:t>     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Rochester Regional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March 9, 2013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5105400"/>
            <a:ext cx="8458200" cy="1371600"/>
          </a:xfrm>
        </p:spPr>
        <p:txBody>
          <a:bodyPr>
            <a:normAutofit/>
          </a:bodyPr>
          <a:lstStyle/>
          <a:p>
            <a:endParaRPr lang="en-US" sz="2500" dirty="0" smtClean="0">
              <a:solidFill>
                <a:schemeClr val="tx1"/>
              </a:solidFill>
            </a:endParaRPr>
          </a:p>
          <a:p>
            <a:r>
              <a:rPr lang="en-US" sz="2500" dirty="0" smtClean="0">
                <a:solidFill>
                  <a:schemeClr val="tx1"/>
                </a:solidFill>
              </a:rPr>
              <a:t>Laurie </a:t>
            </a:r>
            <a:r>
              <a:rPr lang="en-US" sz="2500" dirty="0" err="1" smtClean="0">
                <a:solidFill>
                  <a:schemeClr val="tx1"/>
                </a:solidFill>
              </a:rPr>
              <a:t>Clarcq</a:t>
            </a:r>
            <a:endParaRPr lang="en-US" sz="2500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hlinkClick r:id="rId2"/>
              </a:rPr>
              <a:t>www.heartsforteaching.com</a:t>
            </a:r>
            <a:endParaRPr lang="en-US" sz="1900" dirty="0" smtClean="0"/>
          </a:p>
          <a:p>
            <a:endParaRPr lang="en-US" dirty="0"/>
          </a:p>
        </p:txBody>
      </p:sp>
      <p:pic>
        <p:nvPicPr>
          <p:cNvPr id="1026" name="Picture 2" descr="view detail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146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2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533400"/>
            <a:ext cx="8153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 </a:t>
            </a:r>
            <a:r>
              <a:rPr lang="en-US" sz="5400" b="1" dirty="0"/>
              <a:t>The purpose of language, used in communication, </a:t>
            </a:r>
            <a:endParaRPr lang="en-US" sz="5400" b="1" dirty="0" smtClean="0"/>
          </a:p>
          <a:p>
            <a:pPr lvl="0"/>
            <a:r>
              <a:rPr lang="en-US" sz="5400" b="1" dirty="0" smtClean="0"/>
              <a:t>is </a:t>
            </a:r>
            <a:r>
              <a:rPr lang="en-US" sz="5400" b="1" dirty="0"/>
              <a:t>to create a picture </a:t>
            </a:r>
            <a:endParaRPr lang="en-US" sz="5400" b="1" dirty="0" smtClean="0"/>
          </a:p>
          <a:p>
            <a:pPr lvl="0"/>
            <a:r>
              <a:rPr lang="en-US" sz="5400" b="1" dirty="0" smtClean="0"/>
              <a:t>in </a:t>
            </a:r>
            <a:r>
              <a:rPr lang="en-US" sz="5400" b="1" dirty="0"/>
              <a:t>the mind </a:t>
            </a:r>
            <a:endParaRPr lang="en-US" sz="5400" b="1" dirty="0" smtClean="0"/>
          </a:p>
          <a:p>
            <a:pPr lvl="0"/>
            <a:r>
              <a:rPr lang="en-US" sz="5400" b="1" dirty="0" smtClean="0"/>
              <a:t>and/or  the heart </a:t>
            </a:r>
          </a:p>
          <a:p>
            <a:pPr lvl="0"/>
            <a:r>
              <a:rPr lang="en-US" sz="5400" b="1" dirty="0" smtClean="0"/>
              <a:t>of </a:t>
            </a:r>
            <a:r>
              <a:rPr lang="en-US" sz="5400" b="1" dirty="0"/>
              <a:t>another person.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98833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85800"/>
            <a:ext cx="58674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15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833" y="381000"/>
            <a:ext cx="59436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843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4495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500188"/>
            <a:ext cx="4519612" cy="451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 rot="19104070">
            <a:off x="670988" y="3337238"/>
            <a:ext cx="2094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INTEREST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 rot="19195149">
            <a:off x="4688714" y="3249913"/>
            <a:ext cx="22445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SUCCESS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53152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8600"/>
            <a:ext cx="64770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625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89" y="0"/>
            <a:ext cx="707522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19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5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5400" b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54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5400" b="1" dirty="0" smtClean="0">
                <a:solidFill>
                  <a:schemeClr val="tx2">
                    <a:lumMod val="50000"/>
                  </a:schemeClr>
                </a:solidFill>
              </a:rPr>
              <a:t>What </a:t>
            </a:r>
            <a:r>
              <a:rPr lang="en-US" sz="5400" b="1" dirty="0">
                <a:solidFill>
                  <a:schemeClr val="tx2">
                    <a:lumMod val="50000"/>
                  </a:schemeClr>
                </a:solidFill>
              </a:rPr>
              <a:t>is an Embedded Reading?  </a:t>
            </a:r>
            <a:br>
              <a:rPr lang="en-US" sz="5400" b="1" dirty="0">
                <a:solidFill>
                  <a:schemeClr val="tx2">
                    <a:lumMod val="50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“</a:t>
            </a:r>
            <a:r>
              <a:rPr lang="en-US" sz="2800" b="1" dirty="0"/>
              <a:t>An embedded reading is a reading in three or more levels.  The first reading is at a basic level, easy for any student to understand.  It is a summary or an outline.  “</a:t>
            </a:r>
          </a:p>
          <a:p>
            <a:pPr>
              <a:buNone/>
            </a:pPr>
            <a:r>
              <a:rPr lang="en-US" sz="2800" b="1" dirty="0"/>
              <a:t>                                    </a:t>
            </a:r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r>
              <a:rPr lang="en-US" sz="2000" b="1" dirty="0" smtClean="0"/>
              <a:t>                                                                      www.heartsforteaching.com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8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I wanted to share a comment I got from a student today. We’re studying the film The Mighty and I made an embedded reading which is a summary of the opening scenes. We spent a class reading Versions I and II, and today I gave them III. I had actually hesitated, thinking that maybe II was as much as this group of (weak) students could handle. They glanced at it and one boy said, “This one is easy!” I think that is when I realized what embedded reading is all about. It was easy, because they have acquired the structures that were presented in I and II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Judy </a:t>
            </a:r>
            <a:r>
              <a:rPr lang="en-US" dirty="0" err="1" smtClean="0"/>
              <a:t>DuBuois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00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Stories and/or……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371600"/>
            <a:ext cx="6096000" cy="438912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Notes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Conversations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Shopping </a:t>
            </a:r>
            <a:r>
              <a:rPr lang="en-US" dirty="0" smtClean="0"/>
              <a:t>lists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Poems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Etc.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399396"/>
            <a:ext cx="4213225" cy="421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555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4000" b="1" dirty="0"/>
              <a:t>The success of an Embedded Reading is dependent upon the quality of the base reading.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200400"/>
            <a:ext cx="3095625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92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dirty="0"/>
              <a:t> </a:t>
            </a:r>
            <a:r>
              <a:rPr lang="en-US" sz="4300" b="1" dirty="0"/>
              <a:t>The </a:t>
            </a:r>
            <a:r>
              <a:rPr lang="en-US" sz="4300" b="1" dirty="0" smtClean="0"/>
              <a:t>first, or base, </a:t>
            </a:r>
            <a:r>
              <a:rPr lang="en-US" sz="4300" b="1" dirty="0"/>
              <a:t>reading is at a basic level, easy for </a:t>
            </a:r>
            <a:r>
              <a:rPr lang="en-US" sz="4300" b="1" i="1" dirty="0"/>
              <a:t>any</a:t>
            </a:r>
            <a:r>
              <a:rPr lang="en-US" sz="4300" b="1" dirty="0"/>
              <a:t> student to understand. </a:t>
            </a:r>
          </a:p>
          <a:p>
            <a:pPr>
              <a:buNone/>
            </a:pPr>
            <a:endParaRPr lang="en-US" sz="4300" b="1" dirty="0"/>
          </a:p>
          <a:p>
            <a:pPr>
              <a:buNone/>
            </a:pPr>
            <a:r>
              <a:rPr lang="en-US" sz="4300" b="1" dirty="0"/>
              <a:t> </a:t>
            </a:r>
            <a:r>
              <a:rPr lang="en-US" sz="4300" b="1" dirty="0" smtClean="0"/>
              <a:t>It </a:t>
            </a:r>
            <a:r>
              <a:rPr lang="en-US" sz="4300" b="1" dirty="0"/>
              <a:t>is a summary or an outline.  </a:t>
            </a:r>
            <a:endParaRPr lang="en-US" sz="3900" dirty="0"/>
          </a:p>
        </p:txBody>
      </p:sp>
    </p:spTree>
    <p:extLst>
      <p:ext uri="{BB962C8B-B14F-4D97-AF65-F5344CB8AC3E}">
        <p14:creationId xmlns:p14="http://schemas.microsoft.com/office/powerpoint/2010/main" val="3573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dirty="0"/>
              <a:t> </a:t>
            </a:r>
            <a:r>
              <a:rPr lang="en-US" sz="4300" b="1" dirty="0"/>
              <a:t>The </a:t>
            </a:r>
            <a:r>
              <a:rPr lang="en-US" sz="4300" b="1" dirty="0" smtClean="0"/>
              <a:t>first, or base, </a:t>
            </a:r>
            <a:r>
              <a:rPr lang="en-US" sz="4300" b="1" dirty="0"/>
              <a:t>reading is at a basic level, easy for </a:t>
            </a:r>
            <a:r>
              <a:rPr lang="en-US" sz="4300" b="1" i="1" dirty="0"/>
              <a:t>any</a:t>
            </a:r>
            <a:r>
              <a:rPr lang="en-US" sz="4300" b="1" dirty="0"/>
              <a:t> student to understand. </a:t>
            </a:r>
          </a:p>
          <a:p>
            <a:pPr>
              <a:buNone/>
            </a:pPr>
            <a:endParaRPr lang="en-US" sz="4300" b="1" dirty="0"/>
          </a:p>
          <a:p>
            <a:pPr>
              <a:buNone/>
            </a:pPr>
            <a:r>
              <a:rPr lang="en-US" sz="4300" b="1" dirty="0"/>
              <a:t> </a:t>
            </a:r>
            <a:r>
              <a:rPr lang="en-US" sz="4300" b="1" dirty="0" smtClean="0"/>
              <a:t>It </a:t>
            </a:r>
            <a:r>
              <a:rPr lang="en-US" sz="4300" b="1" dirty="0"/>
              <a:t>is a summary or an outline.  </a:t>
            </a:r>
            <a:endParaRPr lang="en-US" sz="3900" dirty="0"/>
          </a:p>
        </p:txBody>
      </p:sp>
    </p:spTree>
    <p:extLst>
      <p:ext uri="{BB962C8B-B14F-4D97-AF65-F5344CB8AC3E}">
        <p14:creationId xmlns:p14="http://schemas.microsoft.com/office/powerpoint/2010/main" val="21205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dirty="0" smtClean="0"/>
              <a:t>It </a:t>
            </a:r>
            <a:r>
              <a:rPr lang="en-US" sz="5400" b="1" dirty="0"/>
              <a:t>creates a completely </a:t>
            </a:r>
            <a:endParaRPr lang="en-US" sz="5400" b="1" dirty="0" smtClean="0"/>
          </a:p>
          <a:p>
            <a:pPr marL="0" indent="0">
              <a:buNone/>
            </a:pPr>
            <a:r>
              <a:rPr lang="en-US" sz="5400" b="1" dirty="0" smtClean="0"/>
              <a:t>clear picture in </a:t>
            </a:r>
            <a:r>
              <a:rPr lang="en-US" sz="5400" b="1" dirty="0"/>
              <a:t>the mind </a:t>
            </a:r>
            <a:endParaRPr lang="en-US" sz="5400" b="1" dirty="0" smtClean="0"/>
          </a:p>
          <a:p>
            <a:pPr marL="0" indent="0">
              <a:buNone/>
            </a:pPr>
            <a:r>
              <a:rPr lang="en-US" sz="5400" b="1" dirty="0" smtClean="0"/>
              <a:t>and </a:t>
            </a:r>
            <a:r>
              <a:rPr lang="en-US" sz="5400" b="1" dirty="0"/>
              <a:t>heart of the reader.</a:t>
            </a:r>
          </a:p>
        </p:txBody>
      </p:sp>
    </p:spTree>
    <p:extLst>
      <p:ext uri="{BB962C8B-B14F-4D97-AF65-F5344CB8AC3E}">
        <p14:creationId xmlns:p14="http://schemas.microsoft.com/office/powerpoint/2010/main" val="228393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68"/>
          <a:stretch/>
        </p:blipFill>
        <p:spPr bwMode="auto">
          <a:xfrm>
            <a:off x="3668632" y="2986018"/>
            <a:ext cx="2261905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0" y="457200"/>
            <a:ext cx="821250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/>
              <a:t>Es gibt einen </a:t>
            </a:r>
            <a:r>
              <a:rPr lang="de-DE" sz="3200" b="1" dirty="0" smtClean="0"/>
              <a:t>Jungen. </a:t>
            </a:r>
          </a:p>
          <a:p>
            <a:r>
              <a:rPr lang="de-DE" sz="3200" b="1" dirty="0" smtClean="0"/>
              <a:t>Der Junge will dem Mädchen die Hand geben. </a:t>
            </a:r>
          </a:p>
          <a:p>
            <a:r>
              <a:rPr lang="de-DE" sz="3200" b="1" dirty="0" smtClean="0"/>
              <a:t>Der </a:t>
            </a:r>
            <a:r>
              <a:rPr lang="de-DE" sz="3200" b="1" dirty="0"/>
              <a:t>Junge sagt: »Guten Morgen</a:t>
            </a:r>
            <a:r>
              <a:rPr lang="de-DE" sz="3200" b="1" dirty="0" smtClean="0"/>
              <a:t>«.</a:t>
            </a:r>
            <a:endParaRPr lang="en-US" b="1" dirty="0"/>
          </a:p>
        </p:txBody>
      </p:sp>
      <p:sp>
        <p:nvSpPr>
          <p:cNvPr id="5" name="Cloud Callout 4"/>
          <p:cNvSpPr/>
          <p:nvPr/>
        </p:nvSpPr>
        <p:spPr>
          <a:xfrm>
            <a:off x="0" y="1994203"/>
            <a:ext cx="3505200" cy="2743200"/>
          </a:xfrm>
          <a:prstGeom prst="cloudCallout">
            <a:avLst>
              <a:gd name="adj1" fmla="val 96231"/>
              <a:gd name="adj2" fmla="val 329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70" y="2986018"/>
            <a:ext cx="2338387" cy="1800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Heart 5"/>
          <p:cNvSpPr/>
          <p:nvPr/>
        </p:nvSpPr>
        <p:spPr>
          <a:xfrm>
            <a:off x="4876800" y="4114800"/>
            <a:ext cx="457200" cy="457200"/>
          </a:xfrm>
          <a:prstGeom prst="hear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0"/>
          <a:stretch/>
        </p:blipFill>
        <p:spPr bwMode="auto">
          <a:xfrm>
            <a:off x="6503210" y="2986018"/>
            <a:ext cx="2640790" cy="391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343400"/>
            <a:ext cx="1143000" cy="251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986018"/>
            <a:ext cx="1295400" cy="3871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359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11"/>
          <a:stretch/>
        </p:blipFill>
        <p:spPr bwMode="auto">
          <a:xfrm>
            <a:off x="3115235" y="2438400"/>
            <a:ext cx="2523565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0" y="522982"/>
            <a:ext cx="588571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/>
              <a:t>Es gibt einen </a:t>
            </a:r>
            <a:r>
              <a:rPr lang="de-DE" sz="3200" b="1" dirty="0" smtClean="0"/>
              <a:t>Jungen. </a:t>
            </a:r>
          </a:p>
          <a:p>
            <a:r>
              <a:rPr lang="de-DE" sz="3200" b="1" dirty="0" smtClean="0"/>
              <a:t>Der </a:t>
            </a:r>
            <a:r>
              <a:rPr lang="de-DE" sz="3200" b="1" dirty="0"/>
              <a:t>Junge sagt: »Guten Morgen</a:t>
            </a:r>
            <a:r>
              <a:rPr lang="de-DE" sz="3200" b="1" dirty="0" smtClean="0"/>
              <a:t>«.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5346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11"/>
          <a:stretch/>
        </p:blipFill>
        <p:spPr bwMode="auto">
          <a:xfrm>
            <a:off x="3115235" y="2438400"/>
            <a:ext cx="2523565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0" y="522982"/>
            <a:ext cx="588571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/>
              <a:t>Es gibt einen </a:t>
            </a:r>
            <a:r>
              <a:rPr lang="de-DE" sz="3200" b="1" dirty="0" smtClean="0"/>
              <a:t>Jungen. </a:t>
            </a:r>
          </a:p>
          <a:p>
            <a:r>
              <a:rPr lang="de-DE" sz="3200" b="1" dirty="0" smtClean="0"/>
              <a:t>Der </a:t>
            </a:r>
            <a:r>
              <a:rPr lang="de-DE" sz="3200" b="1" dirty="0"/>
              <a:t>Junge sagt: »Guten Morgen</a:t>
            </a:r>
            <a:r>
              <a:rPr lang="de-DE" sz="3200" b="1" dirty="0" smtClean="0"/>
              <a:t>«.</a:t>
            </a:r>
            <a:endParaRPr lang="en-US" b="1" dirty="0"/>
          </a:p>
        </p:txBody>
      </p:sp>
      <p:sp>
        <p:nvSpPr>
          <p:cNvPr id="2" name="Oval Callout 1"/>
          <p:cNvSpPr/>
          <p:nvPr/>
        </p:nvSpPr>
        <p:spPr>
          <a:xfrm>
            <a:off x="5921828" y="1600200"/>
            <a:ext cx="1545771" cy="917448"/>
          </a:xfrm>
          <a:prstGeom prst="wedgeEllipseCallout">
            <a:avLst>
              <a:gd name="adj1" fmla="val -100369"/>
              <a:gd name="adj2" fmla="val 1293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Guten</a:t>
            </a:r>
            <a:endParaRPr lang="en-US" dirty="0" smtClean="0"/>
          </a:p>
          <a:p>
            <a:pPr algn="ctr"/>
            <a:r>
              <a:rPr lang="en-US" dirty="0" err="1" smtClean="0"/>
              <a:t>Morgen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41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68"/>
          <a:stretch/>
        </p:blipFill>
        <p:spPr bwMode="auto">
          <a:xfrm>
            <a:off x="3668632" y="2986018"/>
            <a:ext cx="2261905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0" y="457200"/>
            <a:ext cx="821250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/>
              <a:t>Es gibt einen </a:t>
            </a:r>
            <a:r>
              <a:rPr lang="de-DE" sz="3200" b="1" dirty="0" smtClean="0"/>
              <a:t>Jungen. </a:t>
            </a:r>
          </a:p>
          <a:p>
            <a:r>
              <a:rPr lang="de-DE" sz="3200" b="1" dirty="0" smtClean="0"/>
              <a:t>Der Junge will dem Mädchen die Hand geben. </a:t>
            </a:r>
          </a:p>
          <a:p>
            <a:r>
              <a:rPr lang="de-DE" sz="3200" b="1" dirty="0" smtClean="0"/>
              <a:t>Der </a:t>
            </a:r>
            <a:r>
              <a:rPr lang="de-DE" sz="3200" b="1" dirty="0"/>
              <a:t>Junge sagt: »Guten Morgen</a:t>
            </a:r>
            <a:r>
              <a:rPr lang="de-DE" sz="3200" b="1" dirty="0" smtClean="0"/>
              <a:t>«.</a:t>
            </a:r>
            <a:endParaRPr lang="en-US" b="1" dirty="0"/>
          </a:p>
        </p:txBody>
      </p:sp>
      <p:sp>
        <p:nvSpPr>
          <p:cNvPr id="5" name="Cloud Callout 4"/>
          <p:cNvSpPr/>
          <p:nvPr/>
        </p:nvSpPr>
        <p:spPr>
          <a:xfrm>
            <a:off x="0" y="1994203"/>
            <a:ext cx="3505200" cy="2743200"/>
          </a:xfrm>
          <a:prstGeom prst="cloudCallout">
            <a:avLst>
              <a:gd name="adj1" fmla="val 96231"/>
              <a:gd name="adj2" fmla="val 329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70" y="2986018"/>
            <a:ext cx="2338387" cy="1800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Heart 5"/>
          <p:cNvSpPr/>
          <p:nvPr/>
        </p:nvSpPr>
        <p:spPr>
          <a:xfrm>
            <a:off x="4876800" y="4114800"/>
            <a:ext cx="457200" cy="457200"/>
          </a:xfrm>
          <a:prstGeom prst="hear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0"/>
          <a:stretch/>
        </p:blipFill>
        <p:spPr bwMode="auto">
          <a:xfrm>
            <a:off x="6503210" y="2986018"/>
            <a:ext cx="2640790" cy="391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343400"/>
            <a:ext cx="1143000" cy="251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986018"/>
            <a:ext cx="1295400" cy="3871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Callout 9"/>
          <p:cNvSpPr/>
          <p:nvPr/>
        </p:nvSpPr>
        <p:spPr>
          <a:xfrm>
            <a:off x="6515100" y="1972432"/>
            <a:ext cx="1545771" cy="917448"/>
          </a:xfrm>
          <a:prstGeom prst="wedgeEllipseCallout">
            <a:avLst>
              <a:gd name="adj1" fmla="val -100369"/>
              <a:gd name="adj2" fmla="val 1293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Guten</a:t>
            </a:r>
            <a:endParaRPr lang="en-US" dirty="0" smtClean="0"/>
          </a:p>
          <a:p>
            <a:pPr algn="ctr"/>
            <a:r>
              <a:rPr lang="en-US" dirty="0" err="1" smtClean="0"/>
              <a:t>Morgen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07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9600" dirty="0" smtClean="0"/>
              <a:t>      Das </a:t>
            </a:r>
            <a:r>
              <a:rPr lang="en-US" sz="9600" dirty="0" err="1" smtClean="0"/>
              <a:t>Ende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91556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103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/>
          <a:lstStyle/>
          <a:p>
            <a:pPr marL="0" indent="0">
              <a:buNone/>
            </a:pPr>
            <a:endParaRPr lang="en-US" sz="5400" b="1" dirty="0" smtClean="0"/>
          </a:p>
          <a:p>
            <a:pPr marL="0" indent="0">
              <a:buNone/>
            </a:pPr>
            <a:r>
              <a:rPr lang="en-US" sz="5400" b="1" dirty="0" smtClean="0"/>
              <a:t>Each </a:t>
            </a:r>
            <a:r>
              <a:rPr lang="en-US" sz="5400" b="1" dirty="0"/>
              <a:t>succeeding level adds sentences with additional information and/or details.  </a:t>
            </a:r>
            <a:endParaRPr lang="en-US" sz="5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82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297578" y="4920648"/>
            <a:ext cx="2521822" cy="1692680"/>
          </a:xfrm>
          <a:prstGeom prst="cloudCallout">
            <a:avLst>
              <a:gd name="adj1" fmla="val 90023"/>
              <a:gd name="adj2" fmla="val -189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52400" y="304800"/>
            <a:ext cx="9206366" cy="54784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600" b="1" dirty="0"/>
              <a:t>Es gibt einen Jungen und ein</a:t>
            </a:r>
            <a:r>
              <a:rPr lang="de-DE" sz="4400" b="1" dirty="0"/>
              <a:t> </a:t>
            </a:r>
            <a:r>
              <a:rPr lang="de-DE" sz="3600" b="1" dirty="0"/>
              <a:t>Mädchen</a:t>
            </a:r>
            <a:r>
              <a:rPr lang="de-DE" sz="2000" b="1" dirty="0" smtClean="0"/>
              <a:t>.</a:t>
            </a:r>
          </a:p>
          <a:p>
            <a:r>
              <a:rPr lang="de-DE" b="1" dirty="0" smtClean="0"/>
              <a:t> </a:t>
            </a:r>
            <a:r>
              <a:rPr lang="de-DE" sz="3600" b="1" dirty="0" smtClean="0"/>
              <a:t> </a:t>
            </a:r>
          </a:p>
          <a:p>
            <a:r>
              <a:rPr lang="de-DE" sz="3600" b="1" dirty="0" smtClean="0"/>
              <a:t>Der </a:t>
            </a:r>
            <a:r>
              <a:rPr lang="de-DE" sz="3600" b="1" dirty="0"/>
              <a:t>Junge sagt: »Guten Morgen</a:t>
            </a:r>
            <a:r>
              <a:rPr lang="de-DE" sz="3600" b="1" dirty="0" smtClean="0"/>
              <a:t>«,</a:t>
            </a:r>
          </a:p>
          <a:p>
            <a:r>
              <a:rPr lang="de-DE" sz="3600" b="1" dirty="0" smtClean="0"/>
              <a:t>und </a:t>
            </a:r>
            <a:r>
              <a:rPr lang="de-DE" sz="3600" b="1" dirty="0"/>
              <a:t>das Mädchen </a:t>
            </a:r>
            <a:r>
              <a:rPr lang="de-DE" sz="3600" b="1" dirty="0" smtClean="0"/>
              <a:t>sagt</a:t>
            </a:r>
            <a:r>
              <a:rPr lang="de-DE" sz="3600" b="1" dirty="0"/>
              <a:t> </a:t>
            </a:r>
            <a:r>
              <a:rPr lang="de-DE" sz="3600" b="1" dirty="0" smtClean="0"/>
              <a:t>nicht</a:t>
            </a:r>
          </a:p>
          <a:p>
            <a:r>
              <a:rPr lang="de-DE" sz="3600" b="1" dirty="0" smtClean="0"/>
              <a:t> &gt;&gt; Guten Morgen&lt;&lt;.</a:t>
            </a:r>
          </a:p>
          <a:p>
            <a:endParaRPr lang="de-DE" sz="3600" b="1" dirty="0"/>
          </a:p>
          <a:p>
            <a:r>
              <a:rPr lang="de-DE" sz="3600" b="1" dirty="0" smtClean="0"/>
              <a:t>Der Junge </a:t>
            </a:r>
            <a:r>
              <a:rPr lang="de-DE" sz="3600" b="1" dirty="0"/>
              <a:t>will </a:t>
            </a:r>
            <a:r>
              <a:rPr lang="de-DE" sz="3600" b="1" dirty="0" smtClean="0"/>
              <a:t>dem Mädchen </a:t>
            </a:r>
            <a:r>
              <a:rPr lang="de-DE" sz="3600" b="1" dirty="0"/>
              <a:t>die Hand geben. </a:t>
            </a:r>
            <a:endParaRPr lang="de-DE" sz="3600" b="1" dirty="0" smtClean="0"/>
          </a:p>
          <a:p>
            <a:r>
              <a:rPr lang="de-DE" sz="3600" b="1" dirty="0" smtClean="0"/>
              <a:t>Der Junge </a:t>
            </a:r>
            <a:r>
              <a:rPr lang="de-DE" sz="3600" b="1" dirty="0"/>
              <a:t>gibt </a:t>
            </a:r>
            <a:r>
              <a:rPr lang="de-DE" sz="3600" b="1" dirty="0" smtClean="0"/>
              <a:t>dem Mädchen die Hand nicht. </a:t>
            </a:r>
            <a:endParaRPr lang="de-DE" sz="3600" b="1" dirty="0"/>
          </a:p>
          <a:p>
            <a:endParaRPr lang="en-US" sz="3600" b="1" dirty="0"/>
          </a:p>
          <a:p>
            <a:endParaRPr lang="en-US" b="1" dirty="0"/>
          </a:p>
        </p:txBody>
      </p:sp>
      <p:pic>
        <p:nvPicPr>
          <p:cNvPr id="3" name="Content Placeholder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68"/>
          <a:stretch/>
        </p:blipFill>
        <p:spPr bwMode="auto">
          <a:xfrm>
            <a:off x="3987739" y="5133810"/>
            <a:ext cx="1705360" cy="2895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356" y="5256497"/>
            <a:ext cx="1368266" cy="105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Heart 5"/>
          <p:cNvSpPr/>
          <p:nvPr/>
        </p:nvSpPr>
        <p:spPr>
          <a:xfrm>
            <a:off x="4626299" y="5929382"/>
            <a:ext cx="343944" cy="344705"/>
          </a:xfrm>
          <a:prstGeom prst="hear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0"/>
          <a:stretch/>
        </p:blipFill>
        <p:spPr bwMode="auto">
          <a:xfrm>
            <a:off x="6200690" y="5137101"/>
            <a:ext cx="1991020" cy="2952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099" y="6157983"/>
            <a:ext cx="861763" cy="1898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384" y="5137101"/>
            <a:ext cx="976665" cy="2919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5647515" y="4838484"/>
            <a:ext cx="1058085" cy="612648"/>
          </a:xfrm>
          <a:prstGeom prst="wedgeRoundRectCallout">
            <a:avLst>
              <a:gd name="adj1" fmla="val -57976"/>
              <a:gd name="adj2" fmla="val 7955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Guten</a:t>
            </a:r>
            <a:endParaRPr lang="en-US" dirty="0" smtClean="0"/>
          </a:p>
          <a:p>
            <a:pPr algn="ctr"/>
            <a:r>
              <a:rPr lang="en-US" dirty="0" err="1" smtClean="0"/>
              <a:t>Morgen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77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hlinkClick r:id="rId2"/>
              </a:rPr>
              <a:t>www.sabineundmichael.com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By Michael Miller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w/special thanks to Robert Harrell!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21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"/>
            <a:ext cx="8991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/>
              <a:t>Es gibt einen Jungen, Bill, </a:t>
            </a:r>
            <a:endParaRPr lang="de-DE" sz="3200" b="1" dirty="0" smtClean="0"/>
          </a:p>
          <a:p>
            <a:r>
              <a:rPr lang="de-DE" sz="3200" b="1" dirty="0" smtClean="0"/>
              <a:t>und </a:t>
            </a:r>
            <a:r>
              <a:rPr lang="de-DE" sz="3200" b="1" dirty="0"/>
              <a:t>ein Mädchen, Gertrud.</a:t>
            </a:r>
            <a:endParaRPr lang="en-US" sz="3200" b="1" dirty="0"/>
          </a:p>
          <a:p>
            <a:r>
              <a:rPr lang="de-DE" sz="3200" b="1" dirty="0"/>
              <a:t>Bill sieht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</a:p>
          <a:p>
            <a:r>
              <a:rPr lang="de-DE" sz="3200" b="1" dirty="0" smtClean="0"/>
              <a:t>Bill </a:t>
            </a:r>
            <a:r>
              <a:rPr lang="de-DE" sz="3200" b="1" dirty="0"/>
              <a:t>grüßt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</a:p>
          <a:p>
            <a:r>
              <a:rPr lang="de-DE" sz="3200" b="1" dirty="0" smtClean="0"/>
              <a:t>Das </a:t>
            </a:r>
            <a:r>
              <a:rPr lang="de-DE" sz="3200" b="1" dirty="0"/>
              <a:t>ist </a:t>
            </a:r>
            <a:r>
              <a:rPr lang="de-DE" sz="3200" b="1" dirty="0" smtClean="0"/>
              <a:t>gut.</a:t>
            </a:r>
            <a:endParaRPr lang="en-US" sz="3200" b="1" dirty="0"/>
          </a:p>
          <a:p>
            <a:r>
              <a:rPr lang="de-DE" sz="3200" b="1" dirty="0"/>
              <a:t>Bill sagt: »Guten Morgen«, </a:t>
            </a:r>
            <a:r>
              <a:rPr lang="de-DE" sz="3200" b="1" dirty="0" smtClean="0"/>
              <a:t> </a:t>
            </a:r>
          </a:p>
          <a:p>
            <a:r>
              <a:rPr lang="de-DE" sz="3200" b="1" dirty="0" smtClean="0"/>
              <a:t>und </a:t>
            </a:r>
            <a:r>
              <a:rPr lang="de-DE" sz="3200" b="1" dirty="0"/>
              <a:t>Gertrud </a:t>
            </a:r>
            <a:r>
              <a:rPr lang="de-DE" sz="3200" b="1" dirty="0" smtClean="0"/>
              <a:t>sagt nicht: </a:t>
            </a:r>
            <a:r>
              <a:rPr lang="de-DE" sz="3200" b="1" dirty="0"/>
              <a:t>»Guten </a:t>
            </a:r>
            <a:r>
              <a:rPr lang="de-DE" sz="3200" b="1" dirty="0" smtClean="0"/>
              <a:t>Morgen«.   </a:t>
            </a:r>
          </a:p>
          <a:p>
            <a:r>
              <a:rPr lang="de-DE" sz="3200" b="1" dirty="0" smtClean="0"/>
              <a:t>Das ist nicht so gut. </a:t>
            </a:r>
          </a:p>
          <a:p>
            <a:r>
              <a:rPr lang="de-DE" sz="3200" b="1" dirty="0" smtClean="0"/>
              <a:t>Bill will Gertrud die Hand geben.  </a:t>
            </a:r>
          </a:p>
          <a:p>
            <a:r>
              <a:rPr lang="de-DE" sz="3200" b="1" dirty="0" smtClean="0"/>
              <a:t>Bill </a:t>
            </a:r>
            <a:r>
              <a:rPr lang="de-DE" sz="3200" b="1" dirty="0"/>
              <a:t>gibt Gertrud die </a:t>
            </a:r>
            <a:r>
              <a:rPr lang="de-DE" sz="3200" b="1" dirty="0" smtClean="0"/>
              <a:t>Hand nicht. </a:t>
            </a:r>
            <a:endParaRPr lang="de-DE" sz="3200" b="1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4159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"/>
            <a:ext cx="8991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/>
              <a:t>Es gibt einen Jungen, Bill, </a:t>
            </a:r>
            <a:r>
              <a:rPr lang="de-DE" sz="3200" b="1" dirty="0" smtClean="0"/>
              <a:t>und </a:t>
            </a:r>
            <a:r>
              <a:rPr lang="de-DE" sz="3200" b="1" dirty="0"/>
              <a:t>ein Mädchen,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en-US" sz="3200" b="1" dirty="0" smtClean="0"/>
              <a:t>  </a:t>
            </a:r>
            <a:r>
              <a:rPr lang="de-DE" sz="3200" b="1" dirty="0" smtClean="0"/>
              <a:t>Bill </a:t>
            </a:r>
            <a:r>
              <a:rPr lang="de-DE" sz="3200" b="1" dirty="0"/>
              <a:t>sieht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  <a:r>
              <a:rPr lang="de-DE" sz="3200" b="1" dirty="0" smtClean="0"/>
              <a:t>Bill </a:t>
            </a:r>
            <a:r>
              <a:rPr lang="de-DE" sz="3200" b="1" dirty="0"/>
              <a:t>grüßt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</a:p>
          <a:p>
            <a:r>
              <a:rPr lang="de-DE" sz="3200" b="1" dirty="0" smtClean="0"/>
              <a:t>Das </a:t>
            </a:r>
            <a:r>
              <a:rPr lang="de-DE" sz="3200" b="1" dirty="0"/>
              <a:t>ist </a:t>
            </a:r>
            <a:r>
              <a:rPr lang="de-DE" sz="3200" b="1" dirty="0" smtClean="0"/>
              <a:t>gut.</a:t>
            </a:r>
            <a:endParaRPr lang="en-US" sz="3200" b="1" dirty="0"/>
          </a:p>
          <a:p>
            <a:endParaRPr lang="de-DE" sz="3200" b="1" dirty="0" smtClean="0"/>
          </a:p>
          <a:p>
            <a:r>
              <a:rPr lang="de-DE" sz="3200" b="1" dirty="0" smtClean="0"/>
              <a:t>Bill </a:t>
            </a:r>
            <a:r>
              <a:rPr lang="de-DE" sz="3200" b="1" dirty="0"/>
              <a:t>sagt: »Guten Morgen«, </a:t>
            </a:r>
            <a:r>
              <a:rPr lang="de-DE" sz="3200" b="1" dirty="0" smtClean="0"/>
              <a:t> und </a:t>
            </a:r>
            <a:r>
              <a:rPr lang="de-DE" sz="3200" b="1" dirty="0"/>
              <a:t>Gertrud </a:t>
            </a:r>
            <a:r>
              <a:rPr lang="de-DE" sz="3200" b="1" dirty="0" smtClean="0"/>
              <a:t>sagt nicht: </a:t>
            </a:r>
            <a:r>
              <a:rPr lang="de-DE" sz="3200" b="1" dirty="0"/>
              <a:t>»Guten </a:t>
            </a:r>
            <a:r>
              <a:rPr lang="de-DE" sz="3200" b="1" dirty="0" smtClean="0"/>
              <a:t>Morgen«.   Das ist nicht so gut. </a:t>
            </a:r>
            <a:r>
              <a:rPr lang="de-DE" sz="3200" b="1" dirty="0"/>
              <a:t> </a:t>
            </a:r>
            <a:endParaRPr lang="de-DE" sz="3200" b="1" dirty="0" smtClean="0"/>
          </a:p>
          <a:p>
            <a:endParaRPr lang="de-DE" sz="3200" b="1" dirty="0"/>
          </a:p>
          <a:p>
            <a:r>
              <a:rPr lang="de-DE" sz="3200" b="1" dirty="0" smtClean="0"/>
              <a:t>Bill will Gertrud die Hand geben.  Bill </a:t>
            </a:r>
            <a:r>
              <a:rPr lang="de-DE" sz="3200" b="1" dirty="0"/>
              <a:t>gibt Gertrud die </a:t>
            </a:r>
            <a:r>
              <a:rPr lang="de-DE" sz="3200" b="1" dirty="0" smtClean="0"/>
              <a:t>Hand nicht. </a:t>
            </a:r>
            <a:endParaRPr lang="de-DE" sz="3200" b="1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2149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"/>
            <a:ext cx="8991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/>
              <a:t>Es gibt einen Jungen, Bill, </a:t>
            </a:r>
            <a:r>
              <a:rPr lang="de-DE" sz="3200" b="1" dirty="0" smtClean="0"/>
              <a:t>und </a:t>
            </a:r>
            <a:r>
              <a:rPr lang="de-DE" sz="3200" b="1" dirty="0"/>
              <a:t>ein Mädchen,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en-US" sz="3200" b="1" dirty="0" smtClean="0"/>
              <a:t>  </a:t>
            </a:r>
            <a:r>
              <a:rPr lang="de-DE" sz="3200" b="1" dirty="0" smtClean="0"/>
              <a:t>Bill </a:t>
            </a:r>
            <a:r>
              <a:rPr lang="de-DE" sz="3200" b="1" dirty="0"/>
              <a:t>sieht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  <a:r>
              <a:rPr lang="de-DE" sz="3200" b="1" dirty="0" smtClean="0"/>
              <a:t>Bill </a:t>
            </a:r>
            <a:r>
              <a:rPr lang="de-DE" sz="3200" b="1" dirty="0"/>
              <a:t>grüßt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</a:p>
          <a:p>
            <a:r>
              <a:rPr lang="de-DE" sz="3200" b="1" dirty="0" smtClean="0"/>
              <a:t>Das </a:t>
            </a:r>
            <a:r>
              <a:rPr lang="de-DE" sz="3200" b="1" dirty="0"/>
              <a:t>ist </a:t>
            </a:r>
            <a:r>
              <a:rPr lang="de-DE" sz="3200" b="1" dirty="0" smtClean="0"/>
              <a:t>gut.</a:t>
            </a:r>
            <a:r>
              <a:rPr lang="en-US" sz="3200" b="1" dirty="0"/>
              <a:t> </a:t>
            </a:r>
            <a:r>
              <a:rPr lang="en-US" sz="3200" b="1" dirty="0" smtClean="0"/>
              <a:t>  </a:t>
            </a:r>
            <a:r>
              <a:rPr lang="de-DE" sz="3200" b="1" dirty="0" smtClean="0"/>
              <a:t>Bill </a:t>
            </a:r>
            <a:r>
              <a:rPr lang="de-DE" sz="3200" b="1" dirty="0"/>
              <a:t>sagt: »Guten Morgen«, </a:t>
            </a:r>
            <a:r>
              <a:rPr lang="de-DE" sz="3200" b="1" dirty="0" smtClean="0"/>
              <a:t> und </a:t>
            </a:r>
            <a:r>
              <a:rPr lang="de-DE" sz="3200" b="1" dirty="0"/>
              <a:t>Gertrud </a:t>
            </a:r>
            <a:r>
              <a:rPr lang="de-DE" sz="3200" b="1" dirty="0" smtClean="0"/>
              <a:t>sagt nicht: </a:t>
            </a:r>
            <a:r>
              <a:rPr lang="de-DE" sz="3200" b="1" dirty="0"/>
              <a:t>»Guten </a:t>
            </a:r>
            <a:r>
              <a:rPr lang="de-DE" sz="3200" b="1" dirty="0" smtClean="0"/>
              <a:t>Morgen«.   Das ist nicht so gut. </a:t>
            </a:r>
            <a:r>
              <a:rPr lang="de-DE" sz="3200" b="1" dirty="0"/>
              <a:t> </a:t>
            </a:r>
            <a:r>
              <a:rPr lang="de-DE" sz="3200" b="1" dirty="0" smtClean="0"/>
              <a:t>Bill will Gertrud die Hand geben.  Bill </a:t>
            </a:r>
            <a:r>
              <a:rPr lang="de-DE" sz="3200" b="1" dirty="0"/>
              <a:t>gibt Gertrud die </a:t>
            </a:r>
            <a:r>
              <a:rPr lang="de-DE" sz="3200" b="1" dirty="0" smtClean="0"/>
              <a:t>Hand nicht. </a:t>
            </a:r>
            <a:endParaRPr lang="de-DE" sz="3200" b="1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81191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"/>
            <a:ext cx="89916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/>
              <a:t>Es ist </a:t>
            </a:r>
            <a:r>
              <a:rPr lang="de-DE" sz="3200" b="1" dirty="0" smtClean="0"/>
              <a:t>Morgen.  Es </a:t>
            </a:r>
            <a:r>
              <a:rPr lang="de-DE" sz="3200" b="1" dirty="0"/>
              <a:t>gibt einen Jungen, Bill, </a:t>
            </a:r>
            <a:r>
              <a:rPr lang="de-DE" sz="3200" b="1" dirty="0" smtClean="0"/>
              <a:t>und ein</a:t>
            </a:r>
          </a:p>
          <a:p>
            <a:endParaRPr lang="de-DE" sz="3200" b="1" dirty="0"/>
          </a:p>
          <a:p>
            <a:r>
              <a:rPr lang="de-DE" sz="3200" b="1" dirty="0" smtClean="0"/>
              <a:t> </a:t>
            </a:r>
            <a:r>
              <a:rPr lang="de-DE" sz="3200" b="1" dirty="0"/>
              <a:t>Mädchen,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  <a:r>
              <a:rPr lang="de-DE" sz="3200" b="1" dirty="0" smtClean="0"/>
              <a:t>Bill </a:t>
            </a:r>
            <a:r>
              <a:rPr lang="de-DE" sz="3200" b="1" dirty="0"/>
              <a:t>sieht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de-DE" sz="3200" b="1" dirty="0"/>
              <a:t>Bill ist </a:t>
            </a:r>
            <a:endParaRPr lang="de-DE" sz="3200" b="1" dirty="0" smtClean="0"/>
          </a:p>
          <a:p>
            <a:endParaRPr lang="de-DE" sz="3200" b="1" dirty="0"/>
          </a:p>
          <a:p>
            <a:r>
              <a:rPr lang="de-DE" sz="3200" b="1" dirty="0" smtClean="0"/>
              <a:t>glücklich.  </a:t>
            </a:r>
            <a:r>
              <a:rPr lang="de-DE" sz="3200" b="1" dirty="0"/>
              <a:t>Bill grüßt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  <a:r>
              <a:rPr lang="de-DE" sz="3200" b="1" dirty="0" smtClean="0"/>
              <a:t>Das </a:t>
            </a:r>
            <a:r>
              <a:rPr lang="de-DE" sz="3200" b="1" dirty="0"/>
              <a:t>ist </a:t>
            </a:r>
            <a:r>
              <a:rPr lang="de-DE" sz="3200" b="1" dirty="0" smtClean="0"/>
              <a:t>gut.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  <a:r>
              <a:rPr lang="de-DE" sz="3200" b="1" dirty="0" smtClean="0"/>
              <a:t>Bill </a:t>
            </a:r>
            <a:r>
              <a:rPr lang="de-DE" sz="3200" b="1" dirty="0"/>
              <a:t>sagt: </a:t>
            </a:r>
            <a:endParaRPr lang="de-DE" sz="3200" b="1" dirty="0" smtClean="0"/>
          </a:p>
          <a:p>
            <a:endParaRPr lang="de-DE" sz="3200" b="1" dirty="0"/>
          </a:p>
          <a:p>
            <a:r>
              <a:rPr lang="de-DE" sz="3200" b="1" dirty="0" smtClean="0"/>
              <a:t>»</a:t>
            </a:r>
            <a:r>
              <a:rPr lang="de-DE" sz="3200" b="1" dirty="0"/>
              <a:t>Guten Morgen«, </a:t>
            </a:r>
            <a:r>
              <a:rPr lang="de-DE" sz="3200" b="1" dirty="0" smtClean="0"/>
              <a:t> und </a:t>
            </a:r>
            <a:r>
              <a:rPr lang="de-DE" sz="3200" b="1" dirty="0"/>
              <a:t>Gertrud </a:t>
            </a:r>
            <a:r>
              <a:rPr lang="de-DE" sz="3200" b="1" dirty="0" smtClean="0"/>
              <a:t>sagt nicht: </a:t>
            </a:r>
            <a:r>
              <a:rPr lang="de-DE" sz="3200" b="1" dirty="0"/>
              <a:t>»Guten </a:t>
            </a:r>
            <a:endParaRPr lang="de-DE" sz="3200" b="1" dirty="0" smtClean="0"/>
          </a:p>
          <a:p>
            <a:endParaRPr lang="de-DE" sz="3200" b="1" dirty="0"/>
          </a:p>
          <a:p>
            <a:r>
              <a:rPr lang="de-DE" sz="3200" b="1" dirty="0" smtClean="0"/>
              <a:t>Morgen«.   Das ist nicht so gut.   Bill hat ein </a:t>
            </a:r>
          </a:p>
          <a:p>
            <a:endParaRPr lang="de-DE" sz="3200" b="1" dirty="0"/>
          </a:p>
          <a:p>
            <a:r>
              <a:rPr lang="de-DE" sz="3200" b="1" dirty="0" smtClean="0"/>
              <a:t>Problem.  Bill will Gertrud die Hand geben</a:t>
            </a:r>
            <a:r>
              <a:rPr lang="de-DE" sz="3200" b="1" dirty="0"/>
              <a:t> </a:t>
            </a:r>
            <a:r>
              <a:rPr lang="de-DE" sz="3200" b="1" dirty="0" smtClean="0"/>
              <a:t>aber Bill </a:t>
            </a:r>
          </a:p>
          <a:p>
            <a:endParaRPr lang="de-DE" sz="3200" b="1" dirty="0"/>
          </a:p>
          <a:p>
            <a:r>
              <a:rPr lang="de-DE" sz="3200" b="1" dirty="0" smtClean="0"/>
              <a:t>gibt Gertrud die Hand nicht.</a:t>
            </a:r>
            <a:endParaRPr lang="de-DE" sz="3200" b="1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9260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"/>
            <a:ext cx="8991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/>
              <a:t>Es ist Morgen. Es gibt einen Jungen, Bill,  </a:t>
            </a:r>
            <a:r>
              <a:rPr lang="de-DE" sz="3200" b="1" dirty="0" smtClean="0"/>
              <a:t>und </a:t>
            </a:r>
            <a:r>
              <a:rPr lang="de-DE" sz="3200" b="1" dirty="0"/>
              <a:t>ein Mädchen,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  <a:r>
              <a:rPr lang="de-DE" sz="3200" b="1" dirty="0" smtClean="0"/>
              <a:t>Bill </a:t>
            </a:r>
            <a:r>
              <a:rPr lang="de-DE" sz="3200" b="1" dirty="0"/>
              <a:t>sieht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de-DE" sz="3200" b="1" dirty="0"/>
              <a:t>Bill ist </a:t>
            </a:r>
          </a:p>
          <a:p>
            <a:r>
              <a:rPr lang="de-DE" sz="3200" b="1" dirty="0" smtClean="0"/>
              <a:t>glücklich</a:t>
            </a:r>
            <a:r>
              <a:rPr lang="de-DE" sz="3200" b="1" dirty="0"/>
              <a:t>. </a:t>
            </a:r>
            <a:r>
              <a:rPr lang="de-DE" sz="3200" b="1" dirty="0" smtClean="0"/>
              <a:t> Bill </a:t>
            </a:r>
            <a:r>
              <a:rPr lang="de-DE" sz="3200" b="1" dirty="0"/>
              <a:t>grüßt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  <a:r>
              <a:rPr lang="de-DE" sz="3200" b="1" dirty="0" smtClean="0"/>
              <a:t>Das </a:t>
            </a:r>
            <a:r>
              <a:rPr lang="de-DE" sz="3200" b="1" dirty="0"/>
              <a:t>ist </a:t>
            </a:r>
            <a:r>
              <a:rPr lang="de-DE" sz="3200" b="1" dirty="0" smtClean="0"/>
              <a:t>gut.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  <a:r>
              <a:rPr lang="de-DE" sz="3200" b="1" dirty="0" smtClean="0"/>
              <a:t>Bill </a:t>
            </a:r>
            <a:r>
              <a:rPr lang="de-DE" sz="3200" b="1" dirty="0"/>
              <a:t>sagt: »Guten Morgen«, </a:t>
            </a:r>
            <a:r>
              <a:rPr lang="de-DE" sz="3200" b="1" dirty="0" smtClean="0"/>
              <a:t> und </a:t>
            </a:r>
            <a:r>
              <a:rPr lang="de-DE" sz="3200" b="1" dirty="0"/>
              <a:t>Gertrud </a:t>
            </a:r>
            <a:r>
              <a:rPr lang="de-DE" sz="3200" b="1" dirty="0" smtClean="0"/>
              <a:t>sagt nicht: </a:t>
            </a:r>
            <a:r>
              <a:rPr lang="de-DE" sz="3200" b="1" dirty="0"/>
              <a:t>»Guten </a:t>
            </a:r>
            <a:r>
              <a:rPr lang="de-DE" sz="3200" b="1" dirty="0" smtClean="0"/>
              <a:t>Morgen«.   Das ist nicht so gut.</a:t>
            </a:r>
          </a:p>
          <a:p>
            <a:endParaRPr lang="de-DE" sz="3200" b="1" dirty="0" smtClean="0"/>
          </a:p>
          <a:p>
            <a:r>
              <a:rPr lang="de-DE" sz="3200" b="1" dirty="0" smtClean="0"/>
              <a:t>Bill hat ein Problem.  Es ist Morgen, ja?   Was ist das Problem?  Bill will Gertrud die Hand geben.  Bill ist nicht glücklich, er ist sehr traurig.   Natürlich gibt Bill </a:t>
            </a:r>
            <a:r>
              <a:rPr lang="de-DE" sz="3200" b="1" dirty="0"/>
              <a:t>Gertrud die </a:t>
            </a:r>
            <a:r>
              <a:rPr lang="de-DE" sz="3200" b="1" dirty="0" smtClean="0"/>
              <a:t>Hand nicht. </a:t>
            </a:r>
            <a:endParaRPr lang="de-DE" sz="3200" b="1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1268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"/>
            <a:ext cx="8991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/>
              <a:t>Es ist </a:t>
            </a:r>
            <a:r>
              <a:rPr lang="de-DE" sz="3200" b="1" dirty="0" smtClean="0"/>
              <a:t>9 </a:t>
            </a:r>
            <a:r>
              <a:rPr lang="de-DE" sz="3200" b="1" dirty="0"/>
              <a:t>Uhr am </a:t>
            </a:r>
            <a:r>
              <a:rPr lang="de-DE" sz="3200" b="1" dirty="0" smtClean="0"/>
              <a:t>Morgen.  Es </a:t>
            </a:r>
            <a:r>
              <a:rPr lang="de-DE" sz="3200" b="1" dirty="0"/>
              <a:t>gibt einen Jungen, Bill, </a:t>
            </a:r>
            <a:endParaRPr lang="de-DE" sz="3200" b="1" dirty="0" smtClean="0"/>
          </a:p>
          <a:p>
            <a:r>
              <a:rPr lang="de-DE" sz="3200" b="1" dirty="0" smtClean="0"/>
              <a:t>und </a:t>
            </a:r>
            <a:r>
              <a:rPr lang="de-DE" sz="3200" b="1" dirty="0"/>
              <a:t>ein Mädchen, Gertrud</a:t>
            </a:r>
            <a:r>
              <a:rPr lang="de-DE" sz="3200" b="1" dirty="0" smtClean="0"/>
              <a:t>. </a:t>
            </a:r>
            <a:r>
              <a:rPr lang="de-DE" sz="3200" dirty="0"/>
              <a:t>Bill ist in </a:t>
            </a:r>
            <a:r>
              <a:rPr lang="de-DE" sz="3200" b="1" dirty="0"/>
              <a:t>Amerika und Gertrud ist in Deutschland.</a:t>
            </a:r>
            <a:endParaRPr lang="en-US" sz="3200" b="1" dirty="0"/>
          </a:p>
          <a:p>
            <a:endParaRPr lang="en-US" sz="3200" b="1" dirty="0"/>
          </a:p>
          <a:p>
            <a:r>
              <a:rPr lang="de-DE" sz="3200" b="1" dirty="0"/>
              <a:t>Bill sieht </a:t>
            </a:r>
            <a:r>
              <a:rPr lang="de-DE" sz="3200" b="1" dirty="0" smtClean="0"/>
              <a:t>Gertrud </a:t>
            </a:r>
            <a:r>
              <a:rPr lang="de-DE" sz="3200" b="1" dirty="0"/>
              <a:t>auf seinem </a:t>
            </a:r>
            <a:r>
              <a:rPr lang="de-DE" sz="3200" b="1" dirty="0" smtClean="0"/>
              <a:t>Computer.</a:t>
            </a:r>
            <a:r>
              <a:rPr lang="en-US" sz="3200" b="1" dirty="0" smtClean="0"/>
              <a:t>  </a:t>
            </a:r>
            <a:r>
              <a:rPr lang="de-DE" sz="3200" b="1" dirty="0" smtClean="0"/>
              <a:t>Bill </a:t>
            </a:r>
            <a:r>
              <a:rPr lang="de-DE" sz="3200" b="1" dirty="0"/>
              <a:t>grüßt </a:t>
            </a:r>
            <a:r>
              <a:rPr lang="de-DE" sz="3200" b="1" dirty="0" smtClean="0"/>
              <a:t>Gertrud.</a:t>
            </a:r>
            <a:r>
              <a:rPr lang="en-US" sz="3200" b="1" dirty="0"/>
              <a:t> </a:t>
            </a:r>
            <a:r>
              <a:rPr lang="en-US" sz="3200" b="1" dirty="0" smtClean="0"/>
              <a:t> </a:t>
            </a:r>
            <a:r>
              <a:rPr lang="de-DE" sz="3200" b="1" dirty="0" smtClean="0"/>
              <a:t>Das </a:t>
            </a:r>
            <a:r>
              <a:rPr lang="de-DE" sz="3200" b="1" dirty="0"/>
              <a:t>ist </a:t>
            </a:r>
            <a:r>
              <a:rPr lang="de-DE" sz="3200" b="1" dirty="0" smtClean="0"/>
              <a:t>gut. </a:t>
            </a:r>
            <a:r>
              <a:rPr lang="de-DE" sz="3200" b="1" dirty="0"/>
              <a:t>Bill ist ein guter Junge.</a:t>
            </a:r>
            <a:endParaRPr lang="de-DE" sz="3200" b="1" dirty="0" smtClean="0"/>
          </a:p>
          <a:p>
            <a:endParaRPr lang="en-US" sz="3200" b="1" dirty="0"/>
          </a:p>
          <a:p>
            <a:r>
              <a:rPr lang="de-DE" sz="3200" b="1" dirty="0"/>
              <a:t>Bill sagt: »Guten Morgen«, </a:t>
            </a:r>
            <a:r>
              <a:rPr lang="de-DE" sz="3200" b="1" dirty="0" smtClean="0"/>
              <a:t> und </a:t>
            </a:r>
            <a:r>
              <a:rPr lang="de-DE" sz="3200" b="1" dirty="0"/>
              <a:t>Gertrud </a:t>
            </a:r>
            <a:r>
              <a:rPr lang="de-DE" sz="3200" b="1" dirty="0" smtClean="0"/>
              <a:t>sagt nicht: </a:t>
            </a:r>
            <a:r>
              <a:rPr lang="de-DE" sz="3200" b="1" dirty="0"/>
              <a:t>»Guten </a:t>
            </a:r>
            <a:r>
              <a:rPr lang="de-DE" sz="3200" b="1" dirty="0" smtClean="0"/>
              <a:t>Morgen«.  Das ist nicht so gut.  Bill hat ein Problem.  Es ist Morgen, ja?  Was ist das Problem?  Bill ist nicht glücklich, er ist sehr traurig. 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645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57200"/>
            <a:ext cx="8229600" cy="5897563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Bill sagt: »Guten </a:t>
            </a:r>
            <a:r>
              <a:rPr lang="de-DE" b="1" dirty="0"/>
              <a:t>Morgen«, und Gertrud sagt: »Guten Abend</a:t>
            </a:r>
            <a:r>
              <a:rPr lang="de-DE" b="1" dirty="0" smtClean="0"/>
              <a:t>.«</a:t>
            </a:r>
            <a:r>
              <a:rPr lang="en-US" b="1" dirty="0"/>
              <a:t> </a:t>
            </a:r>
            <a:r>
              <a:rPr lang="en-US" b="1" dirty="0" smtClean="0"/>
              <a:t>  </a:t>
            </a:r>
            <a:r>
              <a:rPr lang="de-DE" b="1" dirty="0" smtClean="0"/>
              <a:t>Moment</a:t>
            </a:r>
            <a:r>
              <a:rPr lang="de-DE" b="1" dirty="0"/>
              <a:t>! Ist das falsch? Nein, das ist nicht falsch. Bill und Gertrud grüßen einander über Skype.</a:t>
            </a:r>
            <a:endParaRPr lang="en-US" b="1" dirty="0"/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r>
              <a:rPr lang="de-DE" b="1" dirty="0"/>
              <a:t>Bill sagt: » </a:t>
            </a:r>
            <a:r>
              <a:rPr lang="de-DE" b="1" dirty="0" smtClean="0"/>
              <a:t>Ist </a:t>
            </a:r>
            <a:r>
              <a:rPr lang="de-DE" b="1" dirty="0"/>
              <a:t>es Morgen oder </a:t>
            </a:r>
            <a:r>
              <a:rPr lang="de-DE" b="1" dirty="0" smtClean="0"/>
              <a:t>Abend?&lt;&lt;</a:t>
            </a:r>
            <a:r>
              <a:rPr lang="en-US" b="1" dirty="0" smtClean="0"/>
              <a:t>  Gertrud </a:t>
            </a:r>
            <a:r>
              <a:rPr lang="en-US" b="1" dirty="0" err="1" smtClean="0"/>
              <a:t>sagt</a:t>
            </a:r>
            <a:r>
              <a:rPr lang="en-US" b="1" dirty="0" smtClean="0"/>
              <a:t> &lt;&lt; Das </a:t>
            </a:r>
            <a:r>
              <a:rPr lang="en-US" b="1" dirty="0" err="1" smtClean="0"/>
              <a:t>ist</a:t>
            </a:r>
            <a:r>
              <a:rPr lang="en-US" b="1" dirty="0" smtClean="0"/>
              <a:t> </a:t>
            </a:r>
            <a:r>
              <a:rPr lang="de-DE" b="1" dirty="0"/>
              <a:t>ja </a:t>
            </a:r>
            <a:r>
              <a:rPr lang="de-DE" b="1" dirty="0" smtClean="0"/>
              <a:t>komisch Bill!</a:t>
            </a:r>
            <a:r>
              <a:rPr lang="en-US" b="1" dirty="0" smtClean="0"/>
              <a:t> </a:t>
            </a:r>
            <a:r>
              <a:rPr lang="de-DE" b="1" dirty="0" smtClean="0"/>
              <a:t>Es </a:t>
            </a:r>
            <a:r>
              <a:rPr lang="de-DE" b="1" dirty="0"/>
              <a:t>ist Morgen in Amerika und Abend </a:t>
            </a:r>
            <a:r>
              <a:rPr lang="de-DE" b="1" dirty="0" smtClean="0"/>
              <a:t>in Deutschland, Bill. &gt;&gt;  Bill ist nicht traurig.  Bill ist  </a:t>
            </a:r>
            <a:endParaRPr lang="en-US" b="1" dirty="0"/>
          </a:p>
          <a:p>
            <a:pPr marL="0" indent="0">
              <a:buNone/>
            </a:pPr>
            <a:r>
              <a:rPr lang="de-DE" b="1" dirty="0"/>
              <a:t>g</a:t>
            </a:r>
            <a:r>
              <a:rPr lang="de-DE" b="1" dirty="0" smtClean="0"/>
              <a:t>lücklich, sehr sehr glücklich.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9080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668963"/>
          </a:xfrm>
        </p:spPr>
        <p:txBody>
          <a:bodyPr/>
          <a:lstStyle/>
          <a:p>
            <a:pPr marL="0" indent="0">
              <a:buNone/>
            </a:pPr>
            <a:r>
              <a:rPr lang="de-DE" b="1" dirty="0"/>
              <a:t>Bill </a:t>
            </a:r>
            <a:r>
              <a:rPr lang="de-DE" b="1" dirty="0" smtClean="0"/>
              <a:t>will Gertrud die Hand geben.  Bill gibt Gertrud </a:t>
            </a:r>
            <a:r>
              <a:rPr lang="de-DE" b="1" dirty="0"/>
              <a:t>die </a:t>
            </a:r>
            <a:r>
              <a:rPr lang="de-DE" b="1" dirty="0" smtClean="0"/>
              <a:t>Hand nicht. </a:t>
            </a:r>
            <a:r>
              <a:rPr lang="de-DE" b="1" dirty="0"/>
              <a:t>Bill kann Gertrud die Hand nicht geben. Bill hat eine Idee: Bill küsst die Computerkamera.</a:t>
            </a:r>
            <a:endParaRPr lang="en-US" b="1" dirty="0"/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r>
              <a:rPr lang="de-DE" b="1" dirty="0" smtClean="0"/>
              <a:t>Gertrud sagt &lt;&lt;Das ist ja komisch!&gt;&gt; und ist sehr glücklich.   </a:t>
            </a:r>
            <a:r>
              <a:rPr lang="de-DE" b="1" dirty="0"/>
              <a:t>Bill ist auch glücklich.</a:t>
            </a:r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40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658369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200" b="1" i="1" dirty="0" smtClean="0">
                <a:solidFill>
                  <a:srgbClr val="0070C0"/>
                </a:solidFill>
              </a:rPr>
              <a:t>Why are Embedded Readings interesting to our students?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i="1" dirty="0" smtClean="0"/>
              <a:t>Because </a:t>
            </a:r>
            <a:r>
              <a:rPr lang="en-US" b="1" i="1" dirty="0"/>
              <a:t>Embedded Readings are …..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    Comprehensible 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    Recognizable (Repetition)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b="1" i="1" dirty="0"/>
              <a:t>Because Embedded Readings include….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b="1" dirty="0"/>
              <a:t>Integration of new information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     </a:t>
            </a:r>
            <a:r>
              <a:rPr lang="en-US" b="1" dirty="0" smtClean="0"/>
              <a:t>    Personalization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4463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658369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b="1" i="1" dirty="0" smtClean="0"/>
          </a:p>
          <a:p>
            <a:pPr marL="0" indent="0">
              <a:buNone/>
            </a:pPr>
            <a:endParaRPr lang="en-US" b="1" i="1" dirty="0"/>
          </a:p>
          <a:p>
            <a:pPr marL="0" indent="0">
              <a:buNone/>
            </a:pPr>
            <a:r>
              <a:rPr lang="en-US" sz="3600" b="1" i="1" dirty="0" smtClean="0">
                <a:solidFill>
                  <a:srgbClr val="0070C0"/>
                </a:solidFill>
              </a:rPr>
              <a:t>Why </a:t>
            </a:r>
            <a:r>
              <a:rPr lang="en-US" sz="3600" b="1" i="1" dirty="0">
                <a:solidFill>
                  <a:srgbClr val="0070C0"/>
                </a:solidFill>
              </a:rPr>
              <a:t>are Embedded Readings valuable to teachers?</a:t>
            </a:r>
            <a:endParaRPr lang="en-US" sz="3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b="1" i="1" dirty="0"/>
              <a:t> </a:t>
            </a:r>
            <a:endParaRPr lang="en-US" dirty="0"/>
          </a:p>
          <a:p>
            <a:pPr marL="0" indent="0">
              <a:buNone/>
            </a:pPr>
            <a:r>
              <a:rPr lang="en-US" b="1" i="1" dirty="0"/>
              <a:t>Because Embedded Readings…..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  Build in layers of </a:t>
            </a:r>
            <a:r>
              <a:rPr lang="en-US" b="1" i="1" dirty="0"/>
              <a:t>repetition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  Provide </a:t>
            </a:r>
            <a:r>
              <a:rPr lang="en-US" b="1" i="1" dirty="0"/>
              <a:t>differentiation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  Develop </a:t>
            </a:r>
            <a:r>
              <a:rPr lang="en-US" b="1" i="1" dirty="0"/>
              <a:t>literacy skills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  Can incorporate </a:t>
            </a:r>
            <a:r>
              <a:rPr lang="en-US" b="1" i="1" dirty="0"/>
              <a:t>technology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  Simplify </a:t>
            </a:r>
            <a:r>
              <a:rPr lang="en-US" b="1" i="1" dirty="0"/>
              <a:t>lesson planning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9501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79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b="1" dirty="0">
                <a:solidFill>
                  <a:srgbClr val="0070C0"/>
                </a:solidFill>
              </a:rPr>
              <a:t>How do I create </a:t>
            </a:r>
            <a:r>
              <a:rPr lang="en-US" sz="8000" b="1" dirty="0" smtClean="0">
                <a:solidFill>
                  <a:srgbClr val="0070C0"/>
                </a:solidFill>
              </a:rPr>
              <a:t>my own Embedded Readings?</a:t>
            </a:r>
            <a:endParaRPr lang="en-US" sz="8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99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79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35480"/>
            <a:ext cx="9296400" cy="47701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From the……</a:t>
            </a:r>
            <a:r>
              <a:rPr lang="en-US" b="1" dirty="0"/>
              <a:t>Bottom Up       </a:t>
            </a:r>
            <a:r>
              <a:rPr lang="en-US" b="1" dirty="0" smtClean="0"/>
              <a:t>  </a:t>
            </a:r>
            <a:r>
              <a:rPr lang="en-US" dirty="0"/>
              <a:t>From the……</a:t>
            </a:r>
            <a:r>
              <a:rPr lang="en-US" b="1" dirty="0"/>
              <a:t>Top </a:t>
            </a:r>
            <a:r>
              <a:rPr lang="en-US" b="1" dirty="0" smtClean="0"/>
              <a:t> Down</a:t>
            </a: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            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</a:t>
            </a:r>
            <a:endParaRPr lang="en-US" b="1" dirty="0"/>
          </a:p>
        </p:txBody>
      </p:sp>
      <p:sp>
        <p:nvSpPr>
          <p:cNvPr id="4" name="Up Arrow 3"/>
          <p:cNvSpPr/>
          <p:nvPr/>
        </p:nvSpPr>
        <p:spPr>
          <a:xfrm>
            <a:off x="1524000" y="2895599"/>
            <a:ext cx="1219200" cy="335280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225485" y="2895600"/>
            <a:ext cx="131831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013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for success!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INJECT new information.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ALTERNATE levels of language difficulty of the new information.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INCLUDE surprise and humor.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47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/>
              <a:t>www.EmbeddedReading.com</a:t>
            </a:r>
          </a:p>
          <a:p>
            <a:pPr marL="0" indent="0">
              <a:buNone/>
            </a:pPr>
            <a:r>
              <a:rPr lang="en-US" sz="6000" dirty="0" smtClean="0"/>
              <a:t>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73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I use embedded readings?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228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Each level is a separate reading.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</a:t>
            </a:r>
          </a:p>
          <a:p>
            <a:pPr marL="0" indent="0">
              <a:buNone/>
            </a:pPr>
            <a:r>
              <a:rPr lang="en-US" dirty="0" smtClean="0"/>
              <a:t>Assess the students, address the reading.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USE the reading to :</a:t>
            </a:r>
          </a:p>
          <a:p>
            <a:r>
              <a:rPr lang="en-US" dirty="0"/>
              <a:t>b</a:t>
            </a:r>
            <a:r>
              <a:rPr lang="en-US" dirty="0" smtClean="0"/>
              <a:t>uild skills</a:t>
            </a:r>
          </a:p>
          <a:p>
            <a:r>
              <a:rPr lang="en-US" dirty="0"/>
              <a:t>c</a:t>
            </a:r>
            <a:r>
              <a:rPr lang="en-US" dirty="0" smtClean="0"/>
              <a:t>reate repetitions</a:t>
            </a:r>
          </a:p>
          <a:p>
            <a:r>
              <a:rPr lang="en-US" dirty="0"/>
              <a:t>c</a:t>
            </a:r>
            <a:r>
              <a:rPr lang="en-US" dirty="0" smtClean="0"/>
              <a:t>larify the “picture”</a:t>
            </a:r>
          </a:p>
          <a:p>
            <a:r>
              <a:rPr lang="en-US" dirty="0"/>
              <a:t>i</a:t>
            </a:r>
            <a:r>
              <a:rPr lang="en-US" dirty="0" smtClean="0"/>
              <a:t>ncrease interest</a:t>
            </a:r>
          </a:p>
          <a:p>
            <a:r>
              <a:rPr lang="en-US" dirty="0"/>
              <a:t>p</a:t>
            </a:r>
            <a:r>
              <a:rPr lang="en-US" dirty="0" smtClean="0"/>
              <a:t>rovide success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42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7200" dirty="0" smtClean="0"/>
          </a:p>
          <a:p>
            <a:pPr marL="0" indent="0" algn="ctr">
              <a:buNone/>
            </a:pPr>
            <a:r>
              <a:rPr lang="en-US" sz="8800" b="1" dirty="0" smtClean="0">
                <a:solidFill>
                  <a:schemeClr val="accent3">
                    <a:lumMod val="50000"/>
                  </a:schemeClr>
                </a:solidFill>
              </a:rPr>
              <a:t>V </a:t>
            </a:r>
            <a:r>
              <a:rPr lang="en-US" sz="7200" dirty="0" smtClean="0">
                <a:solidFill>
                  <a:srgbClr val="C00000"/>
                </a:solidFill>
                <a:latin typeface="Algerian" pitchFamily="82" charset="0"/>
              </a:rPr>
              <a:t>a </a:t>
            </a:r>
            <a:r>
              <a:rPr lang="en-US" sz="7200" dirty="0" smtClean="0">
                <a:solidFill>
                  <a:srgbClr val="00B050"/>
                </a:solidFill>
                <a:latin typeface="Broadway" pitchFamily="82" charset="0"/>
              </a:rPr>
              <a:t>r </a:t>
            </a:r>
            <a:r>
              <a:rPr lang="en-US" sz="7200" b="1" dirty="0" err="1" smtClean="0">
                <a:solidFill>
                  <a:srgbClr val="7030A0"/>
                </a:solidFill>
                <a:latin typeface="Harlow Solid Italic" pitchFamily="82" charset="0"/>
              </a:rPr>
              <a:t>i</a:t>
            </a:r>
            <a:r>
              <a:rPr lang="en-US" sz="7200" b="1" dirty="0" smtClean="0">
                <a:solidFill>
                  <a:srgbClr val="7030A0"/>
                </a:solidFill>
                <a:latin typeface="Harlow Solid Italic" pitchFamily="82" charset="0"/>
              </a:rPr>
              <a:t> </a:t>
            </a:r>
            <a:r>
              <a:rPr lang="en-US" sz="7200" b="1" dirty="0" smtClean="0">
                <a:solidFill>
                  <a:schemeClr val="accent2">
                    <a:lumMod val="75000"/>
                  </a:schemeClr>
                </a:solidFill>
                <a:latin typeface="Castellar" pitchFamily="18" charset="0"/>
              </a:rPr>
              <a:t>e </a:t>
            </a:r>
            <a:r>
              <a:rPr lang="en-US" sz="7200" b="1" dirty="0" smtClean="0">
                <a:solidFill>
                  <a:srgbClr val="681E4F"/>
                </a:solidFill>
                <a:latin typeface="Engravers MT" pitchFamily="18" charset="0"/>
              </a:rPr>
              <a:t>t </a:t>
            </a:r>
            <a:r>
              <a:rPr lang="en-US" sz="7200" dirty="0" smtClean="0">
                <a:solidFill>
                  <a:srgbClr val="FFFF00"/>
                </a:solidFill>
                <a:latin typeface="Lucida Calligraphy" pitchFamily="66" charset="0"/>
              </a:rPr>
              <a:t>y </a:t>
            </a:r>
            <a:r>
              <a:rPr lang="en-US" sz="9600" dirty="0" smtClean="0">
                <a:solidFill>
                  <a:srgbClr val="1A097D"/>
                </a:solidFill>
                <a:latin typeface="Old English Text MT" pitchFamily="66" charset="0"/>
              </a:rPr>
              <a:t>!!</a:t>
            </a:r>
            <a:endParaRPr lang="en-US" sz="9600" dirty="0">
              <a:solidFill>
                <a:srgbClr val="1A097D"/>
              </a:solidFill>
              <a:latin typeface="Old English Text M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72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Laurie\Pictures\st louis\Teen men hairstyle with long bangs_fashion hairsty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199" y="166914"/>
            <a:ext cx="4532671" cy="669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67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580</TotalTime>
  <Words>1213</Words>
  <Application>Microsoft Office PowerPoint</Application>
  <PresentationFormat>On-screen Show (4:3)</PresentationFormat>
  <Paragraphs>182</Paragraphs>
  <Slides>39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Trek</vt:lpstr>
      <vt:lpstr>Embedded Reading        Rochester Regional  March 9, 2013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What is an Embedded Reading?   </vt:lpstr>
      <vt:lpstr>PowerPoint Presentation</vt:lpstr>
      <vt:lpstr>Stories and/or……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Tips for success!</vt:lpstr>
      <vt:lpstr>PowerPoint Presentation</vt:lpstr>
      <vt:lpstr>How do I use embedded readings?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Embedded Reading SWCOLT  2012 Phoenix, Arizona</dc:title>
  <dc:creator>Laurie</dc:creator>
  <cp:lastModifiedBy>lclarcq</cp:lastModifiedBy>
  <cp:revision>67</cp:revision>
  <dcterms:created xsi:type="dcterms:W3CDTF">2012-04-11T15:47:57Z</dcterms:created>
  <dcterms:modified xsi:type="dcterms:W3CDTF">2013-03-17T00:38:44Z</dcterms:modified>
</cp:coreProperties>
</file>