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08" r:id="rId3"/>
    <p:sldId id="258" r:id="rId4"/>
    <p:sldId id="257" r:id="rId5"/>
    <p:sldId id="328" r:id="rId6"/>
    <p:sldId id="259" r:id="rId7"/>
    <p:sldId id="330" r:id="rId8"/>
    <p:sldId id="263" r:id="rId9"/>
    <p:sldId id="332" r:id="rId10"/>
    <p:sldId id="260" r:id="rId11"/>
    <p:sldId id="338" r:id="rId12"/>
    <p:sldId id="335" r:id="rId13"/>
    <p:sldId id="336" r:id="rId14"/>
    <p:sldId id="337" r:id="rId15"/>
    <p:sldId id="339" r:id="rId16"/>
    <p:sldId id="262" r:id="rId17"/>
    <p:sldId id="270" r:id="rId18"/>
    <p:sldId id="267" r:id="rId19"/>
    <p:sldId id="309" r:id="rId20"/>
    <p:sldId id="271" r:id="rId21"/>
    <p:sldId id="310" r:id="rId22"/>
    <p:sldId id="269" r:id="rId23"/>
    <p:sldId id="311" r:id="rId24"/>
    <p:sldId id="264" r:id="rId25"/>
    <p:sldId id="312" r:id="rId26"/>
    <p:sldId id="314" r:id="rId27"/>
    <p:sldId id="265" r:id="rId28"/>
    <p:sldId id="313" r:id="rId29"/>
    <p:sldId id="273" r:id="rId30"/>
    <p:sldId id="274" r:id="rId31"/>
    <p:sldId id="288" r:id="rId32"/>
    <p:sldId id="289" r:id="rId33"/>
    <p:sldId id="315" r:id="rId34"/>
    <p:sldId id="266" r:id="rId35"/>
    <p:sldId id="290" r:id="rId36"/>
    <p:sldId id="268" r:id="rId37"/>
    <p:sldId id="291" r:id="rId38"/>
    <p:sldId id="340" r:id="rId39"/>
    <p:sldId id="346" r:id="rId40"/>
    <p:sldId id="345" r:id="rId41"/>
    <p:sldId id="343" r:id="rId42"/>
    <p:sldId id="344" r:id="rId43"/>
    <p:sldId id="342" r:id="rId44"/>
    <p:sldId id="347" r:id="rId45"/>
    <p:sldId id="348" r:id="rId46"/>
    <p:sldId id="349" r:id="rId47"/>
    <p:sldId id="350" r:id="rId48"/>
    <p:sldId id="351" r:id="rId49"/>
    <p:sldId id="352" r:id="rId50"/>
    <p:sldId id="353" r:id="rId51"/>
    <p:sldId id="341" r:id="rId52"/>
    <p:sldId id="354" r:id="rId53"/>
    <p:sldId id="292" r:id="rId54"/>
    <p:sldId id="355" r:id="rId55"/>
    <p:sldId id="275" r:id="rId56"/>
    <p:sldId id="316" r:id="rId57"/>
    <p:sldId id="276" r:id="rId58"/>
    <p:sldId id="317" r:id="rId59"/>
    <p:sldId id="277" r:id="rId60"/>
    <p:sldId id="278" r:id="rId61"/>
    <p:sldId id="356" r:id="rId62"/>
    <p:sldId id="281" r:id="rId63"/>
    <p:sldId id="357" r:id="rId64"/>
    <p:sldId id="293" r:id="rId65"/>
    <p:sldId id="295" r:id="rId66"/>
    <p:sldId id="358" r:id="rId67"/>
    <p:sldId id="296" r:id="rId68"/>
    <p:sldId id="297" r:id="rId69"/>
    <p:sldId id="294" r:id="rId70"/>
    <p:sldId id="298" r:id="rId71"/>
    <p:sldId id="299" r:id="rId72"/>
    <p:sldId id="300" r:id="rId73"/>
    <p:sldId id="301" r:id="rId74"/>
    <p:sldId id="303" r:id="rId75"/>
    <p:sldId id="302" r:id="rId76"/>
    <p:sldId id="318" r:id="rId77"/>
    <p:sldId id="304" r:id="rId78"/>
    <p:sldId id="305" r:id="rId79"/>
    <p:sldId id="320" r:id="rId80"/>
    <p:sldId id="321" r:id="rId81"/>
    <p:sldId id="322" r:id="rId82"/>
    <p:sldId id="319" r:id="rId83"/>
    <p:sldId id="323" r:id="rId84"/>
    <p:sldId id="279" r:id="rId85"/>
    <p:sldId id="280" r:id="rId86"/>
    <p:sldId id="324" r:id="rId87"/>
    <p:sldId id="283" r:id="rId88"/>
    <p:sldId id="284" r:id="rId89"/>
    <p:sldId id="306" r:id="rId90"/>
    <p:sldId id="285" r:id="rId91"/>
    <p:sldId id="287" r:id="rId92"/>
    <p:sldId id="286" r:id="rId93"/>
    <p:sldId id="325" r:id="rId94"/>
    <p:sldId id="326" r:id="rId95"/>
    <p:sldId id="327" r:id="rId9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33"/>
    <a:srgbClr val="FF6600"/>
    <a:srgbClr val="FF3300"/>
    <a:srgbClr val="990000"/>
    <a:srgbClr val="5F5F5F"/>
    <a:srgbClr val="003366"/>
    <a:srgbClr val="99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74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7CDEB-AAB7-41D0-B142-D7DA7050CBBF}" type="datetimeFigureOut">
              <a:rPr lang="en-US" smtClean="0"/>
              <a:t>8/2/2013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FC895-C6F1-4F9B-B190-27A3732594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0639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7CDEB-AAB7-41D0-B142-D7DA7050CBBF}" type="datetimeFigureOut">
              <a:rPr lang="en-US" smtClean="0"/>
              <a:t>8/2/2013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FC895-C6F1-4F9B-B190-27A3732594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6937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7CDEB-AAB7-41D0-B142-D7DA7050CBBF}" type="datetimeFigureOut">
              <a:rPr lang="en-US" smtClean="0"/>
              <a:t>8/2/2013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FC895-C6F1-4F9B-B190-27A3732594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59854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7CDEB-AAB7-41D0-B142-D7DA7050CBBF}" type="datetimeFigureOut">
              <a:rPr lang="en-US" smtClean="0"/>
              <a:t>8/2/2013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FC895-C6F1-4F9B-B190-27A3732594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79334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7CDEB-AAB7-41D0-B142-D7DA7050CBBF}" type="datetimeFigureOut">
              <a:rPr lang="en-US" smtClean="0"/>
              <a:t>8/2/2013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FC895-C6F1-4F9B-B190-27A3732594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59022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7CDEB-AAB7-41D0-B142-D7DA7050CBBF}" type="datetimeFigureOut">
              <a:rPr lang="en-US" smtClean="0"/>
              <a:t>8/2/2013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FC895-C6F1-4F9B-B190-27A3732594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20447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7CDEB-AAB7-41D0-B142-D7DA7050CBBF}" type="datetimeFigureOut">
              <a:rPr lang="en-US" smtClean="0"/>
              <a:t>8/2/2013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FC895-C6F1-4F9B-B190-27A3732594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6759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7CDEB-AAB7-41D0-B142-D7DA7050CBBF}" type="datetimeFigureOut">
              <a:rPr lang="en-US" smtClean="0"/>
              <a:t>8/2/2013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FC895-C6F1-4F9B-B190-27A3732594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7493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7CDEB-AAB7-41D0-B142-D7DA7050CBBF}" type="datetimeFigureOut">
              <a:rPr lang="en-US" smtClean="0"/>
              <a:t>8/2/2013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FC895-C6F1-4F9B-B190-27A3732594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4287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7CDEB-AAB7-41D0-B142-D7DA7050CBBF}" type="datetimeFigureOut">
              <a:rPr lang="en-US" smtClean="0"/>
              <a:t>8/2/2013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FC895-C6F1-4F9B-B190-27A3732594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1883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7CDEB-AAB7-41D0-B142-D7DA7050CBBF}" type="datetimeFigureOut">
              <a:rPr lang="en-US" smtClean="0"/>
              <a:t>8/2/2013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FC895-C6F1-4F9B-B190-27A3732594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74895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77CDEB-AAB7-41D0-B142-D7DA7050CBBF}" type="datetimeFigureOut">
              <a:rPr lang="en-US" smtClean="0"/>
              <a:t>8/2/2013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9FC895-C6F1-4F9B-B190-27A3732594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84387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embeddedreading.com/" TargetMode="External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893743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219200" y="2209800"/>
            <a:ext cx="7015447" cy="193899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571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4000" dirty="0" smtClean="0"/>
              <a:t>Originally presented at NTPRS 13</a:t>
            </a:r>
          </a:p>
          <a:p>
            <a:pPr algn="ctr"/>
            <a:r>
              <a:rPr lang="en-US" sz="4000" dirty="0"/>
              <a:t> </a:t>
            </a:r>
            <a:r>
              <a:rPr lang="en-US" sz="4000" dirty="0" smtClean="0"/>
              <a:t>    in Dallas, Texas</a:t>
            </a:r>
          </a:p>
          <a:p>
            <a:pPr algn="ctr"/>
            <a:r>
              <a:rPr lang="en-US" sz="4000" dirty="0"/>
              <a:t> </a:t>
            </a:r>
            <a:r>
              <a:rPr lang="en-US" sz="4000" dirty="0" smtClean="0"/>
              <a:t>   July 2013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3607213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04800"/>
            <a:ext cx="8173508" cy="6130132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86808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28600"/>
            <a:ext cx="7995708" cy="645665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1149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533400"/>
            <a:ext cx="8229600" cy="5257800"/>
          </a:xfrm>
          <a:solidFill>
            <a:schemeClr val="accent6">
              <a:lumMod val="75000"/>
            </a:schemeClr>
          </a:solidFill>
          <a:ln w="5715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4400" b="1" dirty="0" smtClean="0"/>
          </a:p>
          <a:p>
            <a:pPr marL="0" indent="0" algn="ctr">
              <a:buNone/>
            </a:pPr>
            <a:r>
              <a:rPr lang="en-US" sz="4400" b="1" dirty="0" smtClean="0"/>
              <a:t>The Three  “Stages”  </a:t>
            </a:r>
          </a:p>
          <a:p>
            <a:pPr marL="0" indent="0" algn="ctr">
              <a:buNone/>
            </a:pPr>
            <a:r>
              <a:rPr lang="en-US" sz="4400" b="1" dirty="0" smtClean="0"/>
              <a:t>of   </a:t>
            </a:r>
          </a:p>
          <a:p>
            <a:pPr marL="0" indent="0" algn="ctr">
              <a:buNone/>
            </a:pPr>
            <a:r>
              <a:rPr lang="en-US" sz="4400" b="1" dirty="0" smtClean="0"/>
              <a:t>Reading Comprehension </a:t>
            </a:r>
          </a:p>
          <a:p>
            <a:pPr marL="0" indent="0" algn="ctr">
              <a:buNone/>
            </a:pPr>
            <a:r>
              <a:rPr lang="en-US" sz="4400" b="1" dirty="0" smtClean="0"/>
              <a:t>in a </a:t>
            </a:r>
          </a:p>
          <a:p>
            <a:pPr marL="0" indent="0" algn="ctr">
              <a:buNone/>
            </a:pPr>
            <a:r>
              <a:rPr lang="en-US" sz="4400" b="1" dirty="0" smtClean="0"/>
              <a:t>Second Language Classroom</a:t>
            </a:r>
          </a:p>
          <a:p>
            <a:pPr marL="0" indent="0" algn="ctr">
              <a:buNone/>
            </a:pPr>
            <a:endParaRPr lang="en-US" sz="4400" b="1" dirty="0" smtClean="0"/>
          </a:p>
          <a:p>
            <a:pPr marL="0" indent="0" algn="ctr">
              <a:buNone/>
            </a:pPr>
            <a:endParaRPr lang="en-US" sz="4400" b="1" dirty="0"/>
          </a:p>
        </p:txBody>
      </p:sp>
    </p:spTree>
    <p:extLst>
      <p:ext uri="{BB962C8B-B14F-4D97-AF65-F5344CB8AC3E}">
        <p14:creationId xmlns:p14="http://schemas.microsoft.com/office/powerpoint/2010/main" val="26973575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81000"/>
            <a:ext cx="8204200" cy="615315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36045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6">
              <a:lumMod val="75000"/>
            </a:schemeClr>
          </a:solidFill>
          <a:ln w="5715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3600" dirty="0" smtClean="0"/>
          </a:p>
          <a:p>
            <a:pPr marL="0" indent="0" algn="ctr">
              <a:buNone/>
            </a:pPr>
            <a:r>
              <a:rPr lang="en-US" sz="3600" b="1" dirty="0" smtClean="0"/>
              <a:t>Listening Recognition and Comprehension </a:t>
            </a:r>
          </a:p>
          <a:p>
            <a:pPr marL="0" indent="0" algn="ctr">
              <a:buNone/>
            </a:pPr>
            <a:r>
              <a:rPr lang="en-US" sz="3600" b="1" dirty="0"/>
              <a:t>i</a:t>
            </a:r>
            <a:r>
              <a:rPr lang="en-US" sz="3600" b="1" dirty="0" smtClean="0"/>
              <a:t>s actually the first stage </a:t>
            </a:r>
          </a:p>
          <a:p>
            <a:pPr marL="0" indent="0" algn="ctr">
              <a:buNone/>
            </a:pPr>
            <a:r>
              <a:rPr lang="en-US" sz="3600" b="1" dirty="0" smtClean="0"/>
              <a:t>Reading Comprehension !!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2372051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loud Callout 4"/>
          <p:cNvSpPr/>
          <p:nvPr/>
        </p:nvSpPr>
        <p:spPr>
          <a:xfrm>
            <a:off x="2607359" y="1801091"/>
            <a:ext cx="1743869" cy="1323109"/>
          </a:xfrm>
          <a:prstGeom prst="cloudCallout">
            <a:avLst>
              <a:gd name="adj1" fmla="val 6973"/>
              <a:gd name="adj2" fmla="val 6983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  <a:solidFill>
            <a:srgbClr val="FF9933"/>
          </a:solidFill>
          <a:ln w="5715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 b="1" dirty="0" smtClean="0"/>
              <a:t>Stage Two:  </a:t>
            </a:r>
          </a:p>
          <a:p>
            <a:pPr marL="0" indent="0" algn="ctr">
              <a:buNone/>
            </a:pPr>
            <a:r>
              <a:rPr lang="en-US" dirty="0" smtClean="0"/>
              <a:t>A.  </a:t>
            </a:r>
            <a:r>
              <a:rPr lang="en-US" u="sng" dirty="0" smtClean="0"/>
              <a:t>Text is a code </a:t>
            </a:r>
            <a:r>
              <a:rPr lang="en-US" dirty="0" smtClean="0"/>
              <a:t>for language that you know.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8036" y="3456709"/>
            <a:ext cx="18288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9531" y="1697181"/>
            <a:ext cx="1915390" cy="1794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4419600" y="1697181"/>
            <a:ext cx="1787236" cy="17595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9531" y="3491345"/>
            <a:ext cx="1811337" cy="1785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9531" y="3469913"/>
            <a:ext cx="18288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486400" y="4186443"/>
            <a:ext cx="5697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frog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2205509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381000"/>
            <a:ext cx="8229600" cy="6096000"/>
          </a:xfrm>
          <a:solidFill>
            <a:srgbClr val="FF9933"/>
          </a:solidFill>
          <a:ln w="57150">
            <a:solidFill>
              <a:schemeClr val="tx1"/>
            </a:solidFill>
          </a:ln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“San Juan </a:t>
            </a:r>
            <a:r>
              <a:rPr lang="en-US" dirty="0" err="1" smtClean="0"/>
              <a:t>es</a:t>
            </a:r>
            <a:r>
              <a:rPr lang="en-US" dirty="0" smtClean="0"/>
              <a:t> la capital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 de Puerto Rico.”</a:t>
            </a:r>
          </a:p>
          <a:p>
            <a:pPr marL="0" indent="0">
              <a:buNone/>
            </a:pPr>
            <a:r>
              <a:rPr lang="en-US" dirty="0" smtClean="0"/>
              <a:t>          </a:t>
            </a:r>
          </a:p>
          <a:p>
            <a:pPr marL="0" indent="0">
              <a:buNone/>
            </a:pPr>
            <a:r>
              <a:rPr lang="en-US" dirty="0" smtClean="0"/>
              <a:t>Students can decode the</a:t>
            </a:r>
          </a:p>
          <a:p>
            <a:pPr marL="0" indent="0">
              <a:buNone/>
            </a:pPr>
            <a:r>
              <a:rPr lang="en-US" dirty="0" smtClean="0"/>
              <a:t>text because they know </a:t>
            </a:r>
          </a:p>
          <a:p>
            <a:pPr marL="0" indent="0">
              <a:buNone/>
            </a:pPr>
            <a:r>
              <a:rPr lang="en-US" dirty="0"/>
              <a:t>h</a:t>
            </a:r>
            <a:r>
              <a:rPr lang="en-US" dirty="0" smtClean="0"/>
              <a:t>ow it sounds.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Reading the text puts a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clear picture in the mind.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7867" y="3733800"/>
            <a:ext cx="3166533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457200"/>
            <a:ext cx="3200400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1419" y="1295400"/>
            <a:ext cx="1885561" cy="10559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5457370" y="3929743"/>
            <a:ext cx="352619" cy="457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9506" y="4510088"/>
            <a:ext cx="188913" cy="48101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7867" y="3733800"/>
            <a:ext cx="344845" cy="25146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dist="35921" dir="2700000" algn="ctr" rotWithShape="0">
              <a:schemeClr val="bg2"/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593207" y="5595937"/>
            <a:ext cx="506413" cy="798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1317" y="3599316"/>
            <a:ext cx="613083" cy="287768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7881938" y="5595938"/>
            <a:ext cx="506413" cy="798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771356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rgbClr val="FF9933"/>
          </a:solidFill>
          <a:ln w="57150">
            <a:solidFill>
              <a:schemeClr val="tx1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Once a student is relatively accomplished with </a:t>
            </a:r>
          </a:p>
          <a:p>
            <a:pPr marL="0" indent="0">
              <a:buNone/>
            </a:pPr>
            <a:r>
              <a:rPr lang="en-US" dirty="0" smtClean="0"/>
              <a:t>reading </a:t>
            </a:r>
            <a:r>
              <a:rPr lang="en-US" dirty="0" smtClean="0"/>
              <a:t> </a:t>
            </a:r>
            <a:r>
              <a:rPr lang="en-US" b="1" dirty="0" smtClean="0"/>
              <a:t>recognizable and familiar</a:t>
            </a:r>
            <a:r>
              <a:rPr lang="en-US" dirty="0" smtClean="0"/>
              <a:t> </a:t>
            </a:r>
            <a:r>
              <a:rPr lang="en-US" dirty="0" smtClean="0"/>
              <a:t>words and phrases…</a:t>
            </a:r>
          </a:p>
          <a:p>
            <a:pPr marL="0" indent="0">
              <a:buNone/>
            </a:pPr>
            <a:r>
              <a:rPr lang="en-US" dirty="0" smtClean="0"/>
              <a:t>                        </a:t>
            </a:r>
          </a:p>
          <a:p>
            <a:pPr marL="0" indent="0">
              <a:buNone/>
            </a:pPr>
            <a:r>
              <a:rPr lang="en-US" dirty="0" smtClean="0"/>
              <a:t>There are actually </a:t>
            </a:r>
            <a:r>
              <a:rPr lang="en-US" b="1" dirty="0" smtClean="0"/>
              <a:t>THREE</a:t>
            </a:r>
            <a:r>
              <a:rPr lang="en-US" dirty="0" smtClean="0"/>
              <a:t> new levels of word attack skills: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43295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381000"/>
            <a:ext cx="8229600" cy="6096000"/>
          </a:xfrm>
          <a:solidFill>
            <a:srgbClr val="FF9933"/>
          </a:solidFill>
          <a:ln w="57150">
            <a:solidFill>
              <a:schemeClr val="tx1"/>
            </a:solidFill>
          </a:ln>
        </p:spPr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Words and phrases that are: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4191000"/>
            <a:ext cx="2590800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1600200"/>
            <a:ext cx="2590800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95445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381000"/>
            <a:ext cx="8229600" cy="6096000"/>
          </a:xfrm>
          <a:solidFill>
            <a:srgbClr val="FF9933"/>
          </a:solidFill>
          <a:ln w="57150">
            <a:solidFill>
              <a:schemeClr val="tx1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A.  </a:t>
            </a:r>
            <a:r>
              <a:rPr lang="en-US" dirty="0"/>
              <a:t>Familiar in sound and meaning…</a:t>
            </a:r>
          </a:p>
          <a:p>
            <a:pPr marL="0" indent="0">
              <a:buNone/>
            </a:pPr>
            <a:r>
              <a:rPr lang="en-US" dirty="0"/>
              <a:t>       </a:t>
            </a:r>
            <a:r>
              <a:rPr lang="en-US" dirty="0" smtClean="0"/>
              <a:t>…</a:t>
            </a:r>
            <a:r>
              <a:rPr lang="en-US" dirty="0"/>
              <a:t>but NEW in </a:t>
            </a:r>
            <a:r>
              <a:rPr lang="en-US" u="sng" dirty="0"/>
              <a:t>text</a:t>
            </a:r>
            <a:r>
              <a:rPr lang="en-US" dirty="0"/>
              <a:t>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4191000"/>
            <a:ext cx="2590800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990600"/>
            <a:ext cx="259080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449938" y="1861143"/>
            <a:ext cx="181639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That’s how</a:t>
            </a:r>
          </a:p>
          <a:p>
            <a:r>
              <a:rPr lang="en-US" sz="2400" b="1" dirty="0"/>
              <a:t>y</a:t>
            </a:r>
            <a:r>
              <a:rPr lang="en-US" sz="2400" b="1" dirty="0" smtClean="0"/>
              <a:t>ou spell it?!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5602282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381000"/>
            <a:ext cx="8229600" cy="6096000"/>
          </a:xfrm>
          <a:solidFill>
            <a:srgbClr val="FF9933"/>
          </a:solidFill>
          <a:ln w="57150">
            <a:solidFill>
              <a:schemeClr val="tx1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en-US" dirty="0"/>
              <a:t>2.  Familiar in sound…</a:t>
            </a:r>
          </a:p>
          <a:p>
            <a:pPr marL="0" indent="0">
              <a:buNone/>
            </a:pPr>
            <a:r>
              <a:rPr lang="en-US" dirty="0"/>
              <a:t>   </a:t>
            </a:r>
            <a:r>
              <a:rPr lang="en-US" dirty="0" smtClean="0"/>
              <a:t>..</a:t>
            </a:r>
            <a:r>
              <a:rPr lang="en-US" dirty="0"/>
              <a:t>but NEW in </a:t>
            </a:r>
            <a:r>
              <a:rPr lang="en-US" u="sng" dirty="0"/>
              <a:t>meaning</a:t>
            </a:r>
            <a:r>
              <a:rPr lang="en-US" dirty="0"/>
              <a:t> </a:t>
            </a:r>
            <a:endParaRPr lang="en-US" dirty="0" smtClean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and </a:t>
            </a:r>
            <a:r>
              <a:rPr lang="en-US" dirty="0"/>
              <a:t>in </a:t>
            </a:r>
            <a:r>
              <a:rPr lang="en-US" u="sng" dirty="0"/>
              <a:t>text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4191000"/>
            <a:ext cx="2590800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990600"/>
            <a:ext cx="259080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449938" y="1861143"/>
            <a:ext cx="170226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I’ve heard</a:t>
            </a:r>
          </a:p>
          <a:p>
            <a:r>
              <a:rPr lang="en-US" sz="2400" b="1" dirty="0"/>
              <a:t>t</a:t>
            </a:r>
            <a:r>
              <a:rPr lang="en-US" sz="2400" b="1" dirty="0" smtClean="0"/>
              <a:t>hat before.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7026667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381000"/>
            <a:ext cx="8229600" cy="6096000"/>
          </a:xfrm>
          <a:solidFill>
            <a:srgbClr val="FF9933"/>
          </a:solidFill>
          <a:ln w="57150">
            <a:solidFill>
              <a:schemeClr val="tx1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en-US" dirty="0"/>
              <a:t>3. NEW in </a:t>
            </a:r>
            <a:r>
              <a:rPr lang="en-US" u="sng" dirty="0"/>
              <a:t>sound</a:t>
            </a:r>
            <a:r>
              <a:rPr lang="en-US" dirty="0"/>
              <a:t> </a:t>
            </a:r>
            <a:endParaRPr lang="en-US" dirty="0" smtClean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AND </a:t>
            </a:r>
            <a:r>
              <a:rPr lang="en-US" dirty="0"/>
              <a:t>in </a:t>
            </a:r>
            <a:r>
              <a:rPr lang="en-US" u="sng" dirty="0"/>
              <a:t>meaning</a:t>
            </a:r>
            <a:r>
              <a:rPr lang="en-US" dirty="0"/>
              <a:t> </a:t>
            </a:r>
            <a:endParaRPr lang="en-US" dirty="0" smtClean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AND </a:t>
            </a:r>
            <a:r>
              <a:rPr lang="en-US" dirty="0"/>
              <a:t>in </a:t>
            </a:r>
            <a:r>
              <a:rPr lang="en-US" u="sng" dirty="0"/>
              <a:t>text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4191000"/>
            <a:ext cx="2590800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990600"/>
            <a:ext cx="259080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449938" y="1861143"/>
            <a:ext cx="14814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  HUH????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4205080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loud Callout 4"/>
          <p:cNvSpPr/>
          <p:nvPr/>
        </p:nvSpPr>
        <p:spPr>
          <a:xfrm>
            <a:off x="2607359" y="1801091"/>
            <a:ext cx="1743869" cy="1323109"/>
          </a:xfrm>
          <a:prstGeom prst="cloudCallout">
            <a:avLst>
              <a:gd name="adj1" fmla="val 6973"/>
              <a:gd name="adj2" fmla="val 6983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  <a:solidFill>
            <a:srgbClr val="FF9933"/>
          </a:solidFill>
          <a:ln w="5715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 b="1" dirty="0" smtClean="0"/>
              <a:t>Stage Two:  </a:t>
            </a:r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B.  </a:t>
            </a:r>
            <a:r>
              <a:rPr lang="en-US" u="sng" dirty="0" smtClean="0"/>
              <a:t>Text </a:t>
            </a:r>
            <a:r>
              <a:rPr lang="en-US" u="sng" dirty="0" smtClean="0"/>
              <a:t>is</a:t>
            </a:r>
            <a:r>
              <a:rPr lang="en-US" u="sng" dirty="0" smtClean="0"/>
              <a:t> </a:t>
            </a:r>
            <a:r>
              <a:rPr lang="en-US" u="sng" dirty="0" smtClean="0"/>
              <a:t>a code </a:t>
            </a:r>
            <a:r>
              <a:rPr lang="en-US" dirty="0" smtClean="0"/>
              <a:t>for all language.</a:t>
            </a:r>
          </a:p>
          <a:p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1228" y="3045031"/>
            <a:ext cx="1907634" cy="1865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4471626" y="1330036"/>
            <a:ext cx="1787236" cy="17595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9531" y="3124200"/>
            <a:ext cx="1811337" cy="1785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085" y="3015282"/>
            <a:ext cx="18288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967158" y="3745016"/>
            <a:ext cx="10522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capybara</a:t>
            </a:r>
            <a:endParaRPr lang="en-US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085" y="1285875"/>
            <a:ext cx="1916541" cy="1855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29827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04800"/>
            <a:ext cx="8229599" cy="61722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4900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304800"/>
            <a:ext cx="8382000" cy="5821363"/>
          </a:xfrm>
          <a:solidFill>
            <a:srgbClr val="FF9933"/>
          </a:solidFill>
          <a:ln w="5715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         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3600" b="1" dirty="0" smtClean="0"/>
              <a:t>Visualization is the key to comprehension!!</a:t>
            </a:r>
          </a:p>
          <a:p>
            <a:pPr marL="0" indent="0">
              <a:buNone/>
            </a:pPr>
            <a:endParaRPr lang="en-US" sz="4000" dirty="0"/>
          </a:p>
          <a:p>
            <a:pPr marL="0" indent="0">
              <a:buNone/>
            </a:pPr>
            <a:r>
              <a:rPr lang="en-US" sz="4000" dirty="0" smtClean="0"/>
              <a:t>       How </a:t>
            </a:r>
            <a:r>
              <a:rPr lang="en-US" sz="4000" dirty="0" smtClean="0"/>
              <a:t>well do you comprehend </a:t>
            </a:r>
          </a:p>
          <a:p>
            <a:pPr marL="0" indent="0">
              <a:buNone/>
            </a:pPr>
            <a:r>
              <a:rPr lang="en-US" sz="4000" dirty="0"/>
              <a:t> </a:t>
            </a:r>
            <a:r>
              <a:rPr lang="en-US" sz="4000" dirty="0" smtClean="0"/>
              <a:t>      the following paragraph?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        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56055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921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457200"/>
            <a:ext cx="8071908" cy="6053932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52366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066800"/>
            <a:ext cx="8229600" cy="4525963"/>
          </a:xfrm>
          <a:solidFill>
            <a:schemeClr val="accent6">
              <a:lumMod val="75000"/>
            </a:schemeClr>
          </a:solidFill>
          <a:ln w="57150">
            <a:solidFill>
              <a:schemeClr val="tx1"/>
            </a:solidFill>
          </a:ln>
        </p:spPr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This paragraph was written by someone who</a:t>
            </a:r>
          </a:p>
          <a:p>
            <a:pPr marL="0" indent="0">
              <a:buNone/>
            </a:pPr>
            <a:r>
              <a:rPr lang="en-US" dirty="0"/>
              <a:t>i</a:t>
            </a:r>
            <a:r>
              <a:rPr lang="en-US" dirty="0" smtClean="0"/>
              <a:t>s on a crew, or rowing, team.   Even if you are “fluent” in English, unless you are familiar with the specific terms used by rowers, it is very difficult to understand</a:t>
            </a:r>
            <a:r>
              <a:rPr lang="en-US" dirty="0" smtClean="0"/>
              <a:t>.   Why?   It is impossible </a:t>
            </a:r>
          </a:p>
          <a:p>
            <a:pPr marL="0" indent="0">
              <a:buNone/>
            </a:pPr>
            <a:r>
              <a:rPr lang="en-US" dirty="0" smtClean="0"/>
              <a:t>to “see” what is happening in your mind.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37377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5821363"/>
          </a:xfrm>
          <a:solidFill>
            <a:srgbClr val="FF9933"/>
          </a:solidFill>
          <a:ln w="5715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 </a:t>
            </a:r>
          </a:p>
          <a:p>
            <a:pPr marL="0" indent="0">
              <a:buNone/>
            </a:pPr>
            <a:r>
              <a:rPr lang="en-US" sz="3600" b="1" dirty="0" smtClean="0"/>
              <a:t>     The </a:t>
            </a:r>
            <a:r>
              <a:rPr lang="en-US" sz="3600" b="1" dirty="0" smtClean="0"/>
              <a:t>Power of Background Knowledge</a:t>
            </a:r>
            <a:endParaRPr lang="en-US" sz="3600" b="1" dirty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Background knowledge is a familiarity with the practices, products, people etc. related to</a:t>
            </a:r>
          </a:p>
          <a:p>
            <a:pPr marL="0" indent="0">
              <a:buNone/>
            </a:pPr>
            <a:r>
              <a:rPr lang="en-US" dirty="0"/>
              <a:t>a</a:t>
            </a:r>
            <a:r>
              <a:rPr lang="en-US" dirty="0" smtClean="0"/>
              <a:t> specific topic.     The more background knowledge a reader possesses, the easier it is to comprehend text about that topic.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80053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5821363"/>
          </a:xfrm>
          <a:solidFill>
            <a:srgbClr val="FF9933"/>
          </a:solidFill>
          <a:ln w="5715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          </a:t>
            </a:r>
          </a:p>
          <a:p>
            <a:pPr marL="0" indent="0">
              <a:buNone/>
            </a:pPr>
            <a:r>
              <a:rPr lang="en-US" dirty="0" smtClean="0"/>
              <a:t>                         </a:t>
            </a:r>
          </a:p>
          <a:p>
            <a:pPr marL="0" indent="0">
              <a:buNone/>
            </a:pPr>
            <a:r>
              <a:rPr lang="en-US" sz="3600" b="1" dirty="0"/>
              <a:t> </a:t>
            </a:r>
            <a:r>
              <a:rPr lang="en-US" sz="3600" b="1" dirty="0" smtClean="0"/>
              <a:t>               Background Knowledge</a:t>
            </a:r>
            <a:endParaRPr lang="en-US" sz="3600" b="1" dirty="0"/>
          </a:p>
          <a:p>
            <a:pPr marL="0" indent="0">
              <a:buNone/>
            </a:pPr>
            <a:r>
              <a:rPr lang="en-US" dirty="0" smtClean="0"/>
              <a:t>     The specific terms related to the culture of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a group are connected to the practices of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the group.   Unless the reader is familiar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with the practices, the terms will have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little or no meaning.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43993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5821363"/>
          </a:xfrm>
          <a:solidFill>
            <a:srgbClr val="FF9933"/>
          </a:solidFill>
          <a:ln w="57150">
            <a:solidFill>
              <a:schemeClr val="tx1"/>
            </a:solidFill>
          </a:ln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 smtClean="0"/>
              <a:t> </a:t>
            </a:r>
            <a:r>
              <a:rPr lang="en-US" b="1" dirty="0" smtClean="0"/>
              <a:t>For example, the following terms are specific to the sport of rowing:</a:t>
            </a:r>
          </a:p>
          <a:p>
            <a:pPr marL="0" indent="0">
              <a:buNone/>
            </a:pPr>
            <a:r>
              <a:rPr lang="en-US" dirty="0" smtClean="0"/>
              <a:t>Coxswain </a:t>
            </a:r>
          </a:p>
          <a:p>
            <a:pPr marL="0" indent="0">
              <a:buNone/>
            </a:pPr>
            <a:r>
              <a:rPr lang="en-US" dirty="0" smtClean="0"/>
              <a:t>Cox box</a:t>
            </a:r>
          </a:p>
          <a:p>
            <a:pPr marL="0" indent="0">
              <a:buNone/>
            </a:pPr>
            <a:r>
              <a:rPr lang="en-US" dirty="0" smtClean="0"/>
              <a:t>Way Enough</a:t>
            </a:r>
          </a:p>
          <a:p>
            <a:pPr marL="0" indent="0">
              <a:buNone/>
            </a:pPr>
            <a:r>
              <a:rPr lang="en-US" dirty="0" smtClean="0"/>
              <a:t>High Ten</a:t>
            </a:r>
          </a:p>
          <a:p>
            <a:pPr marL="0" indent="0">
              <a:buNone/>
            </a:pPr>
            <a:r>
              <a:rPr lang="en-US" dirty="0" smtClean="0"/>
              <a:t>Erg</a:t>
            </a:r>
          </a:p>
          <a:p>
            <a:pPr marL="0" indent="0">
              <a:buNone/>
            </a:pPr>
            <a:r>
              <a:rPr lang="en-US" dirty="0" smtClean="0"/>
              <a:t>Scull</a:t>
            </a:r>
          </a:p>
          <a:p>
            <a:pPr marL="0" indent="0">
              <a:buNone/>
            </a:pPr>
            <a:r>
              <a:rPr lang="en-US" b="1" dirty="0" smtClean="0"/>
              <a:t>Without some background knowledge, even a description or “translation” of these terms may not put the “right” picture in the mind of the reader.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80044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5821363"/>
          </a:xfrm>
          <a:solidFill>
            <a:srgbClr val="FF9933"/>
          </a:solidFill>
          <a:ln w="5715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Much of what we have students read in a target language is culturally-rich information.  Students may need exposure to this information in their first language, or in a visual/kinesthetic form before they can actually comprehend a reading.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081219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0" y="381000"/>
            <a:ext cx="8255000" cy="619125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15163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28600"/>
            <a:ext cx="8458200" cy="6403499"/>
          </a:xfrm>
          <a:solidFill>
            <a:srgbClr val="FF9933"/>
          </a:solidFill>
          <a:ln w="5715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 </a:t>
            </a:r>
          </a:p>
          <a:p>
            <a:pPr marL="0" indent="0">
              <a:buNone/>
            </a:pPr>
            <a:r>
              <a:rPr lang="en-US" dirty="0" smtClean="0"/>
              <a:t>Some structures may be completely comprehensible in one situation, yet make no sense in another.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Words and structures with several meanings can be very challenging.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Idiomatic expressions are often very troublesome for language learners.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141939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28600"/>
            <a:ext cx="8458200" cy="6403499"/>
          </a:xfrm>
          <a:solidFill>
            <a:srgbClr val="FF9933"/>
          </a:solidFill>
          <a:ln w="5715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 </a:t>
            </a:r>
          </a:p>
          <a:p>
            <a:pPr marL="0" indent="0">
              <a:buNone/>
            </a:pPr>
            <a:r>
              <a:rPr lang="en-US" dirty="0" smtClean="0"/>
              <a:t>Skill-based Strategy: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Many </a:t>
            </a:r>
            <a:r>
              <a:rPr lang="en-US" dirty="0"/>
              <a:t>teachers try to give their students opportunities to practice identifying the meaning of familiar words in a new context.  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 The following slide is an example: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030622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04800"/>
            <a:ext cx="8305800" cy="6229351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906686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5821363"/>
          </a:xfrm>
          <a:solidFill>
            <a:srgbClr val="FF9933"/>
          </a:solidFill>
          <a:ln w="5715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                         </a:t>
            </a:r>
            <a:r>
              <a:rPr lang="en-US" sz="4000" b="1" dirty="0" smtClean="0"/>
              <a:t>Did you know….?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Many students do NOT realize that in order to find the answer to that question, they should substitute an answer (a, b, c) for the word</a:t>
            </a:r>
          </a:p>
          <a:p>
            <a:pPr marL="0" indent="0">
              <a:buNone/>
            </a:pPr>
            <a:r>
              <a:rPr lang="en-US" dirty="0" smtClean="0"/>
              <a:t>“stroke” in the sentence to see what makes sense.  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079685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5821363"/>
          </a:xfrm>
          <a:solidFill>
            <a:srgbClr val="FF9933"/>
          </a:solidFill>
          <a:ln w="57150">
            <a:solidFill>
              <a:schemeClr val="tx1"/>
            </a:solidFill>
          </a:ln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 smtClean="0"/>
              <a:t> </a:t>
            </a:r>
            <a:r>
              <a:rPr lang="en-US" b="1" dirty="0" smtClean="0"/>
              <a:t>Acquisition-based  Strategy:</a:t>
            </a:r>
          </a:p>
          <a:p>
            <a:pPr marL="0" indent="0">
              <a:buNone/>
            </a:pPr>
            <a:endParaRPr lang="en-US" b="1" dirty="0" smtClean="0"/>
          </a:p>
          <a:p>
            <a:pPr marL="0" indent="0">
              <a:buNone/>
            </a:pPr>
            <a:r>
              <a:rPr lang="en-US" dirty="0" smtClean="0"/>
              <a:t>Consider “front-loading” the structures by creating sentences that personally connect with students: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Instead of first going directly to the target reading: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The cox box </a:t>
            </a:r>
            <a:r>
              <a:rPr lang="en-US" dirty="0" smtClean="0">
                <a:solidFill>
                  <a:srgbClr val="7030A0"/>
                </a:solidFill>
              </a:rPr>
              <a:t>wasn’t working</a:t>
            </a:r>
            <a:r>
              <a:rPr lang="en-US" dirty="0" smtClean="0"/>
              <a:t>. </a:t>
            </a:r>
            <a:r>
              <a:rPr lang="en-US" dirty="0" smtClean="0">
                <a:solidFill>
                  <a:srgbClr val="7030A0"/>
                </a:solidFill>
              </a:rPr>
              <a:t>I was </a:t>
            </a:r>
            <a:r>
              <a:rPr lang="en-US" dirty="0" smtClean="0"/>
              <a:t>stroke. At 100 meters, the coxswain </a:t>
            </a:r>
            <a:r>
              <a:rPr lang="en-US" dirty="0" smtClean="0">
                <a:solidFill>
                  <a:srgbClr val="7030A0"/>
                </a:solidFill>
              </a:rPr>
              <a:t>yelled</a:t>
            </a:r>
            <a:r>
              <a:rPr lang="en-US" dirty="0" smtClean="0"/>
              <a:t>, “Weigh enough!”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 </a:t>
            </a:r>
            <a:endParaRPr lang="en-US" b="1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003074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5821363"/>
          </a:xfrm>
          <a:solidFill>
            <a:srgbClr val="FF9933"/>
          </a:solidFill>
          <a:ln w="5715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Consider first using a situation, </a:t>
            </a:r>
          </a:p>
          <a:p>
            <a:pPr marL="0" indent="0">
              <a:buNone/>
            </a:pPr>
            <a:r>
              <a:rPr lang="en-US" dirty="0" smtClean="0"/>
              <a:t>like the following suggested by participants, </a:t>
            </a:r>
          </a:p>
          <a:p>
            <a:pPr marL="0" indent="0">
              <a:buNone/>
            </a:pPr>
            <a:r>
              <a:rPr lang="en-US" dirty="0" smtClean="0"/>
              <a:t>in a CONTEXT </a:t>
            </a:r>
          </a:p>
          <a:p>
            <a:pPr marL="0" indent="0">
              <a:buNone/>
            </a:pPr>
            <a:r>
              <a:rPr lang="en-US" dirty="0" smtClean="0"/>
              <a:t>that is of high interest to students: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166402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5821363"/>
          </a:xfrm>
          <a:solidFill>
            <a:srgbClr val="FF9933"/>
          </a:solidFill>
          <a:ln w="5715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        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The Internet connection </a:t>
            </a:r>
            <a:r>
              <a:rPr lang="en-US" dirty="0" smtClean="0">
                <a:solidFill>
                  <a:srgbClr val="7030A0"/>
                </a:solidFill>
              </a:rPr>
              <a:t>wasn’t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7030A0"/>
                </a:solidFill>
              </a:rPr>
              <a:t>working </a:t>
            </a:r>
            <a:r>
              <a:rPr lang="en-US" dirty="0" smtClean="0"/>
              <a:t>. </a:t>
            </a:r>
            <a:r>
              <a:rPr lang="en-US" dirty="0" smtClean="0">
                <a:solidFill>
                  <a:srgbClr val="7030A0"/>
                </a:solidFill>
              </a:rPr>
              <a:t>I was </a:t>
            </a:r>
            <a:r>
              <a:rPr lang="en-US" dirty="0" smtClean="0"/>
              <a:t> just about to go buy tickets for the concert when  my sister </a:t>
            </a:r>
            <a:r>
              <a:rPr lang="en-US" dirty="0" smtClean="0">
                <a:solidFill>
                  <a:srgbClr val="7030A0"/>
                </a:solidFill>
              </a:rPr>
              <a:t>yelled</a:t>
            </a:r>
            <a:r>
              <a:rPr lang="en-US" dirty="0" smtClean="0"/>
              <a:t>, “Internet is down!”           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                         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624417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5821363"/>
          </a:xfrm>
          <a:solidFill>
            <a:srgbClr val="FF9933"/>
          </a:solidFill>
          <a:ln w="5715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        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                                        or…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I was at one end of the cafeteria and Marla was at the other.  My phone </a:t>
            </a:r>
            <a:r>
              <a:rPr lang="en-US" dirty="0" smtClean="0">
                <a:solidFill>
                  <a:srgbClr val="7030A0"/>
                </a:solidFill>
              </a:rPr>
              <a:t>wasn’t working </a:t>
            </a:r>
            <a:r>
              <a:rPr lang="en-US" dirty="0" smtClean="0"/>
              <a:t>well.  </a:t>
            </a:r>
            <a:r>
              <a:rPr lang="en-US" dirty="0" smtClean="0">
                <a:solidFill>
                  <a:srgbClr val="7030A0"/>
                </a:solidFill>
              </a:rPr>
              <a:t>I was </a:t>
            </a:r>
            <a:r>
              <a:rPr lang="en-US" dirty="0" smtClean="0"/>
              <a:t>just about to send Marla a text and ask her to the dance, when Jackson </a:t>
            </a:r>
            <a:r>
              <a:rPr lang="en-US" dirty="0" smtClean="0">
                <a:solidFill>
                  <a:srgbClr val="7030A0"/>
                </a:solidFill>
              </a:rPr>
              <a:t>yelled</a:t>
            </a:r>
            <a:r>
              <a:rPr lang="en-US" dirty="0" smtClean="0"/>
              <a:t>, “Hey Marla, want to go to the dance with me?”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128901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5821363"/>
          </a:xfrm>
          <a:solidFill>
            <a:srgbClr val="FF9933"/>
          </a:solidFill>
          <a:ln w="57150">
            <a:solidFill>
              <a:schemeClr val="tx1"/>
            </a:solidFill>
          </a:ln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/>
              <a:t> </a:t>
            </a:r>
          </a:p>
          <a:p>
            <a:pPr marL="0" indent="0">
              <a:buNone/>
            </a:pPr>
            <a:r>
              <a:rPr lang="en-US" dirty="0" smtClean="0"/>
              <a:t>It is possible to create a number of scenarios using the same three target structures and use these scenarios with students PRIOR to the cultural reading.       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                                       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7030A0"/>
                </a:solidFill>
              </a:rPr>
              <a:t>wasn’t working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7030A0"/>
                </a:solidFill>
              </a:rPr>
              <a:t> I was 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7030A0"/>
                </a:solidFill>
              </a:rPr>
              <a:t>yelled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Then, when we add more culturally-specific terms the above structures will already be familiar and recognizable.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956282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609600" y="381000"/>
            <a:ext cx="8001000" cy="563231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sz="3600" dirty="0" smtClean="0"/>
          </a:p>
          <a:p>
            <a:r>
              <a:rPr lang="en-US" sz="3600" dirty="0" smtClean="0"/>
              <a:t>We know why our students</a:t>
            </a:r>
          </a:p>
          <a:p>
            <a:r>
              <a:rPr lang="en-US" sz="3600" dirty="0" smtClean="0"/>
              <a:t> SHOULD read in the target language</a:t>
            </a:r>
          </a:p>
          <a:p>
            <a:endParaRPr lang="en-US" sz="3600" dirty="0" smtClean="0"/>
          </a:p>
          <a:p>
            <a:r>
              <a:rPr lang="en-US" sz="3600" dirty="0"/>
              <a:t> </a:t>
            </a:r>
            <a:r>
              <a:rPr lang="en-US" sz="3600" dirty="0" smtClean="0"/>
              <a:t>(if not, read </a:t>
            </a:r>
            <a:r>
              <a:rPr lang="en-US" sz="3600" dirty="0" err="1" smtClean="0"/>
              <a:t>Krashen</a:t>
            </a:r>
            <a:r>
              <a:rPr lang="en-US" sz="3600" dirty="0" smtClean="0"/>
              <a:t>!!)</a:t>
            </a:r>
          </a:p>
          <a:p>
            <a:endParaRPr lang="en-US" sz="3600" dirty="0"/>
          </a:p>
          <a:p>
            <a:r>
              <a:rPr lang="en-US" sz="3600" dirty="0" smtClean="0"/>
              <a:t>..but… </a:t>
            </a:r>
          </a:p>
          <a:p>
            <a:endParaRPr lang="en-US" sz="3600" dirty="0"/>
          </a:p>
          <a:p>
            <a:endParaRPr lang="en-US" sz="3600" dirty="0" smtClean="0"/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8667797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04800"/>
            <a:ext cx="8305800" cy="6229351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72728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567" y="228600"/>
            <a:ext cx="8534400" cy="64008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402096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457200"/>
            <a:ext cx="7970308" cy="5977732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651893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562600"/>
          </a:xfrm>
          <a:solidFill>
            <a:schemeClr val="accent6">
              <a:lumMod val="75000"/>
            </a:schemeClr>
          </a:solidFill>
          <a:ln w="57150">
            <a:solidFill>
              <a:schemeClr val="tx1"/>
            </a:solidFill>
          </a:ln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endParaRPr lang="en-US" sz="4800" b="1" dirty="0" smtClean="0"/>
          </a:p>
          <a:p>
            <a:pPr marL="0" indent="0" algn="ctr">
              <a:buNone/>
            </a:pPr>
            <a:endParaRPr lang="en-US" sz="4800" b="1" dirty="0" smtClean="0"/>
          </a:p>
          <a:p>
            <a:pPr marL="0" indent="0" algn="ctr">
              <a:buNone/>
            </a:pPr>
            <a:r>
              <a:rPr lang="en-US" sz="4800" b="1" dirty="0" smtClean="0"/>
              <a:t>There are two types </a:t>
            </a:r>
          </a:p>
          <a:p>
            <a:pPr marL="0" indent="0" algn="ctr">
              <a:buNone/>
            </a:pPr>
            <a:r>
              <a:rPr lang="en-US" sz="4800" b="1" dirty="0" smtClean="0"/>
              <a:t>of Embedded Readings.  </a:t>
            </a:r>
          </a:p>
          <a:p>
            <a:pPr marL="0" indent="0" algn="ctr">
              <a:buNone/>
            </a:pPr>
            <a:r>
              <a:rPr lang="en-US" sz="4800" b="1" dirty="0" smtClean="0"/>
              <a:t>They are used </a:t>
            </a:r>
          </a:p>
          <a:p>
            <a:pPr marL="0" indent="0" algn="ctr">
              <a:buNone/>
            </a:pPr>
            <a:r>
              <a:rPr lang="en-US" sz="4800" b="1" dirty="0" smtClean="0"/>
              <a:t>the same way with students, but they are created differently.</a:t>
            </a:r>
            <a:endParaRPr lang="en-US" sz="4800" b="1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   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92132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562600"/>
          </a:xfrm>
          <a:solidFill>
            <a:schemeClr val="accent6">
              <a:lumMod val="75000"/>
            </a:schemeClr>
          </a:solidFill>
          <a:ln w="57150">
            <a:solidFill>
              <a:schemeClr val="tx1"/>
            </a:solidFill>
          </a:ln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endParaRPr lang="en-US" sz="4800" b="1" dirty="0" smtClean="0"/>
          </a:p>
          <a:p>
            <a:pPr marL="0" indent="0" algn="ctr">
              <a:buNone/>
            </a:pPr>
            <a:endParaRPr lang="en-US" sz="4800" b="1" dirty="0" smtClean="0"/>
          </a:p>
          <a:p>
            <a:pPr marL="0" indent="0" algn="ctr">
              <a:buNone/>
            </a:pPr>
            <a:r>
              <a:rPr lang="en-US" sz="4800" b="1" dirty="0" smtClean="0"/>
              <a:t>The following is an example of a “Top-Down” reading.  It is created from a pre-existing text.  The text is pared down in stages until a base reading is created.</a:t>
            </a:r>
            <a:endParaRPr lang="en-US" dirty="0" smtClean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   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731167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0"/>
            <a:ext cx="8229600" cy="6858000"/>
          </a:xfrm>
          <a:solidFill>
            <a:schemeClr val="accent6">
              <a:lumMod val="75000"/>
            </a:schemeClr>
          </a:solidFill>
          <a:ln w="57150">
            <a:solidFill>
              <a:schemeClr val="tx1"/>
            </a:solidFill>
          </a:ln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US" sz="5600" b="1" u="sng" dirty="0"/>
              <a:t>Mending Wall</a:t>
            </a:r>
            <a:r>
              <a:rPr lang="en-US" sz="5600" b="1" dirty="0"/>
              <a:t> </a:t>
            </a:r>
            <a:r>
              <a:rPr lang="en-US" sz="5600" b="1" dirty="0" smtClean="0"/>
              <a:t>         by Robert Frost</a:t>
            </a:r>
            <a:endParaRPr lang="en-US" sz="5600" b="1" dirty="0"/>
          </a:p>
          <a:p>
            <a:pPr marL="0" indent="0">
              <a:buNone/>
            </a:pPr>
            <a:r>
              <a:rPr lang="en-US" sz="5600" b="1" dirty="0"/>
              <a:t> </a:t>
            </a:r>
          </a:p>
          <a:p>
            <a:pPr marL="0" indent="0">
              <a:buNone/>
            </a:pPr>
            <a:r>
              <a:rPr lang="en-US" sz="5600" b="1" dirty="0"/>
              <a:t>Something there is that doesn’t love a wall</a:t>
            </a:r>
            <a:r>
              <a:rPr lang="en-US" sz="5600" b="1" dirty="0" smtClean="0"/>
              <a:t>,                       </a:t>
            </a:r>
            <a:r>
              <a:rPr lang="en-US" sz="5600" b="1" dirty="0"/>
              <a:t>"</a:t>
            </a:r>
            <a:r>
              <a:rPr lang="en-US" sz="5600" b="1" i="1" dirty="0"/>
              <a:t>Why</a:t>
            </a:r>
            <a:r>
              <a:rPr lang="en-US" sz="5600" b="1" dirty="0"/>
              <a:t> do they make good </a:t>
            </a:r>
            <a:r>
              <a:rPr lang="en-US" sz="5600" b="1" dirty="0" err="1"/>
              <a:t>neighbours</a:t>
            </a:r>
            <a:r>
              <a:rPr lang="en-US" sz="5600" b="1" dirty="0"/>
              <a:t>? Isn’t </a:t>
            </a:r>
            <a:r>
              <a:rPr lang="en-US" sz="5600" b="1" dirty="0" smtClean="0"/>
              <a:t>it</a:t>
            </a:r>
            <a:endParaRPr lang="en-US" sz="5600" b="1" dirty="0"/>
          </a:p>
          <a:p>
            <a:pPr marL="0" indent="0">
              <a:buNone/>
            </a:pPr>
            <a:r>
              <a:rPr lang="en-US" sz="5600" b="1" dirty="0"/>
              <a:t>That sends the frozen-ground-swell under it</a:t>
            </a:r>
            <a:r>
              <a:rPr lang="en-US" sz="5600" b="1" dirty="0" smtClean="0"/>
              <a:t>,</a:t>
            </a:r>
            <a:r>
              <a:rPr lang="en-US" sz="5600" b="1" dirty="0"/>
              <a:t> </a:t>
            </a:r>
            <a:r>
              <a:rPr lang="en-US" sz="5600" b="1" dirty="0" smtClean="0"/>
              <a:t>                    Where </a:t>
            </a:r>
            <a:r>
              <a:rPr lang="en-US" sz="5600" b="1" dirty="0"/>
              <a:t>there are cows? But here there are no cows</a:t>
            </a:r>
            <a:r>
              <a:rPr lang="en-US" sz="5600" b="1" dirty="0" smtClean="0"/>
              <a:t>.</a:t>
            </a:r>
            <a:endParaRPr lang="en-US" sz="5600" b="1" dirty="0"/>
          </a:p>
          <a:p>
            <a:pPr marL="0" indent="0">
              <a:buNone/>
            </a:pPr>
            <a:r>
              <a:rPr lang="en-US" sz="5600" b="1" dirty="0"/>
              <a:t>And spills the upper boulders in the sun</a:t>
            </a:r>
            <a:r>
              <a:rPr lang="en-US" sz="5600" b="1" dirty="0" smtClean="0"/>
              <a:t>;                            </a:t>
            </a:r>
            <a:r>
              <a:rPr lang="en-US" sz="5600" b="1" dirty="0"/>
              <a:t>Before I built a wall I’d ask to </a:t>
            </a:r>
            <a:r>
              <a:rPr lang="en-US" sz="5600" b="1" dirty="0" smtClean="0"/>
              <a:t>know</a:t>
            </a:r>
            <a:endParaRPr lang="en-US" sz="5600" b="1" dirty="0"/>
          </a:p>
          <a:p>
            <a:pPr marL="0" indent="0">
              <a:buNone/>
            </a:pPr>
            <a:r>
              <a:rPr lang="en-US" sz="5600" b="1" dirty="0"/>
              <a:t>And makes gaps even two can pass abreast</a:t>
            </a:r>
            <a:r>
              <a:rPr lang="en-US" sz="5600" b="1" dirty="0" smtClean="0"/>
              <a:t>.                      What </a:t>
            </a:r>
            <a:r>
              <a:rPr lang="en-US" sz="5600" b="1" dirty="0"/>
              <a:t>I was walling in or walling out</a:t>
            </a:r>
            <a:r>
              <a:rPr lang="en-US" sz="5600" b="1" dirty="0" smtClean="0"/>
              <a:t>,</a:t>
            </a:r>
            <a:endParaRPr lang="en-US" sz="5600" b="1" dirty="0"/>
          </a:p>
          <a:p>
            <a:pPr marL="0" indent="0">
              <a:buNone/>
            </a:pPr>
            <a:r>
              <a:rPr lang="en-US" sz="5600" b="1" dirty="0"/>
              <a:t>The work of hunters is another thing</a:t>
            </a:r>
            <a:r>
              <a:rPr lang="en-US" sz="5600" b="1" dirty="0" smtClean="0"/>
              <a:t>:                                  And </a:t>
            </a:r>
            <a:r>
              <a:rPr lang="en-US" sz="5600" b="1" dirty="0"/>
              <a:t>to whom I was like to give offence</a:t>
            </a:r>
            <a:r>
              <a:rPr lang="en-US" sz="5600" b="1" dirty="0" smtClean="0"/>
              <a:t>.</a:t>
            </a:r>
            <a:endParaRPr lang="en-US" sz="5600" b="1" dirty="0"/>
          </a:p>
          <a:p>
            <a:pPr marL="0" indent="0">
              <a:buNone/>
            </a:pPr>
            <a:r>
              <a:rPr lang="en-US" sz="5600" b="1" dirty="0"/>
              <a:t>I have come after them and made </a:t>
            </a:r>
            <a:r>
              <a:rPr lang="en-US" sz="5600" b="1" dirty="0" smtClean="0"/>
              <a:t>repair                             Something </a:t>
            </a:r>
            <a:r>
              <a:rPr lang="en-US" sz="5600" b="1" dirty="0"/>
              <a:t>there is that doesn’t love a wall</a:t>
            </a:r>
            <a:r>
              <a:rPr lang="en-US" sz="5600" b="1" dirty="0" smtClean="0"/>
              <a:t>,</a:t>
            </a:r>
            <a:endParaRPr lang="en-US" sz="5600" b="1" dirty="0"/>
          </a:p>
          <a:p>
            <a:pPr marL="0" indent="0">
              <a:buNone/>
            </a:pPr>
            <a:r>
              <a:rPr lang="en-US" sz="5600" b="1" dirty="0"/>
              <a:t>Where they have left not one stone on a stone</a:t>
            </a:r>
            <a:r>
              <a:rPr lang="en-US" sz="5600" b="1" dirty="0" smtClean="0"/>
              <a:t>,                That </a:t>
            </a:r>
            <a:r>
              <a:rPr lang="en-US" sz="5600" b="1" dirty="0"/>
              <a:t>wants it down." I could say "Elves" to him, </a:t>
            </a:r>
            <a:endParaRPr lang="en-US" sz="5600" b="1" dirty="0"/>
          </a:p>
          <a:p>
            <a:pPr marL="0" indent="0">
              <a:buNone/>
            </a:pPr>
            <a:r>
              <a:rPr lang="en-US" sz="5600" b="1" dirty="0"/>
              <a:t>But they would have the rabbit out of hiding</a:t>
            </a:r>
            <a:r>
              <a:rPr lang="en-US" sz="5600" b="1" dirty="0" smtClean="0"/>
              <a:t>,                    </a:t>
            </a:r>
            <a:r>
              <a:rPr lang="en-US" sz="5600" b="1" dirty="0"/>
              <a:t>But it’s not elves exactly, and I’d </a:t>
            </a:r>
            <a:r>
              <a:rPr lang="en-US" sz="5600" b="1" dirty="0" smtClean="0"/>
              <a:t>rather</a:t>
            </a:r>
            <a:endParaRPr lang="en-US" sz="5600" b="1" dirty="0"/>
          </a:p>
          <a:p>
            <a:pPr marL="0" indent="0">
              <a:buNone/>
            </a:pPr>
            <a:r>
              <a:rPr lang="en-US" sz="5600" b="1" dirty="0"/>
              <a:t>To please the yelping dogs. The gaps I mean</a:t>
            </a:r>
            <a:r>
              <a:rPr lang="en-US" sz="5600" b="1" dirty="0" smtClean="0"/>
              <a:t>,                      </a:t>
            </a:r>
            <a:r>
              <a:rPr lang="en-US" sz="5600" b="1" dirty="0"/>
              <a:t>He said it for himself. I see him </a:t>
            </a:r>
            <a:r>
              <a:rPr lang="en-US" sz="5600" b="1" dirty="0" smtClean="0"/>
              <a:t>there</a:t>
            </a:r>
            <a:endParaRPr lang="en-US" sz="5600" b="1" dirty="0"/>
          </a:p>
          <a:p>
            <a:pPr marL="0" indent="0">
              <a:buNone/>
            </a:pPr>
            <a:r>
              <a:rPr lang="en-US" sz="5600" b="1" dirty="0"/>
              <a:t>No one has seen them made or heard them made</a:t>
            </a:r>
            <a:r>
              <a:rPr lang="en-US" sz="5600" b="1" dirty="0" smtClean="0"/>
              <a:t>,           </a:t>
            </a:r>
            <a:r>
              <a:rPr lang="en-US" sz="5600" b="1" dirty="0"/>
              <a:t>Bringing a stone grasped firmly by the </a:t>
            </a:r>
            <a:r>
              <a:rPr lang="en-US" sz="5600" b="1" dirty="0" smtClean="0"/>
              <a:t>top</a:t>
            </a:r>
            <a:endParaRPr lang="en-US" sz="5600" b="1" dirty="0"/>
          </a:p>
          <a:p>
            <a:pPr marL="0" indent="0">
              <a:buNone/>
            </a:pPr>
            <a:r>
              <a:rPr lang="en-US" sz="5600" b="1" dirty="0"/>
              <a:t>But at spring mending-time we find them there</a:t>
            </a:r>
            <a:r>
              <a:rPr lang="en-US" sz="5600" b="1" dirty="0" smtClean="0"/>
              <a:t>.               In </a:t>
            </a:r>
            <a:r>
              <a:rPr lang="en-US" sz="5600" b="1" dirty="0"/>
              <a:t>each hand, like an old-stone savage armed</a:t>
            </a:r>
            <a:endParaRPr lang="en-US" sz="5600" b="1" dirty="0"/>
          </a:p>
          <a:p>
            <a:pPr marL="0" indent="0">
              <a:buNone/>
            </a:pPr>
            <a:r>
              <a:rPr lang="en-US" sz="5600" b="1" dirty="0"/>
              <a:t>I let my neighbor know beyond the hill</a:t>
            </a:r>
            <a:r>
              <a:rPr lang="en-US" sz="5600" b="1" dirty="0" smtClean="0"/>
              <a:t>;                               He </a:t>
            </a:r>
            <a:r>
              <a:rPr lang="en-US" sz="5600" b="1" dirty="0"/>
              <a:t>moves in darkness as it seems to me</a:t>
            </a:r>
            <a:r>
              <a:rPr lang="en-US" sz="5600" b="1" dirty="0" smtClean="0"/>
              <a:t>,</a:t>
            </a:r>
            <a:endParaRPr lang="en-US" sz="5600" b="1" dirty="0"/>
          </a:p>
          <a:p>
            <a:pPr marL="0" indent="0">
              <a:buNone/>
            </a:pPr>
            <a:r>
              <a:rPr lang="en-US" sz="5600" b="1" dirty="0"/>
              <a:t>And on a day we meet to walk the </a:t>
            </a:r>
            <a:r>
              <a:rPr lang="en-US" sz="5600" b="1" dirty="0" smtClean="0"/>
              <a:t>line                                </a:t>
            </a:r>
            <a:r>
              <a:rPr lang="en-US" sz="5600" b="1" dirty="0"/>
              <a:t>Not of woods only and the shade of trees</a:t>
            </a:r>
            <a:endParaRPr lang="en-US" sz="5600" b="1" dirty="0"/>
          </a:p>
          <a:p>
            <a:pPr marL="0" indent="0">
              <a:buNone/>
            </a:pPr>
            <a:r>
              <a:rPr lang="en-US" sz="5600" b="1" dirty="0"/>
              <a:t>And set the wall between us once again</a:t>
            </a:r>
            <a:r>
              <a:rPr lang="en-US" sz="5600" b="1" dirty="0" smtClean="0"/>
              <a:t>.                            He </a:t>
            </a:r>
            <a:r>
              <a:rPr lang="en-US" sz="5600" b="1" dirty="0"/>
              <a:t>will not go behind his father’s saying</a:t>
            </a:r>
            <a:r>
              <a:rPr lang="en-US" sz="5600" b="1" dirty="0" smtClean="0"/>
              <a:t>,</a:t>
            </a:r>
            <a:endParaRPr lang="en-US" sz="5600" b="1" dirty="0"/>
          </a:p>
          <a:p>
            <a:pPr marL="0" indent="0">
              <a:buNone/>
            </a:pPr>
            <a:r>
              <a:rPr lang="en-US" sz="5600" b="1" dirty="0"/>
              <a:t>We keep the wall between us as we go</a:t>
            </a:r>
            <a:r>
              <a:rPr lang="en-US" sz="5600" b="1" dirty="0" smtClean="0"/>
              <a:t>.                              And </a:t>
            </a:r>
            <a:r>
              <a:rPr lang="en-US" sz="5600" b="1" dirty="0"/>
              <a:t>he likes having thought of it so </a:t>
            </a:r>
            <a:r>
              <a:rPr lang="en-US" sz="5600" b="1" dirty="0" smtClean="0"/>
              <a:t>well</a:t>
            </a:r>
            <a:endParaRPr lang="en-US" sz="5600" b="1" dirty="0"/>
          </a:p>
          <a:p>
            <a:pPr marL="0" indent="0">
              <a:buNone/>
            </a:pPr>
            <a:r>
              <a:rPr lang="en-US" sz="5600" b="1" dirty="0"/>
              <a:t>To each the boulders that have fallen to each</a:t>
            </a:r>
            <a:r>
              <a:rPr lang="en-US" sz="5600" b="1" dirty="0" smtClean="0"/>
              <a:t>.                    </a:t>
            </a:r>
            <a:r>
              <a:rPr lang="en-US" sz="5600" b="1" dirty="0"/>
              <a:t>He says again, "Good fences make good </a:t>
            </a:r>
            <a:r>
              <a:rPr lang="en-US" sz="5600" b="1" dirty="0" err="1" smtClean="0"/>
              <a:t>neighbours</a:t>
            </a:r>
            <a:r>
              <a:rPr lang="en-US" sz="5600" b="1" dirty="0" smtClean="0"/>
              <a:t>.”</a:t>
            </a:r>
            <a:endParaRPr lang="en-US" sz="5600" b="1" dirty="0"/>
          </a:p>
          <a:p>
            <a:pPr marL="0" indent="0">
              <a:buNone/>
            </a:pPr>
            <a:r>
              <a:rPr lang="en-US" sz="5600" b="1" dirty="0"/>
              <a:t>And some are loaves and some so nearly balls</a:t>
            </a:r>
          </a:p>
          <a:p>
            <a:pPr marL="0" indent="0">
              <a:buNone/>
            </a:pPr>
            <a:r>
              <a:rPr lang="en-US" sz="5600" b="1" dirty="0"/>
              <a:t>We have to use a spell to make them balance:</a:t>
            </a:r>
          </a:p>
          <a:p>
            <a:pPr marL="0" indent="0">
              <a:buNone/>
            </a:pPr>
            <a:r>
              <a:rPr lang="en-US" sz="5600" b="1" dirty="0"/>
              <a:t>"Stay where you are until our backs are turned!"</a:t>
            </a:r>
          </a:p>
          <a:p>
            <a:pPr marL="0" indent="0">
              <a:buNone/>
            </a:pPr>
            <a:r>
              <a:rPr lang="en-US" sz="5600" b="1" dirty="0"/>
              <a:t>We wear our fingers rough with handling them.</a:t>
            </a:r>
          </a:p>
          <a:p>
            <a:pPr marL="0" indent="0">
              <a:buNone/>
            </a:pPr>
            <a:r>
              <a:rPr lang="en-US" sz="5600" b="1" dirty="0"/>
              <a:t>Oh, just another kind of out-door game,</a:t>
            </a:r>
          </a:p>
          <a:p>
            <a:pPr marL="0" indent="0">
              <a:buNone/>
            </a:pPr>
            <a:r>
              <a:rPr lang="en-US" sz="5600" b="1" dirty="0"/>
              <a:t>One on a side. It comes to little more:</a:t>
            </a:r>
          </a:p>
          <a:p>
            <a:pPr marL="0" indent="0">
              <a:buNone/>
            </a:pPr>
            <a:r>
              <a:rPr lang="en-US" sz="5600" b="1" dirty="0"/>
              <a:t>There where it is we do not need the wall:</a:t>
            </a:r>
          </a:p>
          <a:p>
            <a:pPr marL="0" indent="0">
              <a:buNone/>
            </a:pPr>
            <a:r>
              <a:rPr lang="en-US" sz="5600" b="1" dirty="0" smtClean="0"/>
              <a:t>He </a:t>
            </a:r>
            <a:r>
              <a:rPr lang="en-US" sz="5600" b="1" dirty="0"/>
              <a:t>is all pine and I am apple orchard.</a:t>
            </a:r>
          </a:p>
          <a:p>
            <a:pPr marL="0" indent="0">
              <a:buNone/>
            </a:pPr>
            <a:r>
              <a:rPr lang="en-US" sz="5600" b="1" dirty="0"/>
              <a:t>My apple trees will never get across</a:t>
            </a:r>
          </a:p>
          <a:p>
            <a:pPr marL="0" indent="0">
              <a:buNone/>
            </a:pPr>
            <a:r>
              <a:rPr lang="en-US" sz="5600" b="1" dirty="0"/>
              <a:t>And eat the cones under his pines, I tell him.</a:t>
            </a:r>
          </a:p>
          <a:p>
            <a:pPr marL="0" indent="0">
              <a:buNone/>
            </a:pPr>
            <a:r>
              <a:rPr lang="en-US" sz="5600" b="1" dirty="0"/>
              <a:t>He only says, "Good fences make good </a:t>
            </a:r>
            <a:r>
              <a:rPr lang="en-US" sz="5600" b="1" dirty="0" err="1"/>
              <a:t>neighbours</a:t>
            </a:r>
            <a:r>
              <a:rPr lang="en-US" sz="5600" b="1" dirty="0"/>
              <a:t>."</a:t>
            </a:r>
          </a:p>
          <a:p>
            <a:pPr marL="0" indent="0">
              <a:buNone/>
            </a:pPr>
            <a:r>
              <a:rPr lang="en-US" sz="5600" b="1" dirty="0"/>
              <a:t>Spring is the mischief in me, and I wonder</a:t>
            </a:r>
          </a:p>
          <a:p>
            <a:pPr marL="0" indent="0">
              <a:buNone/>
            </a:pPr>
            <a:r>
              <a:rPr lang="en-US" sz="5600" b="1" dirty="0"/>
              <a:t>If I could put a notion in his head</a:t>
            </a:r>
            <a:r>
              <a:rPr lang="en-US" sz="5600" b="1" dirty="0" smtClean="0"/>
              <a:t>:</a:t>
            </a:r>
            <a:endParaRPr lang="en-US" sz="5600" b="1" dirty="0"/>
          </a:p>
          <a:p>
            <a:pPr marL="0" indent="0">
              <a:buNone/>
            </a:pPr>
            <a:endParaRPr lang="en-US" sz="5600" b="1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   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549770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"/>
            <a:ext cx="8229600" cy="6324600"/>
          </a:xfrm>
          <a:solidFill>
            <a:schemeClr val="accent6">
              <a:lumMod val="75000"/>
            </a:schemeClr>
          </a:solidFill>
          <a:ln w="57150">
            <a:solidFill>
              <a:schemeClr val="tx1"/>
            </a:solidFill>
          </a:ln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en-US" sz="5600" b="1" u="sng" dirty="0" smtClean="0"/>
          </a:p>
          <a:p>
            <a:pPr marL="0" indent="0">
              <a:buNone/>
            </a:pPr>
            <a:r>
              <a:rPr lang="en-US" sz="8000" b="1" u="sng" dirty="0" smtClean="0"/>
              <a:t>Mending </a:t>
            </a:r>
            <a:r>
              <a:rPr lang="en-US" sz="8000" b="1" u="sng" dirty="0"/>
              <a:t>Wall</a:t>
            </a:r>
            <a:r>
              <a:rPr lang="en-US" sz="8000" b="1" dirty="0"/>
              <a:t> </a:t>
            </a:r>
            <a:r>
              <a:rPr lang="en-US" sz="8000" b="1" dirty="0" smtClean="0"/>
              <a:t>         by Robert Frost</a:t>
            </a:r>
            <a:endParaRPr lang="en-US" sz="8000" b="1" dirty="0"/>
          </a:p>
          <a:p>
            <a:pPr marL="0" indent="0">
              <a:buNone/>
            </a:pPr>
            <a:r>
              <a:rPr lang="en-US" sz="8000" b="1" dirty="0"/>
              <a:t> </a:t>
            </a:r>
          </a:p>
          <a:p>
            <a:pPr marL="0" indent="0">
              <a:buNone/>
            </a:pPr>
            <a:r>
              <a:rPr lang="en-US" sz="8000" b="1" dirty="0" smtClean="0"/>
              <a:t>Something doesn’t love walls,  </a:t>
            </a:r>
          </a:p>
          <a:p>
            <a:pPr marL="0" indent="0">
              <a:buNone/>
            </a:pPr>
            <a:r>
              <a:rPr lang="en-US" sz="8000" b="1" dirty="0" smtClean="0"/>
              <a:t>And </a:t>
            </a:r>
            <a:r>
              <a:rPr lang="en-US" sz="8000" b="1" dirty="0"/>
              <a:t>makes </a:t>
            </a:r>
            <a:r>
              <a:rPr lang="en-US" sz="8000" b="1" dirty="0" smtClean="0"/>
              <a:t>gaps.</a:t>
            </a:r>
          </a:p>
          <a:p>
            <a:pPr marL="0" indent="0">
              <a:buNone/>
            </a:pPr>
            <a:r>
              <a:rPr lang="en-US" sz="8000" b="1" dirty="0" smtClean="0"/>
              <a:t>I have repaired  the gaps that hunters left. </a:t>
            </a:r>
          </a:p>
          <a:p>
            <a:pPr marL="0" indent="0">
              <a:buNone/>
            </a:pPr>
            <a:r>
              <a:rPr lang="en-US" sz="8000" b="1" dirty="0" smtClean="0"/>
              <a:t>But no one has seen the other gaps made                       </a:t>
            </a:r>
          </a:p>
          <a:p>
            <a:pPr marL="0" indent="0">
              <a:buNone/>
            </a:pPr>
            <a:r>
              <a:rPr lang="en-US" sz="8000" b="1" dirty="0" smtClean="0"/>
              <a:t>But they are there</a:t>
            </a:r>
            <a:r>
              <a:rPr lang="en-US" sz="8000" b="1" dirty="0"/>
              <a:t>.</a:t>
            </a:r>
            <a:r>
              <a:rPr lang="en-US" sz="8000" b="1" dirty="0" smtClean="0"/>
              <a:t> </a:t>
            </a:r>
          </a:p>
          <a:p>
            <a:pPr marL="0" indent="0">
              <a:buNone/>
            </a:pPr>
            <a:r>
              <a:rPr lang="en-US" sz="8000" b="1" dirty="0" smtClean="0"/>
              <a:t>My </a:t>
            </a:r>
            <a:r>
              <a:rPr lang="en-US" sz="8000" b="1" dirty="0"/>
              <a:t>neighbor </a:t>
            </a:r>
            <a:r>
              <a:rPr lang="en-US" sz="8000" b="1" dirty="0" smtClean="0"/>
              <a:t>and I meet </a:t>
            </a:r>
          </a:p>
          <a:p>
            <a:pPr marL="0" indent="0">
              <a:buNone/>
            </a:pPr>
            <a:r>
              <a:rPr lang="en-US" sz="8000" b="1" dirty="0" smtClean="0"/>
              <a:t>And </a:t>
            </a:r>
            <a:r>
              <a:rPr lang="en-US" sz="8000" b="1" dirty="0"/>
              <a:t>set the wall between us once again.</a:t>
            </a:r>
            <a:r>
              <a:rPr lang="en-US" sz="8000" b="1" dirty="0" smtClean="0"/>
              <a:t> </a:t>
            </a:r>
          </a:p>
          <a:p>
            <a:pPr marL="0" indent="0">
              <a:buNone/>
            </a:pPr>
            <a:r>
              <a:rPr lang="en-US" sz="8000" b="1" dirty="0" smtClean="0"/>
              <a:t>Fixing the boulders  on each side.                           </a:t>
            </a:r>
          </a:p>
          <a:p>
            <a:pPr marL="0" indent="0">
              <a:buNone/>
            </a:pPr>
            <a:r>
              <a:rPr lang="en-US" sz="8000" b="1" dirty="0" smtClean="0"/>
              <a:t>Some square, some round</a:t>
            </a:r>
            <a:endParaRPr lang="en-US" sz="8000" b="1" dirty="0"/>
          </a:p>
          <a:p>
            <a:pPr marL="0" indent="0">
              <a:buNone/>
            </a:pPr>
            <a:r>
              <a:rPr lang="en-US" sz="8000" b="1" dirty="0" smtClean="0"/>
              <a:t> </a:t>
            </a:r>
            <a:r>
              <a:rPr lang="en-US" sz="8000" b="1" dirty="0"/>
              <a:t>We </a:t>
            </a:r>
            <a:r>
              <a:rPr lang="en-US" sz="8000" b="1" dirty="0" smtClean="0"/>
              <a:t>say a spell, “ Stay </a:t>
            </a:r>
            <a:r>
              <a:rPr lang="en-US" sz="8000" b="1" dirty="0"/>
              <a:t>where you </a:t>
            </a:r>
            <a:r>
              <a:rPr lang="en-US" sz="8000" b="1" dirty="0" smtClean="0"/>
              <a:t>!"</a:t>
            </a:r>
            <a:endParaRPr lang="en-US" sz="8000" b="1" dirty="0"/>
          </a:p>
          <a:p>
            <a:pPr marL="0" indent="0">
              <a:buNone/>
            </a:pPr>
            <a:r>
              <a:rPr lang="en-US" sz="8000" b="1" dirty="0" smtClean="0"/>
              <a:t>Here  </a:t>
            </a:r>
            <a:r>
              <a:rPr lang="en-US" sz="8000" b="1" dirty="0"/>
              <a:t>we do not need the wall:</a:t>
            </a:r>
          </a:p>
          <a:p>
            <a:pPr marL="0" indent="0">
              <a:buNone/>
            </a:pPr>
            <a:r>
              <a:rPr lang="en-US" sz="8000" b="1" dirty="0"/>
              <a:t>My apple trees will never get </a:t>
            </a:r>
            <a:r>
              <a:rPr lang="en-US" sz="8000" b="1" dirty="0" smtClean="0"/>
              <a:t>across, I </a:t>
            </a:r>
            <a:r>
              <a:rPr lang="en-US" sz="8000" b="1" dirty="0"/>
              <a:t>tell him.</a:t>
            </a:r>
          </a:p>
          <a:p>
            <a:pPr marL="0" indent="0">
              <a:buNone/>
            </a:pPr>
            <a:r>
              <a:rPr lang="en-US" sz="8000" b="1" dirty="0" smtClean="0"/>
              <a:t> He </a:t>
            </a:r>
            <a:r>
              <a:rPr lang="en-US" sz="8000" b="1" dirty="0"/>
              <a:t>only says, "Good fences make good </a:t>
            </a:r>
            <a:r>
              <a:rPr lang="en-US" sz="8000" b="1" dirty="0" smtClean="0"/>
              <a:t>neighbors</a:t>
            </a:r>
            <a:r>
              <a:rPr lang="en-US" sz="8000" b="1" dirty="0"/>
              <a:t>."</a:t>
            </a:r>
          </a:p>
          <a:p>
            <a:pPr marL="0" indent="0">
              <a:buNone/>
            </a:pPr>
            <a:r>
              <a:rPr lang="en-US" sz="8000" b="1" dirty="0" smtClean="0"/>
              <a:t>  “</a:t>
            </a:r>
            <a:r>
              <a:rPr lang="en-US" sz="8000" b="1" i="1" dirty="0" smtClean="0"/>
              <a:t>Why</a:t>
            </a:r>
            <a:r>
              <a:rPr lang="en-US" sz="8000" b="1" dirty="0" smtClean="0"/>
              <a:t> ?  I ask.</a:t>
            </a:r>
            <a:endParaRPr lang="en-US" sz="8000" b="1" dirty="0"/>
          </a:p>
          <a:p>
            <a:pPr marL="0" indent="0">
              <a:buNone/>
            </a:pPr>
            <a:r>
              <a:rPr lang="en-US" sz="8000" b="1" dirty="0"/>
              <a:t>Something </a:t>
            </a:r>
            <a:r>
              <a:rPr lang="en-US" sz="8000" b="1" dirty="0" smtClean="0"/>
              <a:t>doesn’t </a:t>
            </a:r>
            <a:r>
              <a:rPr lang="en-US" sz="8000" b="1" dirty="0"/>
              <a:t>love </a:t>
            </a:r>
            <a:r>
              <a:rPr lang="en-US" sz="8000" b="1" dirty="0" smtClean="0"/>
              <a:t> walls and knocks them down.“ </a:t>
            </a:r>
          </a:p>
          <a:p>
            <a:pPr marL="0" indent="0">
              <a:buNone/>
            </a:pPr>
            <a:r>
              <a:rPr lang="en-US" sz="8000" b="1" dirty="0" smtClean="0"/>
              <a:t>In the darkness </a:t>
            </a:r>
          </a:p>
          <a:p>
            <a:pPr marL="0" indent="0">
              <a:buNone/>
            </a:pPr>
            <a:r>
              <a:rPr lang="en-US" sz="8000" b="1" dirty="0" smtClean="0"/>
              <a:t>He </a:t>
            </a:r>
            <a:r>
              <a:rPr lang="en-US" sz="8000" b="1" dirty="0"/>
              <a:t>says again, "Good fences make good </a:t>
            </a:r>
            <a:r>
              <a:rPr lang="en-US" sz="8000" b="1" dirty="0" smtClean="0"/>
              <a:t>neighbors.”</a:t>
            </a:r>
            <a:endParaRPr lang="en-US" sz="8000" b="1" dirty="0"/>
          </a:p>
          <a:p>
            <a:pPr marL="0" indent="0">
              <a:buNone/>
            </a:pPr>
            <a:endParaRPr lang="en-US" sz="5600" b="1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   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480477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6172200"/>
          </a:xfrm>
          <a:solidFill>
            <a:schemeClr val="accent6">
              <a:lumMod val="75000"/>
            </a:schemeClr>
          </a:solidFill>
          <a:ln w="57150">
            <a:solidFill>
              <a:schemeClr val="tx1"/>
            </a:solidFill>
          </a:ln>
        </p:spPr>
        <p:txBody>
          <a:bodyPr>
            <a:normAutofit fontScale="32500" lnSpcReduction="20000"/>
          </a:bodyPr>
          <a:lstStyle/>
          <a:p>
            <a:pPr marL="0" indent="0">
              <a:buNone/>
            </a:pPr>
            <a:endParaRPr lang="en-US" sz="5600" b="1" u="sng" dirty="0" smtClean="0"/>
          </a:p>
          <a:p>
            <a:pPr marL="0" indent="0">
              <a:buNone/>
            </a:pPr>
            <a:endParaRPr lang="en-US" sz="8000" b="1" u="sng" dirty="0" smtClean="0"/>
          </a:p>
          <a:p>
            <a:pPr marL="0" indent="0">
              <a:buNone/>
            </a:pPr>
            <a:endParaRPr lang="en-US" sz="8000" b="1" u="sng" dirty="0"/>
          </a:p>
          <a:p>
            <a:pPr marL="0" indent="0">
              <a:buNone/>
            </a:pPr>
            <a:r>
              <a:rPr lang="en-US" sz="8000" b="1" u="sng" dirty="0" smtClean="0"/>
              <a:t>Mending </a:t>
            </a:r>
            <a:r>
              <a:rPr lang="en-US" sz="8000" b="1" u="sng" dirty="0"/>
              <a:t>Wall</a:t>
            </a:r>
            <a:r>
              <a:rPr lang="en-US" sz="8000" b="1" dirty="0"/>
              <a:t> </a:t>
            </a:r>
            <a:r>
              <a:rPr lang="en-US" sz="8000" b="1" dirty="0" smtClean="0"/>
              <a:t>         by Robert Frost</a:t>
            </a:r>
            <a:endParaRPr lang="en-US" sz="8000" b="1" dirty="0"/>
          </a:p>
          <a:p>
            <a:pPr marL="0" indent="0">
              <a:buNone/>
            </a:pPr>
            <a:r>
              <a:rPr lang="en-US" sz="8000" b="1" dirty="0"/>
              <a:t> </a:t>
            </a:r>
          </a:p>
          <a:p>
            <a:pPr marL="0" indent="0">
              <a:buNone/>
            </a:pPr>
            <a:r>
              <a:rPr lang="en-US" sz="8000" b="1" dirty="0" smtClean="0"/>
              <a:t>Something doesn’t love walls,  </a:t>
            </a:r>
          </a:p>
          <a:p>
            <a:pPr marL="0" indent="0">
              <a:buNone/>
            </a:pPr>
            <a:r>
              <a:rPr lang="en-US" sz="8000" b="1" dirty="0" smtClean="0"/>
              <a:t>I have repaired the gaps. </a:t>
            </a:r>
          </a:p>
          <a:p>
            <a:pPr marL="0" indent="0">
              <a:buNone/>
            </a:pPr>
            <a:r>
              <a:rPr lang="en-US" sz="8000" b="1" dirty="0" smtClean="0"/>
              <a:t>But no one has seen them made                       </a:t>
            </a:r>
          </a:p>
          <a:p>
            <a:pPr marL="0" indent="0">
              <a:buNone/>
            </a:pPr>
            <a:r>
              <a:rPr lang="en-US" sz="8000" b="1" dirty="0" smtClean="0"/>
              <a:t>But they are there</a:t>
            </a:r>
            <a:r>
              <a:rPr lang="en-US" sz="8000" b="1" dirty="0"/>
              <a:t>.</a:t>
            </a:r>
            <a:r>
              <a:rPr lang="en-US" sz="8000" b="1" dirty="0" smtClean="0"/>
              <a:t> </a:t>
            </a:r>
          </a:p>
          <a:p>
            <a:pPr marL="0" indent="0">
              <a:buNone/>
            </a:pPr>
            <a:r>
              <a:rPr lang="en-US" sz="8000" b="1" dirty="0" smtClean="0"/>
              <a:t>My </a:t>
            </a:r>
            <a:r>
              <a:rPr lang="en-US" sz="8000" b="1" dirty="0"/>
              <a:t>neighbor </a:t>
            </a:r>
            <a:r>
              <a:rPr lang="en-US" sz="8000" b="1" dirty="0" smtClean="0"/>
              <a:t>and I fix the </a:t>
            </a:r>
            <a:r>
              <a:rPr lang="en-US" sz="8000" b="1" dirty="0"/>
              <a:t>wall </a:t>
            </a:r>
            <a:r>
              <a:rPr lang="en-US" sz="8000" b="1" dirty="0" smtClean="0"/>
              <a:t>between us. </a:t>
            </a:r>
          </a:p>
          <a:p>
            <a:pPr marL="0" indent="0">
              <a:buNone/>
            </a:pPr>
            <a:r>
              <a:rPr lang="en-US" sz="8000" b="1" dirty="0" smtClean="0"/>
              <a:t>He </a:t>
            </a:r>
            <a:r>
              <a:rPr lang="en-US" sz="8000" b="1" dirty="0"/>
              <a:t>says, "Good fences make good </a:t>
            </a:r>
            <a:r>
              <a:rPr lang="en-US" sz="8000" b="1" dirty="0" smtClean="0"/>
              <a:t>neighbors</a:t>
            </a:r>
            <a:r>
              <a:rPr lang="en-US" sz="8000" b="1" dirty="0"/>
              <a:t>."</a:t>
            </a:r>
          </a:p>
          <a:p>
            <a:pPr marL="0" indent="0">
              <a:buNone/>
            </a:pPr>
            <a:r>
              <a:rPr lang="en-US" sz="8000" b="1" dirty="0" smtClean="0"/>
              <a:t>  “</a:t>
            </a:r>
            <a:r>
              <a:rPr lang="en-US" sz="8000" b="1" i="1" dirty="0" smtClean="0"/>
              <a:t>Why</a:t>
            </a:r>
            <a:r>
              <a:rPr lang="en-US" sz="8000" b="1" dirty="0" smtClean="0"/>
              <a:t> ?  I ask.</a:t>
            </a:r>
            <a:endParaRPr lang="en-US" sz="8000" b="1" dirty="0"/>
          </a:p>
          <a:p>
            <a:pPr marL="0" indent="0">
              <a:buNone/>
            </a:pPr>
            <a:r>
              <a:rPr lang="en-US" sz="8000" b="1" dirty="0" smtClean="0"/>
              <a:t>He </a:t>
            </a:r>
            <a:r>
              <a:rPr lang="en-US" sz="8000" b="1" dirty="0"/>
              <a:t>says again, "Good fences make good </a:t>
            </a:r>
            <a:r>
              <a:rPr lang="en-US" sz="8000" b="1" dirty="0" smtClean="0"/>
              <a:t>neighbors.”</a:t>
            </a:r>
            <a:endParaRPr lang="en-US" sz="8000" b="1" dirty="0"/>
          </a:p>
          <a:p>
            <a:pPr marL="0" indent="0">
              <a:buNone/>
            </a:pPr>
            <a:endParaRPr lang="en-US" sz="5600" b="1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   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443948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791200"/>
          </a:xfrm>
          <a:solidFill>
            <a:schemeClr val="accent6">
              <a:lumMod val="75000"/>
            </a:schemeClr>
          </a:solidFill>
          <a:ln w="57150">
            <a:solidFill>
              <a:schemeClr val="tx1"/>
            </a:solidFill>
          </a:ln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sz="5600" b="1" u="sng" dirty="0"/>
              <a:t>Mending Wall</a:t>
            </a:r>
            <a:r>
              <a:rPr lang="en-US" sz="5600" b="1" dirty="0"/>
              <a:t> </a:t>
            </a:r>
            <a:r>
              <a:rPr lang="en-US" sz="5600" b="1" dirty="0" smtClean="0"/>
              <a:t>         </a:t>
            </a:r>
          </a:p>
          <a:p>
            <a:pPr marL="0" indent="0">
              <a:buNone/>
            </a:pPr>
            <a:r>
              <a:rPr lang="en-US" sz="5600" b="1" dirty="0" smtClean="0"/>
              <a:t>by Robert Frost</a:t>
            </a:r>
            <a:endParaRPr lang="en-US" sz="5600" b="1" dirty="0"/>
          </a:p>
          <a:p>
            <a:pPr marL="0" indent="0">
              <a:buNone/>
            </a:pPr>
            <a:r>
              <a:rPr lang="en-US" sz="5600" b="1" dirty="0"/>
              <a:t> </a:t>
            </a:r>
          </a:p>
          <a:p>
            <a:pPr marL="0" indent="0">
              <a:buNone/>
            </a:pPr>
            <a:r>
              <a:rPr lang="en-US" sz="5600" b="1" dirty="0" smtClean="0"/>
              <a:t>I don’t </a:t>
            </a:r>
            <a:r>
              <a:rPr lang="en-US" sz="5600" b="1" dirty="0"/>
              <a:t>love a wall</a:t>
            </a:r>
            <a:r>
              <a:rPr lang="en-US" sz="5600" b="1" dirty="0" smtClean="0"/>
              <a:t>, </a:t>
            </a:r>
          </a:p>
          <a:p>
            <a:pPr marL="0" indent="0">
              <a:buNone/>
            </a:pPr>
            <a:r>
              <a:rPr lang="en-US" sz="5600" b="1" dirty="0" smtClean="0"/>
              <a:t>but my neighbor says that good fences make good neighbors.</a:t>
            </a:r>
          </a:p>
          <a:p>
            <a:pPr marL="0" indent="0">
              <a:buNone/>
            </a:pPr>
            <a:endParaRPr lang="en-US" sz="5600" b="1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   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510801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791200"/>
          </a:xfrm>
          <a:solidFill>
            <a:schemeClr val="accent6">
              <a:lumMod val="75000"/>
            </a:schemeClr>
          </a:solidFill>
          <a:ln w="57150">
            <a:solidFill>
              <a:schemeClr val="tx1"/>
            </a:solidFill>
          </a:ln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en-US" sz="5600" b="1" dirty="0" smtClean="0"/>
          </a:p>
          <a:p>
            <a:pPr marL="0" indent="0">
              <a:buNone/>
            </a:pPr>
            <a:r>
              <a:rPr lang="en-US" sz="5600" b="1" dirty="0" smtClean="0"/>
              <a:t>The base reading should be simple and clear, comprehensible to even the least-confident reader.</a:t>
            </a:r>
            <a:endParaRPr lang="en-US" sz="5600" b="1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   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462317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791200"/>
          </a:xfrm>
          <a:solidFill>
            <a:schemeClr val="accent6">
              <a:lumMod val="75000"/>
            </a:schemeClr>
          </a:solidFill>
          <a:ln w="57150">
            <a:solidFill>
              <a:schemeClr val="tx1"/>
            </a:solidFill>
          </a:ln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sz="5600" b="1" u="sng" dirty="0"/>
              <a:t>Mending Wall</a:t>
            </a:r>
            <a:r>
              <a:rPr lang="en-US" sz="5600" b="1" dirty="0"/>
              <a:t> </a:t>
            </a:r>
            <a:r>
              <a:rPr lang="en-US" sz="5600" b="1" dirty="0" smtClean="0"/>
              <a:t>         </a:t>
            </a:r>
          </a:p>
          <a:p>
            <a:pPr marL="0" indent="0">
              <a:buNone/>
            </a:pPr>
            <a:r>
              <a:rPr lang="en-US" sz="5600" b="1" dirty="0" smtClean="0"/>
              <a:t>by Robert Frost</a:t>
            </a:r>
            <a:endParaRPr lang="en-US" sz="5600" b="1" dirty="0"/>
          </a:p>
          <a:p>
            <a:pPr marL="0" indent="0">
              <a:buNone/>
            </a:pPr>
            <a:r>
              <a:rPr lang="en-US" sz="5600" b="1" dirty="0"/>
              <a:t> </a:t>
            </a:r>
          </a:p>
          <a:p>
            <a:pPr marL="0" indent="0">
              <a:buNone/>
            </a:pPr>
            <a:r>
              <a:rPr lang="en-US" sz="5600" b="1" dirty="0" smtClean="0"/>
              <a:t>I don’t </a:t>
            </a:r>
            <a:r>
              <a:rPr lang="en-US" sz="5600" b="1" dirty="0"/>
              <a:t>love a wall</a:t>
            </a:r>
            <a:r>
              <a:rPr lang="en-US" sz="5600" b="1" dirty="0" smtClean="0"/>
              <a:t>, </a:t>
            </a:r>
          </a:p>
          <a:p>
            <a:pPr marL="0" indent="0">
              <a:buNone/>
            </a:pPr>
            <a:r>
              <a:rPr lang="en-US" sz="5600" b="1" dirty="0" smtClean="0"/>
              <a:t>but my neighbor says that good fences make good neighbors.</a:t>
            </a:r>
          </a:p>
          <a:p>
            <a:pPr marL="0" indent="0">
              <a:buNone/>
            </a:pPr>
            <a:endParaRPr lang="en-US" sz="5600" b="1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   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795898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791200"/>
          </a:xfrm>
          <a:solidFill>
            <a:schemeClr val="accent6">
              <a:lumMod val="75000"/>
            </a:schemeClr>
          </a:solidFill>
          <a:ln w="57150">
            <a:solidFill>
              <a:schemeClr val="tx1"/>
            </a:solidFill>
          </a:ln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endParaRPr lang="en-US" sz="5600" b="1" dirty="0" smtClean="0"/>
          </a:p>
          <a:p>
            <a:pPr marL="0" indent="0">
              <a:buNone/>
            </a:pPr>
            <a:r>
              <a:rPr lang="en-US" sz="5600" b="1" dirty="0" smtClean="0"/>
              <a:t>When using an Embedded Reading with students, the teacher begins with the base reading and makes sure that it is comprehensible via a variety of activities.  The teacher then proceeds to the next, more complex, version.</a:t>
            </a:r>
            <a:endParaRPr lang="en-US" sz="5600" b="1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   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549982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6172200"/>
          </a:xfrm>
          <a:solidFill>
            <a:schemeClr val="accent6">
              <a:lumMod val="75000"/>
            </a:schemeClr>
          </a:solidFill>
          <a:ln w="57150">
            <a:solidFill>
              <a:schemeClr val="tx1"/>
            </a:solidFill>
          </a:ln>
        </p:spPr>
        <p:txBody>
          <a:bodyPr>
            <a:normAutofit fontScale="32500" lnSpcReduction="20000"/>
          </a:bodyPr>
          <a:lstStyle/>
          <a:p>
            <a:pPr marL="0" indent="0">
              <a:buNone/>
            </a:pPr>
            <a:endParaRPr lang="en-US" sz="5600" b="1" u="sng" dirty="0" smtClean="0"/>
          </a:p>
          <a:p>
            <a:pPr marL="0" indent="0">
              <a:buNone/>
            </a:pPr>
            <a:endParaRPr lang="en-US" sz="8000" b="1" u="sng" dirty="0" smtClean="0"/>
          </a:p>
          <a:p>
            <a:pPr marL="0" indent="0">
              <a:buNone/>
            </a:pPr>
            <a:endParaRPr lang="en-US" sz="8000" b="1" u="sng" dirty="0"/>
          </a:p>
          <a:p>
            <a:pPr marL="0" indent="0">
              <a:buNone/>
            </a:pPr>
            <a:r>
              <a:rPr lang="en-US" sz="8000" b="1" u="sng" dirty="0" smtClean="0"/>
              <a:t>Mending </a:t>
            </a:r>
            <a:r>
              <a:rPr lang="en-US" sz="8000" b="1" u="sng" dirty="0"/>
              <a:t>Wall</a:t>
            </a:r>
            <a:r>
              <a:rPr lang="en-US" sz="8000" b="1" dirty="0"/>
              <a:t> </a:t>
            </a:r>
            <a:r>
              <a:rPr lang="en-US" sz="8000" b="1" dirty="0" smtClean="0"/>
              <a:t>         by Robert Frost</a:t>
            </a:r>
            <a:endParaRPr lang="en-US" sz="8000" b="1" dirty="0"/>
          </a:p>
          <a:p>
            <a:pPr marL="0" indent="0">
              <a:buNone/>
            </a:pPr>
            <a:r>
              <a:rPr lang="en-US" sz="8000" b="1" dirty="0"/>
              <a:t> </a:t>
            </a:r>
          </a:p>
          <a:p>
            <a:pPr marL="0" indent="0">
              <a:buNone/>
            </a:pPr>
            <a:r>
              <a:rPr lang="en-US" sz="8000" b="1" dirty="0" smtClean="0"/>
              <a:t>Something doesn’t love walls,  </a:t>
            </a:r>
          </a:p>
          <a:p>
            <a:pPr marL="0" indent="0">
              <a:buNone/>
            </a:pPr>
            <a:r>
              <a:rPr lang="en-US" sz="8000" b="1" dirty="0" smtClean="0"/>
              <a:t>I have repaired the gaps. </a:t>
            </a:r>
          </a:p>
          <a:p>
            <a:pPr marL="0" indent="0">
              <a:buNone/>
            </a:pPr>
            <a:r>
              <a:rPr lang="en-US" sz="8000" b="1" dirty="0" smtClean="0"/>
              <a:t>But no one has seen them made                       </a:t>
            </a:r>
          </a:p>
          <a:p>
            <a:pPr marL="0" indent="0">
              <a:buNone/>
            </a:pPr>
            <a:r>
              <a:rPr lang="en-US" sz="8000" b="1" dirty="0" smtClean="0"/>
              <a:t>But they are there</a:t>
            </a:r>
            <a:r>
              <a:rPr lang="en-US" sz="8000" b="1" dirty="0"/>
              <a:t>.</a:t>
            </a:r>
            <a:r>
              <a:rPr lang="en-US" sz="8000" b="1" dirty="0" smtClean="0"/>
              <a:t> </a:t>
            </a:r>
          </a:p>
          <a:p>
            <a:pPr marL="0" indent="0">
              <a:buNone/>
            </a:pPr>
            <a:r>
              <a:rPr lang="en-US" sz="8000" b="1" dirty="0" smtClean="0"/>
              <a:t>My </a:t>
            </a:r>
            <a:r>
              <a:rPr lang="en-US" sz="8000" b="1" dirty="0"/>
              <a:t>neighbor </a:t>
            </a:r>
            <a:r>
              <a:rPr lang="en-US" sz="8000" b="1" dirty="0" smtClean="0"/>
              <a:t>and I fix the </a:t>
            </a:r>
            <a:r>
              <a:rPr lang="en-US" sz="8000" b="1" dirty="0"/>
              <a:t>wall </a:t>
            </a:r>
            <a:r>
              <a:rPr lang="en-US" sz="8000" b="1" dirty="0" smtClean="0"/>
              <a:t>between us. </a:t>
            </a:r>
          </a:p>
          <a:p>
            <a:pPr marL="0" indent="0">
              <a:buNone/>
            </a:pPr>
            <a:r>
              <a:rPr lang="en-US" sz="8000" b="1" dirty="0" smtClean="0"/>
              <a:t>He </a:t>
            </a:r>
            <a:r>
              <a:rPr lang="en-US" sz="8000" b="1" dirty="0"/>
              <a:t>says, "Good fences make good </a:t>
            </a:r>
            <a:r>
              <a:rPr lang="en-US" sz="8000" b="1" dirty="0" smtClean="0"/>
              <a:t>neighbors</a:t>
            </a:r>
            <a:r>
              <a:rPr lang="en-US" sz="8000" b="1" dirty="0"/>
              <a:t>."</a:t>
            </a:r>
          </a:p>
          <a:p>
            <a:pPr marL="0" indent="0">
              <a:buNone/>
            </a:pPr>
            <a:r>
              <a:rPr lang="en-US" sz="8000" b="1" dirty="0" smtClean="0"/>
              <a:t>  “</a:t>
            </a:r>
            <a:r>
              <a:rPr lang="en-US" sz="8000" b="1" i="1" dirty="0" smtClean="0"/>
              <a:t>Why</a:t>
            </a:r>
            <a:r>
              <a:rPr lang="en-US" sz="8000" b="1" dirty="0" smtClean="0"/>
              <a:t> ?  I ask.</a:t>
            </a:r>
            <a:endParaRPr lang="en-US" sz="8000" b="1" dirty="0"/>
          </a:p>
          <a:p>
            <a:pPr marL="0" indent="0">
              <a:buNone/>
            </a:pPr>
            <a:r>
              <a:rPr lang="en-US" sz="8000" b="1" dirty="0" smtClean="0"/>
              <a:t>He </a:t>
            </a:r>
            <a:r>
              <a:rPr lang="en-US" sz="8000" b="1" dirty="0"/>
              <a:t>says again, "Good fences make good </a:t>
            </a:r>
            <a:r>
              <a:rPr lang="en-US" sz="8000" b="1" dirty="0" smtClean="0"/>
              <a:t>neighbors.”</a:t>
            </a:r>
            <a:endParaRPr lang="en-US" sz="8000" b="1" dirty="0"/>
          </a:p>
          <a:p>
            <a:pPr marL="0" indent="0">
              <a:buNone/>
            </a:pPr>
            <a:endParaRPr lang="en-US" sz="5600" b="1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   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162745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6172200"/>
          </a:xfrm>
          <a:solidFill>
            <a:schemeClr val="accent6">
              <a:lumMod val="75000"/>
            </a:schemeClr>
          </a:solidFill>
          <a:ln w="57150">
            <a:solidFill>
              <a:schemeClr val="tx1"/>
            </a:solidFill>
          </a:ln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endParaRPr lang="en-US" sz="5600" b="1" u="sng" dirty="0" smtClean="0"/>
          </a:p>
          <a:p>
            <a:pPr marL="0" indent="0">
              <a:buNone/>
            </a:pPr>
            <a:endParaRPr lang="en-US" sz="8000" b="1" u="sng" dirty="0" smtClean="0"/>
          </a:p>
          <a:p>
            <a:pPr marL="0" indent="0">
              <a:buNone/>
            </a:pPr>
            <a:endParaRPr lang="en-US" sz="8000" b="1" u="sng" dirty="0"/>
          </a:p>
          <a:p>
            <a:pPr marL="0" indent="0">
              <a:buNone/>
            </a:pPr>
            <a:r>
              <a:rPr lang="en-US" sz="5600" b="1" dirty="0" smtClean="0"/>
              <a:t>The teacher then creates and implements appropriate activities for this level of the text.</a:t>
            </a:r>
          </a:p>
          <a:p>
            <a:pPr marL="0" indent="0">
              <a:buNone/>
            </a:pPr>
            <a:endParaRPr lang="en-US" sz="5600" b="1" dirty="0"/>
          </a:p>
          <a:p>
            <a:pPr marL="0" indent="0">
              <a:buNone/>
            </a:pPr>
            <a:r>
              <a:rPr lang="en-US" sz="5600" b="1" dirty="0" smtClean="0"/>
              <a:t>When this level is clearly comprehensible, the process is repeated with the remaining versions of the text.</a:t>
            </a:r>
            <a:endParaRPr lang="en-US" sz="5600" b="1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   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333110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"/>
            <a:ext cx="8229600" cy="6324600"/>
          </a:xfrm>
          <a:solidFill>
            <a:schemeClr val="accent6">
              <a:lumMod val="75000"/>
            </a:schemeClr>
          </a:solidFill>
          <a:ln w="57150">
            <a:solidFill>
              <a:schemeClr val="tx1"/>
            </a:solidFill>
          </a:ln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en-US" sz="5600" b="1" u="sng" dirty="0" smtClean="0"/>
          </a:p>
          <a:p>
            <a:pPr marL="0" indent="0">
              <a:buNone/>
            </a:pPr>
            <a:r>
              <a:rPr lang="en-US" sz="8000" b="1" u="sng" dirty="0" smtClean="0"/>
              <a:t>Mending </a:t>
            </a:r>
            <a:r>
              <a:rPr lang="en-US" sz="8000" b="1" u="sng" dirty="0"/>
              <a:t>Wall</a:t>
            </a:r>
            <a:r>
              <a:rPr lang="en-US" sz="8000" b="1" dirty="0"/>
              <a:t> </a:t>
            </a:r>
            <a:r>
              <a:rPr lang="en-US" sz="8000" b="1" dirty="0" smtClean="0"/>
              <a:t>         by Robert Frost</a:t>
            </a:r>
            <a:endParaRPr lang="en-US" sz="8000" b="1" dirty="0"/>
          </a:p>
          <a:p>
            <a:pPr marL="0" indent="0">
              <a:buNone/>
            </a:pPr>
            <a:r>
              <a:rPr lang="en-US" sz="8000" b="1" dirty="0"/>
              <a:t> </a:t>
            </a:r>
          </a:p>
          <a:p>
            <a:pPr marL="0" indent="0">
              <a:buNone/>
            </a:pPr>
            <a:r>
              <a:rPr lang="en-US" sz="8000" b="1" dirty="0" smtClean="0"/>
              <a:t>Something doesn’t love walls,  </a:t>
            </a:r>
          </a:p>
          <a:p>
            <a:pPr marL="0" indent="0">
              <a:buNone/>
            </a:pPr>
            <a:r>
              <a:rPr lang="en-US" sz="8000" b="1" dirty="0" smtClean="0"/>
              <a:t>And </a:t>
            </a:r>
            <a:r>
              <a:rPr lang="en-US" sz="8000" b="1" dirty="0"/>
              <a:t>makes </a:t>
            </a:r>
            <a:r>
              <a:rPr lang="en-US" sz="8000" b="1" dirty="0" smtClean="0"/>
              <a:t>gaps.</a:t>
            </a:r>
          </a:p>
          <a:p>
            <a:pPr marL="0" indent="0">
              <a:buNone/>
            </a:pPr>
            <a:r>
              <a:rPr lang="en-US" sz="8000" b="1" dirty="0" smtClean="0"/>
              <a:t>I have repaired  the gaps that hunters left. </a:t>
            </a:r>
          </a:p>
          <a:p>
            <a:pPr marL="0" indent="0">
              <a:buNone/>
            </a:pPr>
            <a:r>
              <a:rPr lang="en-US" sz="8000" b="1" dirty="0" smtClean="0"/>
              <a:t>But no one has seen the other gaps made                       </a:t>
            </a:r>
          </a:p>
          <a:p>
            <a:pPr marL="0" indent="0">
              <a:buNone/>
            </a:pPr>
            <a:r>
              <a:rPr lang="en-US" sz="8000" b="1" dirty="0" smtClean="0"/>
              <a:t>But they are there</a:t>
            </a:r>
            <a:r>
              <a:rPr lang="en-US" sz="8000" b="1" dirty="0"/>
              <a:t>.</a:t>
            </a:r>
            <a:r>
              <a:rPr lang="en-US" sz="8000" b="1" dirty="0" smtClean="0"/>
              <a:t> </a:t>
            </a:r>
          </a:p>
          <a:p>
            <a:pPr marL="0" indent="0">
              <a:buNone/>
            </a:pPr>
            <a:r>
              <a:rPr lang="en-US" sz="8000" b="1" dirty="0" smtClean="0"/>
              <a:t>My </a:t>
            </a:r>
            <a:r>
              <a:rPr lang="en-US" sz="8000" b="1" dirty="0"/>
              <a:t>neighbor </a:t>
            </a:r>
            <a:r>
              <a:rPr lang="en-US" sz="8000" b="1" dirty="0" smtClean="0"/>
              <a:t>and I meet </a:t>
            </a:r>
          </a:p>
          <a:p>
            <a:pPr marL="0" indent="0">
              <a:buNone/>
            </a:pPr>
            <a:r>
              <a:rPr lang="en-US" sz="8000" b="1" dirty="0" smtClean="0"/>
              <a:t>And </a:t>
            </a:r>
            <a:r>
              <a:rPr lang="en-US" sz="8000" b="1" dirty="0"/>
              <a:t>set the wall between us once again.</a:t>
            </a:r>
            <a:r>
              <a:rPr lang="en-US" sz="8000" b="1" dirty="0" smtClean="0"/>
              <a:t> </a:t>
            </a:r>
          </a:p>
          <a:p>
            <a:pPr marL="0" indent="0">
              <a:buNone/>
            </a:pPr>
            <a:r>
              <a:rPr lang="en-US" sz="8000" b="1" dirty="0" smtClean="0"/>
              <a:t>Fixing the boulders  on each side.                           </a:t>
            </a:r>
          </a:p>
          <a:p>
            <a:pPr marL="0" indent="0">
              <a:buNone/>
            </a:pPr>
            <a:r>
              <a:rPr lang="en-US" sz="8000" b="1" dirty="0" smtClean="0"/>
              <a:t>Some square, some round</a:t>
            </a:r>
            <a:endParaRPr lang="en-US" sz="8000" b="1" dirty="0"/>
          </a:p>
          <a:p>
            <a:pPr marL="0" indent="0">
              <a:buNone/>
            </a:pPr>
            <a:r>
              <a:rPr lang="en-US" sz="8000" b="1" dirty="0" smtClean="0"/>
              <a:t> </a:t>
            </a:r>
            <a:r>
              <a:rPr lang="en-US" sz="8000" b="1" dirty="0"/>
              <a:t>We </a:t>
            </a:r>
            <a:r>
              <a:rPr lang="en-US" sz="8000" b="1" dirty="0" smtClean="0"/>
              <a:t>say a spell, “ Stay </a:t>
            </a:r>
            <a:r>
              <a:rPr lang="en-US" sz="8000" b="1" dirty="0"/>
              <a:t>where you </a:t>
            </a:r>
            <a:r>
              <a:rPr lang="en-US" sz="8000" b="1" dirty="0" smtClean="0"/>
              <a:t>!"</a:t>
            </a:r>
            <a:endParaRPr lang="en-US" sz="8000" b="1" dirty="0"/>
          </a:p>
          <a:p>
            <a:pPr marL="0" indent="0">
              <a:buNone/>
            </a:pPr>
            <a:r>
              <a:rPr lang="en-US" sz="8000" b="1" dirty="0" smtClean="0"/>
              <a:t>Here  </a:t>
            </a:r>
            <a:r>
              <a:rPr lang="en-US" sz="8000" b="1" dirty="0"/>
              <a:t>we do not need the wall:</a:t>
            </a:r>
          </a:p>
          <a:p>
            <a:pPr marL="0" indent="0">
              <a:buNone/>
            </a:pPr>
            <a:r>
              <a:rPr lang="en-US" sz="8000" b="1" dirty="0"/>
              <a:t>My apple trees will never get </a:t>
            </a:r>
            <a:r>
              <a:rPr lang="en-US" sz="8000" b="1" dirty="0" smtClean="0"/>
              <a:t>across, I </a:t>
            </a:r>
            <a:r>
              <a:rPr lang="en-US" sz="8000" b="1" dirty="0"/>
              <a:t>tell him.</a:t>
            </a:r>
          </a:p>
          <a:p>
            <a:pPr marL="0" indent="0">
              <a:buNone/>
            </a:pPr>
            <a:r>
              <a:rPr lang="en-US" sz="8000" b="1" dirty="0" smtClean="0"/>
              <a:t> He </a:t>
            </a:r>
            <a:r>
              <a:rPr lang="en-US" sz="8000" b="1" dirty="0"/>
              <a:t>only says, "Good fences make good </a:t>
            </a:r>
            <a:r>
              <a:rPr lang="en-US" sz="8000" b="1" dirty="0" smtClean="0"/>
              <a:t>neighbors</a:t>
            </a:r>
            <a:r>
              <a:rPr lang="en-US" sz="8000" b="1" dirty="0"/>
              <a:t>."</a:t>
            </a:r>
          </a:p>
          <a:p>
            <a:pPr marL="0" indent="0">
              <a:buNone/>
            </a:pPr>
            <a:r>
              <a:rPr lang="en-US" sz="8000" b="1" dirty="0" smtClean="0"/>
              <a:t>  “</a:t>
            </a:r>
            <a:r>
              <a:rPr lang="en-US" sz="8000" b="1" i="1" dirty="0" smtClean="0"/>
              <a:t>Why</a:t>
            </a:r>
            <a:r>
              <a:rPr lang="en-US" sz="8000" b="1" dirty="0" smtClean="0"/>
              <a:t> ?  I ask.</a:t>
            </a:r>
            <a:endParaRPr lang="en-US" sz="8000" b="1" dirty="0"/>
          </a:p>
          <a:p>
            <a:pPr marL="0" indent="0">
              <a:buNone/>
            </a:pPr>
            <a:r>
              <a:rPr lang="en-US" sz="8000" b="1" dirty="0"/>
              <a:t>Something </a:t>
            </a:r>
            <a:r>
              <a:rPr lang="en-US" sz="8000" b="1" dirty="0" smtClean="0"/>
              <a:t>doesn’t </a:t>
            </a:r>
            <a:r>
              <a:rPr lang="en-US" sz="8000" b="1" dirty="0"/>
              <a:t>love </a:t>
            </a:r>
            <a:r>
              <a:rPr lang="en-US" sz="8000" b="1" dirty="0" smtClean="0"/>
              <a:t> walls and knocks them down.“ </a:t>
            </a:r>
          </a:p>
          <a:p>
            <a:pPr marL="0" indent="0">
              <a:buNone/>
            </a:pPr>
            <a:r>
              <a:rPr lang="en-US" sz="8000" b="1" dirty="0" smtClean="0"/>
              <a:t>In the darkness </a:t>
            </a:r>
          </a:p>
          <a:p>
            <a:pPr marL="0" indent="0">
              <a:buNone/>
            </a:pPr>
            <a:r>
              <a:rPr lang="en-US" sz="8000" b="1" dirty="0" smtClean="0"/>
              <a:t>He </a:t>
            </a:r>
            <a:r>
              <a:rPr lang="en-US" sz="8000" b="1" dirty="0"/>
              <a:t>says again, "Good fences make good </a:t>
            </a:r>
            <a:r>
              <a:rPr lang="en-US" sz="8000" b="1" dirty="0" smtClean="0"/>
              <a:t>neighbors.”</a:t>
            </a:r>
            <a:endParaRPr lang="en-US" sz="8000" b="1" dirty="0"/>
          </a:p>
          <a:p>
            <a:pPr marL="0" indent="0">
              <a:buNone/>
            </a:pPr>
            <a:endParaRPr lang="en-US" sz="5600" b="1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   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428553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6172200"/>
          </a:xfrm>
          <a:solidFill>
            <a:schemeClr val="accent6">
              <a:lumMod val="75000"/>
            </a:schemeClr>
          </a:solidFill>
          <a:ln w="5715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5600" b="1" u="sng" dirty="0" smtClean="0"/>
          </a:p>
          <a:p>
            <a:pPr marL="0" indent="0">
              <a:buNone/>
            </a:pPr>
            <a:endParaRPr lang="en-US" sz="8000" b="1" u="sng" dirty="0"/>
          </a:p>
          <a:p>
            <a:pPr marL="0" indent="0">
              <a:buNone/>
            </a:pPr>
            <a:r>
              <a:rPr lang="en-US" dirty="0" smtClean="0"/>
              <a:t>Longer, more complex texts may take a long period of time to address, or the reading and subsequent activities may be spread out over a longer period of time.     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   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370871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"/>
            <a:ext cx="8229600" cy="6781800"/>
          </a:xfrm>
          <a:solidFill>
            <a:schemeClr val="accent6">
              <a:lumMod val="75000"/>
            </a:schemeClr>
          </a:solidFill>
          <a:ln w="57150">
            <a:solidFill>
              <a:schemeClr val="tx1"/>
            </a:solidFill>
          </a:ln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US" sz="5600" b="1" u="sng" dirty="0"/>
              <a:t>Mending Wall</a:t>
            </a:r>
            <a:r>
              <a:rPr lang="en-US" sz="5600" b="1" dirty="0"/>
              <a:t> </a:t>
            </a:r>
            <a:r>
              <a:rPr lang="en-US" sz="5600" b="1" dirty="0" smtClean="0"/>
              <a:t>         by Robert Frost</a:t>
            </a:r>
            <a:endParaRPr lang="en-US" sz="5600" b="1" dirty="0"/>
          </a:p>
          <a:p>
            <a:pPr marL="0" indent="0">
              <a:buNone/>
            </a:pPr>
            <a:r>
              <a:rPr lang="en-US" sz="5600" b="1" dirty="0"/>
              <a:t> </a:t>
            </a:r>
          </a:p>
          <a:p>
            <a:pPr marL="0" indent="0">
              <a:buNone/>
            </a:pPr>
            <a:r>
              <a:rPr lang="en-US" sz="5600" b="1" dirty="0" smtClean="0"/>
              <a:t>Something </a:t>
            </a:r>
            <a:r>
              <a:rPr lang="en-US" sz="5600" b="1" dirty="0"/>
              <a:t>doesn’t love a wall</a:t>
            </a:r>
            <a:r>
              <a:rPr lang="en-US" sz="5600" b="1" dirty="0" smtClean="0"/>
              <a:t>,  </a:t>
            </a:r>
          </a:p>
          <a:p>
            <a:pPr marL="0" indent="0">
              <a:buNone/>
            </a:pPr>
            <a:r>
              <a:rPr lang="en-US" sz="5600" b="1" dirty="0" smtClean="0"/>
              <a:t>And </a:t>
            </a:r>
            <a:r>
              <a:rPr lang="en-US" sz="5600" b="1" dirty="0"/>
              <a:t>makes gaps even two can pass abreast.</a:t>
            </a:r>
            <a:r>
              <a:rPr lang="en-US" sz="5600" b="1" dirty="0" smtClean="0"/>
              <a:t> </a:t>
            </a:r>
          </a:p>
          <a:p>
            <a:pPr marL="0" indent="0">
              <a:buNone/>
            </a:pPr>
            <a:r>
              <a:rPr lang="en-US" sz="5600" b="1" dirty="0" smtClean="0"/>
              <a:t>The </a:t>
            </a:r>
            <a:r>
              <a:rPr lang="en-US" sz="5600" b="1" dirty="0"/>
              <a:t>work of hunters is </a:t>
            </a:r>
            <a:r>
              <a:rPr lang="en-US" sz="5600" b="1" dirty="0" smtClean="0"/>
              <a:t>one </a:t>
            </a:r>
            <a:r>
              <a:rPr lang="en-US" sz="5600" b="1" dirty="0"/>
              <a:t>thing:</a:t>
            </a:r>
            <a:r>
              <a:rPr lang="en-US" sz="5600" b="1" dirty="0" smtClean="0"/>
              <a:t>                         </a:t>
            </a:r>
          </a:p>
          <a:p>
            <a:pPr marL="0" indent="0">
              <a:buNone/>
            </a:pPr>
            <a:r>
              <a:rPr lang="en-US" sz="5600" b="1" dirty="0" smtClean="0"/>
              <a:t>I have </a:t>
            </a:r>
            <a:r>
              <a:rPr lang="en-US" sz="5600" b="1" dirty="0"/>
              <a:t>made repair</a:t>
            </a:r>
            <a:r>
              <a:rPr lang="en-US" sz="5600" b="1" dirty="0" smtClean="0"/>
              <a:t> where </a:t>
            </a:r>
            <a:r>
              <a:rPr lang="en-US" sz="5600" b="1" dirty="0"/>
              <a:t>they have </a:t>
            </a:r>
            <a:r>
              <a:rPr lang="en-US" sz="5600" b="1" dirty="0" smtClean="0"/>
              <a:t>let </a:t>
            </a:r>
          </a:p>
          <a:p>
            <a:pPr marL="0" indent="0">
              <a:buNone/>
            </a:pPr>
            <a:r>
              <a:rPr lang="en-US" sz="5600" b="1" dirty="0" smtClean="0"/>
              <a:t>the </a:t>
            </a:r>
            <a:r>
              <a:rPr lang="en-US" sz="5600" b="1" dirty="0"/>
              <a:t>rabbit out of hiding </a:t>
            </a:r>
            <a:r>
              <a:rPr lang="en-US" sz="5600" b="1" dirty="0" smtClean="0"/>
              <a:t>to </a:t>
            </a:r>
            <a:r>
              <a:rPr lang="en-US" sz="5600" b="1" dirty="0"/>
              <a:t>please </a:t>
            </a:r>
            <a:r>
              <a:rPr lang="en-US" sz="5600" b="1" dirty="0" smtClean="0"/>
              <a:t>the dogs. </a:t>
            </a:r>
          </a:p>
          <a:p>
            <a:pPr marL="0" indent="0">
              <a:buNone/>
            </a:pPr>
            <a:r>
              <a:rPr lang="en-US" sz="5600" b="1" dirty="0" smtClean="0"/>
              <a:t>But no one has seen the other gaps made                       </a:t>
            </a:r>
          </a:p>
          <a:p>
            <a:pPr marL="0" indent="0">
              <a:buNone/>
            </a:pPr>
            <a:r>
              <a:rPr lang="en-US" sz="5600" b="1" dirty="0" smtClean="0"/>
              <a:t>But in springtime </a:t>
            </a:r>
            <a:r>
              <a:rPr lang="en-US" sz="5600" b="1" dirty="0"/>
              <a:t>we find them there.</a:t>
            </a:r>
            <a:r>
              <a:rPr lang="en-US" sz="5600" b="1" dirty="0" smtClean="0"/>
              <a:t> </a:t>
            </a:r>
          </a:p>
          <a:p>
            <a:pPr marL="0" indent="0">
              <a:buNone/>
            </a:pPr>
            <a:r>
              <a:rPr lang="en-US" sz="5600" b="1" dirty="0" smtClean="0"/>
              <a:t>I </a:t>
            </a:r>
            <a:r>
              <a:rPr lang="en-US" sz="5600" b="1" dirty="0"/>
              <a:t>let my neighbor </a:t>
            </a:r>
            <a:r>
              <a:rPr lang="en-US" sz="5600" b="1" dirty="0" smtClean="0"/>
              <a:t>and we meet </a:t>
            </a:r>
          </a:p>
          <a:p>
            <a:pPr marL="0" indent="0">
              <a:buNone/>
            </a:pPr>
            <a:r>
              <a:rPr lang="en-US" sz="5600" b="1" dirty="0" smtClean="0"/>
              <a:t>And </a:t>
            </a:r>
            <a:r>
              <a:rPr lang="en-US" sz="5600" b="1" dirty="0"/>
              <a:t>set the wall between us once again.</a:t>
            </a:r>
            <a:r>
              <a:rPr lang="en-US" sz="5600" b="1" dirty="0" smtClean="0"/>
              <a:t> </a:t>
            </a:r>
          </a:p>
          <a:p>
            <a:pPr marL="0" indent="0">
              <a:buNone/>
            </a:pPr>
            <a:r>
              <a:rPr lang="en-US" sz="5600" b="1" dirty="0" smtClean="0"/>
              <a:t>We </a:t>
            </a:r>
            <a:r>
              <a:rPr lang="en-US" sz="5600" b="1" dirty="0"/>
              <a:t>keep the wall between us as we go.</a:t>
            </a:r>
            <a:r>
              <a:rPr lang="en-US" sz="5600" b="1" dirty="0" smtClean="0"/>
              <a:t> </a:t>
            </a:r>
          </a:p>
          <a:p>
            <a:pPr marL="0" indent="0">
              <a:buNone/>
            </a:pPr>
            <a:r>
              <a:rPr lang="en-US" sz="5600" b="1" dirty="0" smtClean="0"/>
              <a:t>Fixing the boulders fallen on each side.                           </a:t>
            </a:r>
          </a:p>
          <a:p>
            <a:pPr marL="0" indent="0">
              <a:buNone/>
            </a:pPr>
            <a:r>
              <a:rPr lang="en-US" sz="5600" b="1" dirty="0" smtClean="0"/>
              <a:t>Some shaped like </a:t>
            </a:r>
            <a:r>
              <a:rPr lang="en-US" sz="5600" b="1" dirty="0"/>
              <a:t>loaves and some </a:t>
            </a:r>
            <a:r>
              <a:rPr lang="en-US" sz="5600" b="1" dirty="0" smtClean="0"/>
              <a:t>so round</a:t>
            </a:r>
            <a:endParaRPr lang="en-US" sz="5600" b="1" dirty="0"/>
          </a:p>
          <a:p>
            <a:pPr marL="0" indent="0">
              <a:buNone/>
            </a:pPr>
            <a:r>
              <a:rPr lang="en-US" sz="5600" b="1" dirty="0" smtClean="0"/>
              <a:t>  </a:t>
            </a:r>
            <a:r>
              <a:rPr lang="en-US" sz="5600" b="1" dirty="0"/>
              <a:t>We have to use a spell to make them balance:</a:t>
            </a:r>
          </a:p>
          <a:p>
            <a:pPr marL="0" indent="0">
              <a:buNone/>
            </a:pPr>
            <a:r>
              <a:rPr lang="en-US" sz="5600" b="1" dirty="0" smtClean="0"/>
              <a:t>  </a:t>
            </a:r>
            <a:r>
              <a:rPr lang="en-US" sz="5600" b="1" dirty="0"/>
              <a:t>"Stay where you are until our backs are turned!"</a:t>
            </a:r>
          </a:p>
          <a:p>
            <a:pPr marL="0" indent="0">
              <a:buNone/>
            </a:pPr>
            <a:r>
              <a:rPr lang="en-US" sz="5600" b="1" dirty="0" smtClean="0"/>
              <a:t>A kind of out-door game, one on a side.                             </a:t>
            </a:r>
          </a:p>
          <a:p>
            <a:pPr marL="0" indent="0">
              <a:buNone/>
            </a:pPr>
            <a:r>
              <a:rPr lang="en-US" sz="5600" b="1" dirty="0" smtClean="0"/>
              <a:t> There </a:t>
            </a:r>
            <a:r>
              <a:rPr lang="en-US" sz="5600" b="1" dirty="0"/>
              <a:t>where it is we do not need the wall:</a:t>
            </a:r>
          </a:p>
          <a:p>
            <a:pPr marL="0" indent="0">
              <a:buNone/>
            </a:pPr>
            <a:r>
              <a:rPr lang="en-US" sz="5600" b="1" dirty="0"/>
              <a:t>My apple trees will never get across</a:t>
            </a:r>
          </a:p>
          <a:p>
            <a:pPr marL="0" indent="0">
              <a:buNone/>
            </a:pPr>
            <a:r>
              <a:rPr lang="en-US" sz="5600" b="1" dirty="0" smtClean="0"/>
              <a:t> </a:t>
            </a:r>
            <a:r>
              <a:rPr lang="en-US" sz="5600" b="1" dirty="0"/>
              <a:t>And eat the cones under his pines, I tell him.</a:t>
            </a:r>
          </a:p>
          <a:p>
            <a:pPr marL="0" indent="0">
              <a:buNone/>
            </a:pPr>
            <a:r>
              <a:rPr lang="en-US" sz="5600" b="1" dirty="0" smtClean="0"/>
              <a:t> He </a:t>
            </a:r>
            <a:r>
              <a:rPr lang="en-US" sz="5600" b="1" dirty="0"/>
              <a:t>only says, "Good fences make good </a:t>
            </a:r>
            <a:r>
              <a:rPr lang="en-US" sz="5600" b="1" dirty="0" smtClean="0"/>
              <a:t>neighbors</a:t>
            </a:r>
            <a:r>
              <a:rPr lang="en-US" sz="5600" b="1" dirty="0"/>
              <a:t>."</a:t>
            </a:r>
          </a:p>
          <a:p>
            <a:pPr marL="0" indent="0">
              <a:buNone/>
            </a:pPr>
            <a:r>
              <a:rPr lang="en-US" sz="5600" b="1" dirty="0" smtClean="0"/>
              <a:t>  “</a:t>
            </a:r>
            <a:r>
              <a:rPr lang="en-US" sz="5600" b="1" i="1" dirty="0" smtClean="0"/>
              <a:t>Why</a:t>
            </a:r>
            <a:r>
              <a:rPr lang="en-US" sz="5600" b="1" dirty="0" smtClean="0"/>
              <a:t> </a:t>
            </a:r>
            <a:r>
              <a:rPr lang="en-US" sz="5600" b="1" dirty="0"/>
              <a:t>do they make good </a:t>
            </a:r>
            <a:r>
              <a:rPr lang="en-US" sz="5600" b="1" dirty="0" smtClean="0"/>
              <a:t>neighbors</a:t>
            </a:r>
            <a:r>
              <a:rPr lang="en-US" sz="5600" b="1" dirty="0"/>
              <a:t>?</a:t>
            </a:r>
            <a:r>
              <a:rPr lang="en-US" sz="5600" b="1" dirty="0" smtClean="0"/>
              <a:t> </a:t>
            </a:r>
          </a:p>
          <a:p>
            <a:pPr marL="0" indent="0">
              <a:buNone/>
            </a:pPr>
            <a:r>
              <a:rPr lang="en-US" sz="5600" b="1" dirty="0" smtClean="0"/>
              <a:t>Before </a:t>
            </a:r>
            <a:r>
              <a:rPr lang="en-US" sz="5600" b="1" dirty="0"/>
              <a:t>I built a wall I’d ask </a:t>
            </a:r>
            <a:r>
              <a:rPr lang="en-US" sz="5600" b="1" dirty="0" smtClean="0"/>
              <a:t>what I was</a:t>
            </a:r>
            <a:endParaRPr lang="en-US" sz="5600" b="1" dirty="0"/>
          </a:p>
          <a:p>
            <a:pPr marL="0" indent="0">
              <a:buNone/>
            </a:pPr>
            <a:r>
              <a:rPr lang="en-US" sz="5600" b="1" dirty="0" smtClean="0"/>
              <a:t>  </a:t>
            </a:r>
            <a:r>
              <a:rPr lang="en-US" sz="5600" b="1" dirty="0"/>
              <a:t>walling in or walling </a:t>
            </a:r>
            <a:r>
              <a:rPr lang="en-US" sz="5600" b="1" dirty="0" smtClean="0"/>
              <a:t>out.</a:t>
            </a:r>
            <a:endParaRPr lang="en-US" sz="5600" b="1" dirty="0"/>
          </a:p>
          <a:p>
            <a:pPr marL="0" indent="0">
              <a:buNone/>
            </a:pPr>
            <a:r>
              <a:rPr lang="en-US" sz="5600" b="1" dirty="0"/>
              <a:t>Something </a:t>
            </a:r>
            <a:r>
              <a:rPr lang="en-US" sz="5600" b="1" dirty="0" smtClean="0"/>
              <a:t>doesn’t </a:t>
            </a:r>
            <a:r>
              <a:rPr lang="en-US" sz="5600" b="1" dirty="0"/>
              <a:t>love a wall,</a:t>
            </a:r>
          </a:p>
          <a:p>
            <a:pPr marL="0" indent="0">
              <a:buNone/>
            </a:pPr>
            <a:r>
              <a:rPr lang="en-US" sz="5600" b="1" dirty="0" smtClean="0"/>
              <a:t> </a:t>
            </a:r>
            <a:r>
              <a:rPr lang="en-US" sz="5600" b="1" dirty="0"/>
              <a:t>That wants it down</a:t>
            </a:r>
            <a:r>
              <a:rPr lang="en-US" sz="5600" b="1" dirty="0" smtClean="0"/>
              <a:t>.“ </a:t>
            </a:r>
          </a:p>
          <a:p>
            <a:pPr marL="0" indent="0">
              <a:buNone/>
            </a:pPr>
            <a:r>
              <a:rPr lang="en-US" sz="5600" b="1" dirty="0" smtClean="0"/>
              <a:t>Maybe it’s elves, but it’s not elves. </a:t>
            </a:r>
          </a:p>
          <a:p>
            <a:pPr marL="0" indent="0">
              <a:buNone/>
            </a:pPr>
            <a:r>
              <a:rPr lang="en-US" sz="5600" b="1" dirty="0"/>
              <a:t>I see him </a:t>
            </a:r>
            <a:r>
              <a:rPr lang="en-US" sz="5600" b="1" dirty="0" smtClean="0"/>
              <a:t>there, a stone in each hand.</a:t>
            </a:r>
          </a:p>
          <a:p>
            <a:pPr marL="0" indent="0">
              <a:buNone/>
            </a:pPr>
            <a:r>
              <a:rPr lang="en-US" sz="5600" b="1" dirty="0" smtClean="0"/>
              <a:t>In the darkness not only of the woods and shade</a:t>
            </a:r>
          </a:p>
          <a:p>
            <a:pPr marL="0" indent="0">
              <a:buNone/>
            </a:pPr>
            <a:r>
              <a:rPr lang="en-US" sz="5600" b="1" dirty="0" smtClean="0"/>
              <a:t>He </a:t>
            </a:r>
            <a:r>
              <a:rPr lang="en-US" sz="5600" b="1" dirty="0"/>
              <a:t>says again, "Good fences make good </a:t>
            </a:r>
            <a:r>
              <a:rPr lang="en-US" sz="5600" b="1" dirty="0" smtClean="0"/>
              <a:t>neighbors.”</a:t>
            </a:r>
            <a:endParaRPr lang="en-US" sz="5600" b="1" dirty="0"/>
          </a:p>
          <a:p>
            <a:pPr marL="0" indent="0">
              <a:buNone/>
            </a:pPr>
            <a:endParaRPr lang="en-US" sz="5600" b="1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   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165126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6172200"/>
          </a:xfrm>
          <a:solidFill>
            <a:schemeClr val="accent6">
              <a:lumMod val="75000"/>
            </a:schemeClr>
          </a:solidFill>
          <a:ln w="57150">
            <a:solidFill>
              <a:schemeClr val="tx1"/>
            </a:solidFill>
          </a:ln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endParaRPr lang="en-US" sz="5600" b="1" u="sng" dirty="0" smtClean="0"/>
          </a:p>
          <a:p>
            <a:pPr marL="0" indent="0">
              <a:buNone/>
            </a:pPr>
            <a:r>
              <a:rPr lang="en-US" sz="8000" b="1" dirty="0" smtClean="0"/>
              <a:t>Bear in mind that even with scaffolding some texts may be too complex to use so remember that the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   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317692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403225"/>
            <a:ext cx="8153400" cy="611505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556006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6172200"/>
          </a:xfrm>
          <a:solidFill>
            <a:schemeClr val="accent6">
              <a:lumMod val="75000"/>
            </a:schemeClr>
          </a:solidFill>
          <a:ln w="5715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5600" b="1" u="sng" dirty="0" smtClean="0"/>
          </a:p>
          <a:p>
            <a:pPr marL="0" indent="0">
              <a:buNone/>
            </a:pPr>
            <a:r>
              <a:rPr lang="en-US" dirty="0" smtClean="0"/>
              <a:t>Teachers may want to create a template/rubric to evaluate the adaptability of a text for Embedded Reading.   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464596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04800"/>
            <a:ext cx="8148108" cy="6111082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256986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5897563"/>
          </a:xfrm>
          <a:solidFill>
            <a:schemeClr val="accent6">
              <a:lumMod val="75000"/>
            </a:schemeClr>
          </a:solidFill>
          <a:ln w="57150">
            <a:solidFill>
              <a:schemeClr val="tx1"/>
            </a:solidFill>
          </a:ln>
        </p:spPr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     Not all texts need to be complicated,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nor lengthy, in order to be used in an  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Embedded Reading format.   Consider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the following piece: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224676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04800"/>
            <a:ext cx="8097308" cy="6072982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535196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5897563"/>
          </a:xfrm>
          <a:solidFill>
            <a:schemeClr val="accent6">
              <a:lumMod val="75000"/>
            </a:schemeClr>
          </a:solidFill>
          <a:ln w="57150">
            <a:solidFill>
              <a:schemeClr val="tx1"/>
            </a:solidFill>
          </a:ln>
        </p:spPr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     Remember,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when working with an already existing text,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158925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872" y="333829"/>
            <a:ext cx="8322128" cy="6241596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901385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53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04800"/>
            <a:ext cx="8427508" cy="6320632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733160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5897563"/>
          </a:xfrm>
          <a:solidFill>
            <a:schemeClr val="accent6">
              <a:lumMod val="75000"/>
            </a:schemeClr>
          </a:solidFill>
          <a:ln w="57150">
            <a:solidFill>
              <a:schemeClr val="tx1"/>
            </a:solidFill>
          </a:ln>
        </p:spPr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     </a:t>
            </a:r>
            <a:r>
              <a:rPr lang="en-US" dirty="0" smtClean="0"/>
              <a:t>Even with a “simple” text,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       it is important to alternate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             the reading of the text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                    with activities that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                                relate to the text.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935289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843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28600"/>
            <a:ext cx="8427508" cy="6320632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542900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5897563"/>
          </a:xfrm>
          <a:solidFill>
            <a:schemeClr val="accent6">
              <a:lumMod val="75000"/>
            </a:schemeClr>
          </a:solidFill>
          <a:ln w="57150">
            <a:solidFill>
              <a:schemeClr val="tx1"/>
            </a:solidFill>
          </a:ln>
        </p:spPr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</a:t>
            </a:r>
            <a:r>
              <a:rPr lang="en-US" dirty="0" smtClean="0"/>
              <a:t>The other way to create an Embedded Reading is from the “Bottom Up.”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A “Bottom Up” reading also begins with a base reading that is clearly comprehensible. 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The teacher chooses the important structures and the readings can be created by the teacher alone, or </a:t>
            </a:r>
            <a:r>
              <a:rPr lang="en-US" dirty="0" smtClean="0"/>
              <a:t>by the teacher and students.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86459474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457200"/>
            <a:ext cx="7817908" cy="5863432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487555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767" y="381000"/>
            <a:ext cx="8026400" cy="60198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311251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6">
              <a:lumMod val="75000"/>
            </a:schemeClr>
          </a:solidFill>
          <a:ln w="57150">
            <a:solidFill>
              <a:schemeClr val="tx1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  </a:t>
            </a:r>
          </a:p>
          <a:p>
            <a:pPr marL="0" indent="0">
              <a:buNone/>
            </a:pPr>
            <a:r>
              <a:rPr lang="en-US" dirty="0" smtClean="0"/>
              <a:t>The following is a series of readings co-created by the presenter and participants in a workshop.  The same process is used with a teacher and students.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656169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167" y="304800"/>
            <a:ext cx="8284633" cy="6213475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383612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167" y="304800"/>
            <a:ext cx="8229600" cy="61722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10169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167" y="304800"/>
            <a:ext cx="8360833" cy="6270625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79448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167" y="304800"/>
            <a:ext cx="8284633" cy="6213475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333377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75000"/>
            </a:schemeClr>
          </a:solidFill>
          <a:ln>
            <a:solidFill>
              <a:schemeClr val="bg1"/>
            </a:solidFill>
          </a:ln>
        </p:spPr>
        <p:txBody>
          <a:bodyPr>
            <a:noAutofit/>
          </a:bodyPr>
          <a:lstStyle/>
          <a:p>
            <a:r>
              <a:rPr lang="en-US" sz="2800" dirty="0" smtClean="0"/>
              <a:t>Given just these two sentences, participants volunteered typical words/phrases that students might know.</a:t>
            </a:r>
            <a:endParaRPr lang="en-US" sz="2800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676399"/>
            <a:ext cx="8001000" cy="48006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5703258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440363"/>
          </a:xfrm>
          <a:solidFill>
            <a:schemeClr val="accent6">
              <a:lumMod val="75000"/>
            </a:schemeClr>
          </a:solidFill>
          <a:ln w="57150">
            <a:solidFill>
              <a:schemeClr val="tx1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Participants offered the following: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class                             </a:t>
            </a:r>
            <a:r>
              <a:rPr lang="en-US" dirty="0"/>
              <a:t>zoo           </a:t>
            </a:r>
            <a:r>
              <a:rPr lang="en-US" dirty="0" smtClean="0"/>
              <a:t>          walks                   </a:t>
            </a:r>
            <a:r>
              <a:rPr lang="en-US" dirty="0"/>
              <a:t>with the class     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In small groups, teachers brainstormed </a:t>
            </a:r>
          </a:p>
          <a:p>
            <a:pPr marL="0" indent="0">
              <a:buNone/>
            </a:pPr>
            <a:r>
              <a:rPr lang="en-US" dirty="0"/>
              <a:t>p</a:t>
            </a:r>
            <a:r>
              <a:rPr lang="en-US" dirty="0" smtClean="0"/>
              <a:t>ossibilities, the following is the result of </a:t>
            </a:r>
          </a:p>
          <a:p>
            <a:pPr marL="0" indent="0">
              <a:buNone/>
            </a:pPr>
            <a:r>
              <a:rPr lang="en-US" dirty="0"/>
              <a:t>o</a:t>
            </a:r>
            <a:r>
              <a:rPr lang="en-US" dirty="0" smtClean="0"/>
              <a:t>ne group’s work: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7154717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167" y="304800"/>
            <a:ext cx="8331200" cy="62484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8307237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440363"/>
          </a:xfrm>
          <a:solidFill>
            <a:schemeClr val="accent6">
              <a:lumMod val="75000"/>
            </a:schemeClr>
          </a:solidFill>
          <a:ln w="57150">
            <a:solidFill>
              <a:schemeClr val="tx1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 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    As a large group,  </a:t>
            </a:r>
            <a:r>
              <a:rPr lang="en-US" dirty="0" smtClean="0"/>
              <a:t>the presenter and   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participants </a:t>
            </a:r>
            <a:r>
              <a:rPr lang="en-US" dirty="0" smtClean="0"/>
              <a:t> </a:t>
            </a:r>
            <a:r>
              <a:rPr lang="en-US" dirty="0" smtClean="0"/>
              <a:t>brainstormed </a:t>
            </a:r>
            <a:r>
              <a:rPr lang="en-US" dirty="0" smtClean="0"/>
              <a:t>other structures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</a:t>
            </a:r>
            <a:r>
              <a:rPr lang="en-US" dirty="0" smtClean="0"/>
              <a:t>that </a:t>
            </a:r>
            <a:r>
              <a:rPr lang="en-US" dirty="0" smtClean="0"/>
              <a:t>could be included and created </a:t>
            </a:r>
            <a:r>
              <a:rPr lang="en-US" dirty="0" smtClean="0"/>
              <a:t>the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</a:t>
            </a:r>
            <a:r>
              <a:rPr lang="en-US" dirty="0" smtClean="0"/>
              <a:t>following</a:t>
            </a:r>
            <a:r>
              <a:rPr lang="en-US" dirty="0" smtClean="0"/>
              <a:t>, more complex, </a:t>
            </a:r>
            <a:r>
              <a:rPr lang="en-US" dirty="0" smtClean="0"/>
              <a:t>version: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418233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167" y="304800"/>
            <a:ext cx="8331200" cy="62484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1441075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843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28600"/>
            <a:ext cx="8427508" cy="6320632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666420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440363"/>
          </a:xfrm>
          <a:solidFill>
            <a:schemeClr val="accent6">
              <a:lumMod val="75000"/>
            </a:schemeClr>
          </a:solidFill>
          <a:ln w="57150">
            <a:solidFill>
              <a:schemeClr val="tx1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 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    Each teacher then submitted another idea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on a small scrap of paper and those ideas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were collected.  The presenter then added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those ideas and the following version was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created: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9367790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567" y="228600"/>
            <a:ext cx="8462433" cy="6346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6288584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440363"/>
          </a:xfrm>
          <a:solidFill>
            <a:schemeClr val="accent6">
              <a:lumMod val="75000"/>
            </a:schemeClr>
          </a:solidFill>
          <a:ln w="57150">
            <a:solidFill>
              <a:schemeClr val="tx1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 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    </a:t>
            </a:r>
            <a:r>
              <a:rPr lang="en-US" sz="4800" b="1" dirty="0" smtClean="0"/>
              <a:t>Totally Teacher-Created Texts</a:t>
            </a:r>
            <a:endParaRPr lang="en-US" sz="4800" b="1" dirty="0"/>
          </a:p>
        </p:txBody>
      </p:sp>
    </p:spTree>
    <p:extLst>
      <p:ext uri="{BB962C8B-B14F-4D97-AF65-F5344CB8AC3E}">
        <p14:creationId xmlns:p14="http://schemas.microsoft.com/office/powerpoint/2010/main" val="4152021868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440363"/>
          </a:xfrm>
          <a:solidFill>
            <a:schemeClr val="accent6">
              <a:lumMod val="75000"/>
            </a:schemeClr>
          </a:solidFill>
          <a:ln w="57150">
            <a:solidFill>
              <a:schemeClr val="tx1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 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 </a:t>
            </a:r>
            <a:r>
              <a:rPr lang="en-US" sz="6000" dirty="0" smtClean="0"/>
              <a:t>Create a base reading that will be totally comprehensible to all students.  </a:t>
            </a:r>
            <a:endParaRPr lang="en-US" sz="8800" b="1" dirty="0"/>
          </a:p>
        </p:txBody>
      </p:sp>
    </p:spTree>
    <p:extLst>
      <p:ext uri="{BB962C8B-B14F-4D97-AF65-F5344CB8AC3E}">
        <p14:creationId xmlns:p14="http://schemas.microsoft.com/office/powerpoint/2010/main" val="3086647268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440363"/>
          </a:xfrm>
          <a:solidFill>
            <a:schemeClr val="accent6">
              <a:lumMod val="75000"/>
            </a:schemeClr>
          </a:solidFill>
          <a:ln w="57150">
            <a:solidFill>
              <a:schemeClr val="tx1"/>
            </a:solidFill>
          </a:ln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dirty="0" smtClean="0"/>
              <a:t> 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 </a:t>
            </a:r>
            <a:r>
              <a:rPr lang="en-US" sz="10900" dirty="0"/>
              <a:t>(</a:t>
            </a:r>
            <a:r>
              <a:rPr lang="en-US" sz="8800" dirty="0" smtClean="0"/>
              <a:t>It </a:t>
            </a:r>
            <a:r>
              <a:rPr lang="en-US" sz="8800" dirty="0"/>
              <a:t>may contain “new” structures, but </a:t>
            </a:r>
            <a:r>
              <a:rPr lang="en-US" sz="8800" b="1" dirty="0"/>
              <a:t>when you use it</a:t>
            </a:r>
            <a:r>
              <a:rPr lang="en-US" sz="8800" dirty="0"/>
              <a:t>,</a:t>
            </a:r>
          </a:p>
          <a:p>
            <a:pPr marL="0" indent="0">
              <a:buNone/>
            </a:pPr>
            <a:r>
              <a:rPr lang="en-US" sz="8800" dirty="0"/>
              <a:t>the class will not move on to </a:t>
            </a:r>
            <a:r>
              <a:rPr lang="en-US" sz="8800" dirty="0" smtClean="0"/>
              <a:t> </a:t>
            </a:r>
            <a:r>
              <a:rPr lang="en-US" sz="8800" dirty="0"/>
              <a:t>the next version until everyone in the class is highly competent with </a:t>
            </a:r>
            <a:r>
              <a:rPr lang="en-US" sz="8800" dirty="0" smtClean="0"/>
              <a:t>the structures in the base reading.)</a:t>
            </a:r>
            <a:endParaRPr lang="en-US" sz="9600" b="1" dirty="0"/>
          </a:p>
          <a:p>
            <a:pPr marL="0" indent="0">
              <a:buNone/>
            </a:pPr>
            <a:endParaRPr lang="en-US" sz="8800" b="1" dirty="0"/>
          </a:p>
        </p:txBody>
      </p:sp>
    </p:spTree>
    <p:extLst>
      <p:ext uri="{BB962C8B-B14F-4D97-AF65-F5344CB8AC3E}">
        <p14:creationId xmlns:p14="http://schemas.microsoft.com/office/powerpoint/2010/main" val="1819407479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457200"/>
            <a:ext cx="7848600" cy="5886451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8466346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440363"/>
          </a:xfrm>
          <a:solidFill>
            <a:schemeClr val="accent6">
              <a:lumMod val="75000"/>
            </a:schemeClr>
          </a:solidFill>
          <a:ln w="5715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 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 Then add a variety of words and structures that will add information and interest to the base reading!!</a:t>
            </a:r>
          </a:p>
          <a:p>
            <a:pPr marL="0" indent="0">
              <a:buNone/>
            </a:pPr>
            <a:endParaRPr lang="en-US" sz="8800" b="1" dirty="0"/>
          </a:p>
        </p:txBody>
      </p:sp>
    </p:spTree>
    <p:extLst>
      <p:ext uri="{BB962C8B-B14F-4D97-AF65-F5344CB8AC3E}">
        <p14:creationId xmlns:p14="http://schemas.microsoft.com/office/powerpoint/2010/main" val="532414642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767" y="381000"/>
            <a:ext cx="8106833" cy="6080125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5661407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567" y="228600"/>
            <a:ext cx="8534400" cy="64008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5448517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440363"/>
          </a:xfrm>
          <a:solidFill>
            <a:schemeClr val="accent6">
              <a:lumMod val="75000"/>
            </a:schemeClr>
          </a:solidFill>
          <a:ln w="5715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 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 </a:t>
            </a:r>
            <a:r>
              <a:rPr lang="en-US" dirty="0"/>
              <a:t> </a:t>
            </a:r>
            <a:r>
              <a:rPr lang="en-US" dirty="0" smtClean="0"/>
              <a:t>      Copy,  paste, and repeat.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Remember to ALWAYS keep a copy of each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level so that you have several, differentiated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versions of the reading.</a:t>
            </a:r>
          </a:p>
          <a:p>
            <a:pPr marL="0" indent="0">
              <a:buNone/>
            </a:pPr>
            <a:endParaRPr lang="en-US" sz="8800" b="1" dirty="0"/>
          </a:p>
        </p:txBody>
      </p:sp>
    </p:spTree>
    <p:extLst>
      <p:ext uri="{BB962C8B-B14F-4D97-AF65-F5344CB8AC3E}">
        <p14:creationId xmlns:p14="http://schemas.microsoft.com/office/powerpoint/2010/main" val="3372729573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567" y="228600"/>
            <a:ext cx="8538633" cy="6403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70541006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04800"/>
            <a:ext cx="8432800" cy="632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26596882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843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28600"/>
            <a:ext cx="8427508" cy="63206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4567342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167" y="304800"/>
            <a:ext cx="8284633" cy="6213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43499439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81000"/>
            <a:ext cx="8071908" cy="60539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36509732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567" y="228600"/>
            <a:ext cx="8534400" cy="640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27483317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6">
              <a:lumMod val="75000"/>
            </a:schemeClr>
          </a:solidFill>
          <a:ln w="57150">
            <a:solidFill>
              <a:schemeClr val="tx1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           Check </a:t>
            </a:r>
            <a:r>
              <a:rPr lang="en-US" dirty="0" smtClean="0">
                <a:hlinkClick r:id="rId2"/>
              </a:rPr>
              <a:t>www.EmbeddedReading.com</a:t>
            </a:r>
            <a:r>
              <a:rPr lang="en-US" dirty="0" smtClean="0"/>
              <a:t> for posts on the types of activities that can be used with Embedded Readings.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            Hint:   If you already do an activity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               that works…keep using it with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               your students with Embedded              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               </a:t>
            </a:r>
            <a:r>
              <a:rPr lang="en-US" dirty="0" err="1" smtClean="0"/>
              <a:t>ReadingJ</a:t>
            </a:r>
            <a:r>
              <a:rPr lang="en-US" dirty="0" smtClean="0"/>
              <a:t>!!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4746266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  <a:solidFill>
            <a:schemeClr val="accent6">
              <a:lumMod val="75000"/>
            </a:schemeClr>
          </a:solidFill>
          <a:ln w="57150">
            <a:solidFill>
              <a:schemeClr val="tx1"/>
            </a:solidFill>
          </a:ln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 smtClean="0"/>
              <a:t>          </a:t>
            </a:r>
            <a:endParaRPr lang="en-US" b="1" dirty="0">
              <a:solidFill>
                <a:prstClr val="black"/>
              </a:solidFill>
              <a:latin typeface="Baskerville Old Face" pitchFamily="18" charset="0"/>
            </a:endParaRPr>
          </a:p>
          <a:p>
            <a:pPr marL="0" indent="0">
              <a:buNone/>
            </a:pPr>
            <a:r>
              <a:rPr lang="en-US" b="1" dirty="0">
                <a:solidFill>
                  <a:prstClr val="black"/>
                </a:solidFill>
                <a:latin typeface="Baskerville Old Face" pitchFamily="18" charset="0"/>
              </a:rPr>
              <a:t>  It is important, when using Embedded Reading, to </a:t>
            </a:r>
          </a:p>
          <a:p>
            <a:pPr marL="0" indent="0">
              <a:buNone/>
            </a:pPr>
            <a:r>
              <a:rPr lang="en-US" b="1" dirty="0">
                <a:solidFill>
                  <a:prstClr val="black"/>
                </a:solidFill>
                <a:latin typeface="Baskerville Old Face" pitchFamily="18" charset="0"/>
              </a:rPr>
              <a:t>  involve the students in a variety of activities.   In this </a:t>
            </a:r>
          </a:p>
          <a:p>
            <a:pPr marL="0" indent="0">
              <a:buNone/>
            </a:pPr>
            <a:r>
              <a:rPr lang="en-US" b="1" dirty="0">
                <a:solidFill>
                  <a:prstClr val="black"/>
                </a:solidFill>
                <a:latin typeface="Baskerville Old Face" pitchFamily="18" charset="0"/>
              </a:rPr>
              <a:t>  way, the students will approach each new version </a:t>
            </a:r>
          </a:p>
          <a:p>
            <a:pPr marL="0" indent="0">
              <a:buNone/>
            </a:pPr>
            <a:r>
              <a:rPr lang="en-US" b="1" dirty="0">
                <a:solidFill>
                  <a:prstClr val="black"/>
                </a:solidFill>
                <a:latin typeface="Baskerville Old Face" pitchFamily="18" charset="0"/>
              </a:rPr>
              <a:t>  with a different purpose and perspective.</a:t>
            </a:r>
          </a:p>
          <a:p>
            <a:endParaRPr lang="en-US" b="1" dirty="0">
              <a:solidFill>
                <a:prstClr val="black"/>
              </a:solidFill>
              <a:latin typeface="Baskerville Old Face" pitchFamily="18" charset="0"/>
            </a:endParaRPr>
          </a:p>
          <a:p>
            <a:pPr marL="0" indent="0">
              <a:buNone/>
            </a:pPr>
            <a:r>
              <a:rPr lang="en-US" b="1" dirty="0">
                <a:solidFill>
                  <a:prstClr val="black"/>
                </a:solidFill>
                <a:latin typeface="Baskerville Old Face" pitchFamily="18" charset="0"/>
              </a:rPr>
              <a:t>  In addition, not every student needs to advance </a:t>
            </a:r>
          </a:p>
          <a:p>
            <a:pPr marL="0" indent="0">
              <a:buNone/>
            </a:pPr>
            <a:r>
              <a:rPr lang="en-US" b="1" dirty="0">
                <a:solidFill>
                  <a:prstClr val="black"/>
                </a:solidFill>
                <a:latin typeface="Baskerville Old Face" pitchFamily="18" charset="0"/>
              </a:rPr>
              <a:t>  through each level.  Because the information is </a:t>
            </a:r>
          </a:p>
          <a:p>
            <a:pPr marL="0" indent="0">
              <a:buNone/>
            </a:pPr>
            <a:r>
              <a:rPr lang="en-US" b="1" dirty="0">
                <a:solidFill>
                  <a:prstClr val="black"/>
                </a:solidFill>
                <a:latin typeface="Baskerville Old Face" pitchFamily="18" charset="0"/>
              </a:rPr>
              <a:t>  included from the beginning, each student will  </a:t>
            </a:r>
          </a:p>
          <a:p>
            <a:pPr marL="0" indent="0">
              <a:buNone/>
            </a:pPr>
            <a:r>
              <a:rPr lang="en-US" b="1" dirty="0">
                <a:solidFill>
                  <a:prstClr val="black"/>
                </a:solidFill>
                <a:latin typeface="Baskerville Old Face" pitchFamily="18" charset="0"/>
              </a:rPr>
              <a:t>  comprehend and acquire the most crucial information.</a:t>
            </a:r>
          </a:p>
          <a:p>
            <a:endParaRPr lang="en-US" b="1" dirty="0">
              <a:solidFill>
                <a:prstClr val="black"/>
              </a:solidFill>
              <a:latin typeface="Baskerville Old Face" pitchFamily="18" charset="0"/>
            </a:endParaRPr>
          </a:p>
          <a:p>
            <a:pPr marL="0" indent="0">
              <a:buNone/>
            </a:pPr>
            <a:r>
              <a:rPr lang="en-US" b="1" dirty="0">
                <a:solidFill>
                  <a:prstClr val="black"/>
                </a:solidFill>
                <a:latin typeface="Baskerville Old Face" pitchFamily="18" charset="0"/>
              </a:rPr>
              <a:t>  This allows the teacher to differentiate with every  </a:t>
            </a:r>
          </a:p>
          <a:p>
            <a:pPr marL="0" indent="0">
              <a:buNone/>
            </a:pPr>
            <a:r>
              <a:rPr lang="en-US" b="1" dirty="0">
                <a:solidFill>
                  <a:prstClr val="black"/>
                </a:solidFill>
                <a:latin typeface="Baskerville Old Face" pitchFamily="18" charset="0"/>
              </a:rPr>
              <a:t>  reading.</a:t>
            </a:r>
          </a:p>
          <a:p>
            <a:pPr marL="0" indent="0">
              <a:buNone/>
            </a:pPr>
            <a:r>
              <a:rPr lang="en-US" b="1" dirty="0">
                <a:solidFill>
                  <a:prstClr val="black"/>
                </a:solidFill>
                <a:latin typeface="Baskerville Old Face" pitchFamily="18" charset="0"/>
              </a:rPr>
              <a:t>                                           </a:t>
            </a:r>
            <a:r>
              <a:rPr lang="en-US" sz="4800" b="1" dirty="0">
                <a:solidFill>
                  <a:prstClr val="black"/>
                </a:solidFill>
                <a:latin typeface="Baskerville Old Face" pitchFamily="18" charset="0"/>
              </a:rPr>
              <a:t> </a:t>
            </a:r>
            <a:r>
              <a:rPr lang="en-US" dirty="0">
                <a:solidFill>
                  <a:prstClr val="black"/>
                </a:solidFill>
                <a:latin typeface="Baskerville Old Face" pitchFamily="18" charset="0"/>
              </a:rPr>
              <a:t>© </a:t>
            </a:r>
            <a:r>
              <a:rPr lang="en-US" dirty="0" err="1">
                <a:solidFill>
                  <a:prstClr val="black"/>
                </a:solidFill>
                <a:latin typeface="Baskerville Old Face" pitchFamily="18" charset="0"/>
              </a:rPr>
              <a:t>Clarcq</a:t>
            </a:r>
            <a:r>
              <a:rPr lang="en-US" dirty="0">
                <a:solidFill>
                  <a:prstClr val="black"/>
                </a:solidFill>
                <a:latin typeface="Baskerville Old Face" pitchFamily="18" charset="0"/>
              </a:rPr>
              <a:t>, Whaley 2012</a:t>
            </a:r>
            <a:endParaRPr lang="en-US" b="1" dirty="0">
              <a:solidFill>
                <a:prstClr val="black"/>
              </a:solidFill>
              <a:latin typeface="Baskerville Old Face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7252969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  <a:solidFill>
            <a:schemeClr val="accent6">
              <a:lumMod val="75000"/>
            </a:schemeClr>
          </a:solidFill>
          <a:ln w="57150">
            <a:solidFill>
              <a:schemeClr val="tx1"/>
            </a:solidFill>
          </a:ln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 smtClean="0"/>
              <a:t>          </a:t>
            </a:r>
            <a:endParaRPr lang="en-US" b="1" dirty="0">
              <a:solidFill>
                <a:prstClr val="black"/>
              </a:solidFill>
              <a:latin typeface="Baskerville Old Face" pitchFamily="18" charset="0"/>
            </a:endParaRPr>
          </a:p>
          <a:p>
            <a:pPr marL="0" indent="0">
              <a:buNone/>
            </a:pPr>
            <a:r>
              <a:rPr lang="en-US" b="1" dirty="0">
                <a:solidFill>
                  <a:prstClr val="black"/>
                </a:solidFill>
                <a:latin typeface="Baskerville Old Face" pitchFamily="18" charset="0"/>
              </a:rPr>
              <a:t>Creating and using embedded readings may take</a:t>
            </a:r>
          </a:p>
          <a:p>
            <a:pPr marL="0" indent="0">
              <a:buNone/>
            </a:pPr>
            <a:r>
              <a:rPr lang="en-US" b="1" dirty="0">
                <a:solidFill>
                  <a:prstClr val="black"/>
                </a:solidFill>
                <a:latin typeface="Baskerville Old Face" pitchFamily="18" charset="0"/>
              </a:rPr>
              <a:t>  some practice, but don’t wait until you have </a:t>
            </a:r>
          </a:p>
          <a:p>
            <a:pPr marL="0" indent="0">
              <a:buNone/>
            </a:pPr>
            <a:r>
              <a:rPr lang="en-US" b="1" dirty="0">
                <a:solidFill>
                  <a:prstClr val="black"/>
                </a:solidFill>
                <a:latin typeface="Baskerville Old Face" pitchFamily="18" charset="0"/>
              </a:rPr>
              <a:t>  “perfected” the skill!</a:t>
            </a:r>
          </a:p>
          <a:p>
            <a:endParaRPr lang="en-US" b="1" dirty="0">
              <a:solidFill>
                <a:prstClr val="black"/>
              </a:solidFill>
              <a:latin typeface="Baskerville Old Face" pitchFamily="18" charset="0"/>
            </a:endParaRPr>
          </a:p>
          <a:p>
            <a:pPr marL="0" indent="0">
              <a:buNone/>
            </a:pPr>
            <a:r>
              <a:rPr lang="en-US" b="1" dirty="0">
                <a:solidFill>
                  <a:prstClr val="black"/>
                </a:solidFill>
                <a:latin typeface="Baskerville Old Face" pitchFamily="18" charset="0"/>
              </a:rPr>
              <a:t>  Students will benefit from your knowledge, </a:t>
            </a:r>
          </a:p>
          <a:p>
            <a:pPr marL="0" indent="0">
              <a:buNone/>
            </a:pPr>
            <a:r>
              <a:rPr lang="en-US" b="1" dirty="0">
                <a:solidFill>
                  <a:prstClr val="black"/>
                </a:solidFill>
                <a:latin typeface="Baskerville Old Face" pitchFamily="18" charset="0"/>
              </a:rPr>
              <a:t>  expertise  AND  your practice.</a:t>
            </a:r>
          </a:p>
          <a:p>
            <a:endParaRPr lang="en-US" b="1" dirty="0">
              <a:solidFill>
                <a:prstClr val="black"/>
              </a:solidFill>
              <a:latin typeface="Baskerville Old Face" pitchFamily="18" charset="0"/>
            </a:endParaRPr>
          </a:p>
          <a:p>
            <a:pPr marL="0" indent="0">
              <a:buNone/>
            </a:pPr>
            <a:r>
              <a:rPr lang="en-US" b="1" dirty="0">
                <a:solidFill>
                  <a:prstClr val="black"/>
                </a:solidFill>
                <a:latin typeface="Baskerville Old Face" pitchFamily="18" charset="0"/>
              </a:rPr>
              <a:t>  If you have questions, please feel free</a:t>
            </a:r>
          </a:p>
          <a:p>
            <a:pPr marL="0" indent="0">
              <a:buNone/>
            </a:pPr>
            <a:r>
              <a:rPr lang="en-US" b="1" dirty="0">
                <a:solidFill>
                  <a:prstClr val="black"/>
                </a:solidFill>
                <a:latin typeface="Baskerville Old Face" pitchFamily="18" charset="0"/>
              </a:rPr>
              <a:t>  to contact us:</a:t>
            </a:r>
          </a:p>
          <a:p>
            <a:endParaRPr lang="en-US" b="1" dirty="0">
              <a:solidFill>
                <a:prstClr val="black"/>
              </a:solidFill>
              <a:latin typeface="Baskerville Old Face" pitchFamily="18" charset="0"/>
            </a:endParaRPr>
          </a:p>
          <a:p>
            <a:pPr marL="0" indent="0">
              <a:buNone/>
            </a:pPr>
            <a:r>
              <a:rPr lang="en-US" b="1" dirty="0">
                <a:solidFill>
                  <a:prstClr val="black"/>
                </a:solidFill>
                <a:latin typeface="Baskerville Old Face" pitchFamily="18" charset="0"/>
              </a:rPr>
              <a:t>   lclarcq@yahoo.com</a:t>
            </a:r>
          </a:p>
          <a:p>
            <a:pPr marL="0" indent="0">
              <a:buNone/>
            </a:pPr>
            <a:r>
              <a:rPr lang="en-US" dirty="0" smtClean="0">
                <a:solidFill>
                  <a:prstClr val="black"/>
                </a:solidFill>
                <a:latin typeface="Baskerville Old Face" pitchFamily="18" charset="0"/>
              </a:rPr>
              <a:t>                                               </a:t>
            </a:r>
            <a:r>
              <a:rPr lang="en-US" sz="2400" dirty="0" smtClean="0">
                <a:solidFill>
                  <a:prstClr val="black"/>
                </a:solidFill>
                <a:latin typeface="Baskerville Old Face" pitchFamily="18" charset="0"/>
              </a:rPr>
              <a:t>© </a:t>
            </a:r>
            <a:r>
              <a:rPr lang="en-US" sz="2400" dirty="0" err="1">
                <a:solidFill>
                  <a:prstClr val="black"/>
                </a:solidFill>
                <a:latin typeface="Baskerville Old Face" pitchFamily="18" charset="0"/>
              </a:rPr>
              <a:t>Clarcq</a:t>
            </a:r>
            <a:r>
              <a:rPr lang="en-US" sz="2400" dirty="0">
                <a:solidFill>
                  <a:prstClr val="black"/>
                </a:solidFill>
                <a:latin typeface="Baskerville Old Face" pitchFamily="18" charset="0"/>
              </a:rPr>
              <a:t>, Whaley 2012</a:t>
            </a:r>
            <a:endParaRPr lang="en-US" sz="2400" b="1" dirty="0">
              <a:solidFill>
                <a:prstClr val="black"/>
              </a:solidFill>
              <a:latin typeface="Baskerville Old Face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59906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423</TotalTime>
  <Words>1693</Words>
  <Application>Microsoft Office PowerPoint</Application>
  <PresentationFormat>On-screen Show (4:3)</PresentationFormat>
  <Paragraphs>525</Paragraphs>
  <Slides>95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95</vt:i4>
      </vt:variant>
    </vt:vector>
  </HeadingPairs>
  <TitlesOfParts>
    <vt:vector size="9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Given just these two sentences, participants volunteered typical words/phrases that students might know.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lclarcq</dc:creator>
  <cp:lastModifiedBy>lclarcq</cp:lastModifiedBy>
  <cp:revision>51</cp:revision>
  <dcterms:created xsi:type="dcterms:W3CDTF">2013-07-24T00:50:58Z</dcterms:created>
  <dcterms:modified xsi:type="dcterms:W3CDTF">2013-08-03T03:04:32Z</dcterms:modified>
</cp:coreProperties>
</file>