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256" r:id="rId2"/>
    <p:sldId id="285" r:id="rId3"/>
    <p:sldId id="258" r:id="rId4"/>
    <p:sldId id="275" r:id="rId5"/>
    <p:sldId id="276" r:id="rId6"/>
    <p:sldId id="260" r:id="rId7"/>
    <p:sldId id="284" r:id="rId8"/>
    <p:sldId id="277" r:id="rId9"/>
    <p:sldId id="279" r:id="rId10"/>
    <p:sldId id="278" r:id="rId11"/>
    <p:sldId id="280" r:id="rId12"/>
    <p:sldId id="282" r:id="rId13"/>
    <p:sldId id="305" r:id="rId14"/>
    <p:sldId id="317" r:id="rId15"/>
    <p:sldId id="291" r:id="rId16"/>
    <p:sldId id="290" r:id="rId17"/>
    <p:sldId id="294" r:id="rId18"/>
    <p:sldId id="293" r:id="rId19"/>
    <p:sldId id="295" r:id="rId20"/>
    <p:sldId id="318" r:id="rId21"/>
    <p:sldId id="319" r:id="rId22"/>
    <p:sldId id="296" r:id="rId23"/>
    <p:sldId id="283" r:id="rId24"/>
    <p:sldId id="320" r:id="rId25"/>
    <p:sldId id="292" r:id="rId26"/>
    <p:sldId id="299" r:id="rId27"/>
    <p:sldId id="303" r:id="rId28"/>
    <p:sldId id="301" r:id="rId29"/>
    <p:sldId id="300" r:id="rId30"/>
    <p:sldId id="311" r:id="rId31"/>
    <p:sldId id="298" r:id="rId32"/>
    <p:sldId id="309" r:id="rId33"/>
    <p:sldId id="321" r:id="rId34"/>
    <p:sldId id="308" r:id="rId35"/>
    <p:sldId id="312" r:id="rId36"/>
    <p:sldId id="323" r:id="rId37"/>
    <p:sldId id="322" r:id="rId38"/>
    <p:sldId id="396" r:id="rId39"/>
    <p:sldId id="331" r:id="rId40"/>
    <p:sldId id="326" r:id="rId41"/>
    <p:sldId id="325" r:id="rId42"/>
    <p:sldId id="328" r:id="rId43"/>
    <p:sldId id="327" r:id="rId44"/>
    <p:sldId id="324" r:id="rId45"/>
    <p:sldId id="329" r:id="rId46"/>
    <p:sldId id="332" r:id="rId47"/>
    <p:sldId id="336" r:id="rId48"/>
    <p:sldId id="339" r:id="rId49"/>
    <p:sldId id="289" r:id="rId50"/>
    <p:sldId id="340" r:id="rId51"/>
    <p:sldId id="342" r:id="rId52"/>
    <p:sldId id="343" r:id="rId53"/>
    <p:sldId id="341" r:id="rId54"/>
    <p:sldId id="344" r:id="rId55"/>
    <p:sldId id="345" r:id="rId56"/>
    <p:sldId id="348" r:id="rId57"/>
    <p:sldId id="354" r:id="rId58"/>
    <p:sldId id="353" r:id="rId59"/>
    <p:sldId id="352" r:id="rId60"/>
    <p:sldId id="351" r:id="rId61"/>
    <p:sldId id="350" r:id="rId62"/>
    <p:sldId id="346" r:id="rId63"/>
    <p:sldId id="359" r:id="rId64"/>
    <p:sldId id="358" r:id="rId65"/>
    <p:sldId id="357" r:id="rId66"/>
    <p:sldId id="356" r:id="rId67"/>
    <p:sldId id="355" r:id="rId68"/>
    <p:sldId id="363" r:id="rId69"/>
    <p:sldId id="360" r:id="rId70"/>
    <p:sldId id="349" r:id="rId71"/>
    <p:sldId id="337" r:id="rId72"/>
    <p:sldId id="361" r:id="rId73"/>
    <p:sldId id="364" r:id="rId74"/>
    <p:sldId id="362" r:id="rId75"/>
    <p:sldId id="365" r:id="rId76"/>
    <p:sldId id="366" r:id="rId77"/>
    <p:sldId id="367" r:id="rId78"/>
    <p:sldId id="369" r:id="rId79"/>
    <p:sldId id="368" r:id="rId80"/>
    <p:sldId id="371" r:id="rId81"/>
    <p:sldId id="370" r:id="rId82"/>
    <p:sldId id="372" r:id="rId83"/>
    <p:sldId id="373" r:id="rId84"/>
    <p:sldId id="377" r:id="rId85"/>
    <p:sldId id="376" r:id="rId86"/>
    <p:sldId id="375" r:id="rId87"/>
    <p:sldId id="374" r:id="rId88"/>
    <p:sldId id="378" r:id="rId89"/>
    <p:sldId id="380" r:id="rId90"/>
    <p:sldId id="347" r:id="rId91"/>
    <p:sldId id="381" r:id="rId92"/>
    <p:sldId id="382" r:id="rId93"/>
    <p:sldId id="384" r:id="rId94"/>
    <p:sldId id="385" r:id="rId95"/>
    <p:sldId id="383" r:id="rId96"/>
    <p:sldId id="387" r:id="rId97"/>
    <p:sldId id="388" r:id="rId98"/>
    <p:sldId id="386" r:id="rId99"/>
    <p:sldId id="389" r:id="rId100"/>
    <p:sldId id="397"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B21D98-9666-43DB-AF38-F68E56454FF0}" type="datetimeFigureOut">
              <a:rPr lang="en-US" smtClean="0"/>
              <a:t>8/12/2013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B7C959-7F3F-470D-AF45-74EEDABB89E8}" type="slidenum">
              <a:rPr lang="en-US" smtClean="0"/>
              <a:t>‹#›</a:t>
            </a:fld>
            <a:endParaRPr lang="en-US"/>
          </a:p>
        </p:txBody>
      </p:sp>
    </p:spTree>
    <p:extLst>
      <p:ext uri="{BB962C8B-B14F-4D97-AF65-F5344CB8AC3E}">
        <p14:creationId xmlns:p14="http://schemas.microsoft.com/office/powerpoint/2010/main" val="342732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BF091D-367A-41DE-B706-473B1285875B}" type="datetimeFigureOut">
              <a:rPr lang="en-US" smtClean="0"/>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424073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BF091D-367A-41DE-B706-473B1285875B}" type="datetimeFigureOut">
              <a:rPr lang="en-US" smtClean="0"/>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1167702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BF091D-367A-41DE-B706-473B1285875B}" type="datetimeFigureOut">
              <a:rPr lang="en-US" smtClean="0"/>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1331070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BF091D-367A-41DE-B706-473B1285875B}" type="datetimeFigureOut">
              <a:rPr lang="en-US" smtClean="0"/>
              <a:t>8/12/2013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2327367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BF091D-367A-41DE-B706-473B1285875B}" type="datetimeFigureOut">
              <a:rPr lang="en-US" smtClean="0"/>
              <a:t>8/12/2013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478248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BF091D-367A-41DE-B706-473B1285875B}" type="datetimeFigureOut">
              <a:rPr lang="en-US" smtClean="0"/>
              <a:t>8/12/2013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3564394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F091D-367A-41DE-B706-473B1285875B}" type="datetimeFigureOut">
              <a:rPr lang="en-US" smtClean="0"/>
              <a:t>8/12/2013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197372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BF091D-367A-41DE-B706-473B1285875B}" type="datetimeFigureOut">
              <a:rPr lang="en-US" smtClean="0"/>
              <a:t>8/12/2013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678904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BF091D-367A-41DE-B706-473B1285875B}" type="datetimeFigureOut">
              <a:rPr lang="en-US" smtClean="0"/>
              <a:t>8/12/2013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1744055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BF091D-367A-41DE-B706-473B1285875B}" type="datetimeFigureOut">
              <a:rPr lang="en-US" smtClean="0"/>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2103663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BF091D-367A-41DE-B706-473B1285875B}" type="datetimeFigureOut">
              <a:rPr lang="en-US" smtClean="0"/>
              <a:t>8/12/2013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D65E6-DFE6-4195-9D89-E9B8FF01275C}" type="slidenum">
              <a:rPr lang="en-US" smtClean="0"/>
              <a:t>‹#›</a:t>
            </a:fld>
            <a:endParaRPr lang="en-US"/>
          </a:p>
        </p:txBody>
      </p:sp>
    </p:spTree>
    <p:extLst>
      <p:ext uri="{BB962C8B-B14F-4D97-AF65-F5344CB8AC3E}">
        <p14:creationId xmlns:p14="http://schemas.microsoft.com/office/powerpoint/2010/main" val="3009317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F091D-367A-41DE-B706-473B1285875B}" type="datetimeFigureOut">
              <a:rPr lang="en-US" smtClean="0"/>
              <a:t>8/12/2013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D65E6-DFE6-4195-9D89-E9B8FF01275C}" type="slidenum">
              <a:rPr lang="en-US" smtClean="0"/>
              <a:t>‹#›</a:t>
            </a:fld>
            <a:endParaRPr lang="en-US"/>
          </a:p>
        </p:txBody>
      </p:sp>
    </p:spTree>
    <p:extLst>
      <p:ext uri="{BB962C8B-B14F-4D97-AF65-F5344CB8AC3E}">
        <p14:creationId xmlns:p14="http://schemas.microsoft.com/office/powerpoint/2010/main" val="955913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clarcq@rochester.rr.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eurograduate.com/arch_article.asp?id=2578"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9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08772" y="674400"/>
            <a:ext cx="6442405" cy="6863417"/>
          </a:xfrm>
          <a:prstGeom prst="rect">
            <a:avLst/>
          </a:prstGeom>
          <a:solidFill>
            <a:srgbClr val="F4F480"/>
          </a:solidFill>
          <a:ln w="57150">
            <a:solidFill>
              <a:schemeClr val="tx1"/>
            </a:solidFill>
          </a:ln>
        </p:spPr>
        <p:txBody>
          <a:bodyPr wrap="none" rtlCol="0">
            <a:spAutoFit/>
          </a:bodyPr>
          <a:lstStyle/>
          <a:p>
            <a:pPr algn="ctr"/>
            <a:r>
              <a:rPr lang="en-US" sz="4400" b="1" dirty="0" smtClean="0"/>
              <a:t>Lighting Up Languages</a:t>
            </a:r>
          </a:p>
          <a:p>
            <a:pPr algn="ctr"/>
            <a:r>
              <a:rPr lang="en-US" sz="4400" b="1" dirty="0"/>
              <a:t> </a:t>
            </a:r>
            <a:r>
              <a:rPr lang="en-US" sz="4400" b="1" dirty="0" smtClean="0"/>
              <a:t>       with Literacy !!</a:t>
            </a:r>
          </a:p>
          <a:p>
            <a:endParaRPr lang="en-US" sz="4400" b="1" dirty="0"/>
          </a:p>
          <a:p>
            <a:pPr algn="ctr"/>
            <a:r>
              <a:rPr lang="en-US" sz="4400" b="1" dirty="0" smtClean="0"/>
              <a:t>NYSAFLT Summer Institute</a:t>
            </a:r>
          </a:p>
          <a:p>
            <a:pPr algn="ctr"/>
            <a:r>
              <a:rPr lang="en-US" sz="4400" b="1" dirty="0" smtClean="0"/>
              <a:t>2013</a:t>
            </a:r>
          </a:p>
          <a:p>
            <a:pPr algn="ctr"/>
            <a:endParaRPr lang="en-US" sz="4400" b="1" dirty="0"/>
          </a:p>
          <a:p>
            <a:pPr algn="ctr"/>
            <a:r>
              <a:rPr lang="en-US" sz="4400" b="1" dirty="0" smtClean="0"/>
              <a:t>Laurie </a:t>
            </a:r>
            <a:r>
              <a:rPr lang="en-US" sz="4400" b="1" dirty="0" err="1" smtClean="0"/>
              <a:t>Clarcq</a:t>
            </a:r>
            <a:endParaRPr lang="en-US" sz="4400" b="1" dirty="0" smtClean="0"/>
          </a:p>
          <a:p>
            <a:pPr algn="ctr"/>
            <a:r>
              <a:rPr lang="en-US" sz="4400" b="1" dirty="0" smtClean="0">
                <a:hlinkClick r:id="rId3"/>
              </a:rPr>
              <a:t>lclarcq@rochester.rr.com</a:t>
            </a:r>
            <a:endParaRPr lang="en-US" sz="4400" b="1" dirty="0" smtClean="0"/>
          </a:p>
          <a:p>
            <a:pPr algn="ctr"/>
            <a:r>
              <a:rPr lang="en-US" sz="3600" dirty="0"/>
              <a:t>©</a:t>
            </a:r>
            <a:r>
              <a:rPr lang="en-US" sz="3600" dirty="0" err="1"/>
              <a:t>Clarcq</a:t>
            </a:r>
            <a:r>
              <a:rPr lang="en-US" sz="3600" dirty="0"/>
              <a:t>, Whaley 2013</a:t>
            </a:r>
          </a:p>
          <a:p>
            <a:pPr algn="ctr"/>
            <a:endParaRPr lang="en-US" sz="4400" b="1" dirty="0"/>
          </a:p>
        </p:txBody>
      </p:sp>
    </p:spTree>
    <p:extLst>
      <p:ext uri="{BB962C8B-B14F-4D97-AF65-F5344CB8AC3E}">
        <p14:creationId xmlns:p14="http://schemas.microsoft.com/office/powerpoint/2010/main" val="1220499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816977"/>
          </a:xfrm>
          <a:prstGeom prst="rect">
            <a:avLst/>
          </a:prstGeom>
          <a:solidFill>
            <a:srgbClr val="F4F480"/>
          </a:solidFill>
          <a:ln w="57150">
            <a:solidFill>
              <a:schemeClr val="tx1"/>
            </a:solidFill>
          </a:ln>
        </p:spPr>
        <p:txBody>
          <a:bodyPr wrap="square" rtlCol="0">
            <a:spAutoFit/>
          </a:bodyPr>
          <a:lstStyle/>
          <a:p>
            <a:pPr algn="ctr"/>
            <a:r>
              <a:rPr lang="en-US" sz="4800" b="1" dirty="0" smtClean="0"/>
              <a:t>The Purpose of Language</a:t>
            </a:r>
          </a:p>
          <a:p>
            <a:pPr algn="ctr"/>
            <a:r>
              <a:rPr lang="en-US" sz="3200" dirty="0" smtClean="0"/>
              <a:t> </a:t>
            </a:r>
            <a:r>
              <a:rPr lang="en-US" sz="4000" dirty="0" smtClean="0"/>
              <a:t>as </a:t>
            </a:r>
            <a:r>
              <a:rPr lang="en-US" sz="4000" b="1" u="sng" dirty="0" smtClean="0"/>
              <a:t>COMMUNICATION</a:t>
            </a:r>
          </a:p>
          <a:p>
            <a:pPr algn="ctr"/>
            <a:r>
              <a:rPr lang="en-US" sz="4000" dirty="0" smtClean="0"/>
              <a:t>is to </a:t>
            </a:r>
            <a:r>
              <a:rPr lang="en-US" sz="4000" b="1" dirty="0" smtClean="0"/>
              <a:t>create </a:t>
            </a:r>
          </a:p>
          <a:p>
            <a:pPr algn="ctr"/>
            <a:r>
              <a:rPr lang="en-US" sz="4000" b="1" dirty="0" smtClean="0"/>
              <a:t>a picture </a:t>
            </a:r>
          </a:p>
          <a:p>
            <a:pPr algn="ctr"/>
            <a:r>
              <a:rPr lang="en-US" sz="4000" dirty="0" smtClean="0"/>
              <a:t>in the </a:t>
            </a:r>
            <a:r>
              <a:rPr lang="en-US" sz="4000" b="1" dirty="0" smtClean="0"/>
              <a:t>mind</a:t>
            </a:r>
            <a:r>
              <a:rPr lang="en-US" sz="4000" dirty="0" smtClean="0"/>
              <a:t> </a:t>
            </a:r>
          </a:p>
          <a:p>
            <a:pPr algn="ctr"/>
            <a:r>
              <a:rPr lang="en-US" sz="4000" dirty="0" smtClean="0"/>
              <a:t>and/or</a:t>
            </a:r>
          </a:p>
          <a:p>
            <a:pPr algn="ctr"/>
            <a:r>
              <a:rPr lang="en-US" sz="4000" dirty="0" smtClean="0"/>
              <a:t>the </a:t>
            </a:r>
            <a:r>
              <a:rPr lang="en-US" sz="4000" b="1" dirty="0" smtClean="0"/>
              <a:t>heart</a:t>
            </a:r>
          </a:p>
          <a:p>
            <a:pPr algn="ctr"/>
            <a:r>
              <a:rPr lang="en-US" sz="4000" dirty="0" smtClean="0"/>
              <a:t>of another person.</a:t>
            </a:r>
            <a:endParaRPr lang="en-US" sz="4000" b="1" dirty="0" smtClean="0"/>
          </a:p>
          <a:p>
            <a:pPr algn="ctr"/>
            <a:endParaRPr lang="en-US" sz="4400" b="1" dirty="0"/>
          </a:p>
        </p:txBody>
      </p:sp>
      <p:sp>
        <p:nvSpPr>
          <p:cNvPr id="5" name="Rectangle 4"/>
          <p:cNvSpPr/>
          <p:nvPr/>
        </p:nvSpPr>
        <p:spPr>
          <a:xfrm>
            <a:off x="6324600" y="57150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41441089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7145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 y="457200"/>
            <a:ext cx="80264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684226"/>
            <a:ext cx="7531100" cy="5565747"/>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154142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3539430"/>
          </a:xfrm>
          <a:prstGeom prst="rect">
            <a:avLst/>
          </a:prstGeom>
          <a:solidFill>
            <a:srgbClr val="F4F480"/>
          </a:solidFill>
          <a:ln w="57150">
            <a:solidFill>
              <a:schemeClr val="tx1"/>
            </a:solidFill>
          </a:ln>
        </p:spPr>
        <p:txBody>
          <a:bodyPr wrap="square" rtlCol="0">
            <a:spAutoFit/>
          </a:bodyPr>
          <a:lstStyle/>
          <a:p>
            <a:pPr algn="ctr"/>
            <a:endParaRPr lang="en-US" sz="4400" dirty="0" smtClean="0"/>
          </a:p>
          <a:p>
            <a:pPr algn="ctr"/>
            <a:r>
              <a:rPr lang="en-US" sz="4800" b="1" dirty="0" smtClean="0"/>
              <a:t>Stage One:  </a:t>
            </a:r>
          </a:p>
          <a:p>
            <a:pPr algn="ctr"/>
            <a:r>
              <a:rPr lang="en-US" sz="4400" b="1" dirty="0" smtClean="0"/>
              <a:t>Listening Recognition and Comprehension </a:t>
            </a:r>
          </a:p>
          <a:p>
            <a:pPr algn="ctr"/>
            <a:endParaRPr lang="en-US" sz="4400" b="1" dirty="0"/>
          </a:p>
        </p:txBody>
      </p:sp>
    </p:spTree>
    <p:extLst>
      <p:ext uri="{BB962C8B-B14F-4D97-AF65-F5344CB8AC3E}">
        <p14:creationId xmlns:p14="http://schemas.microsoft.com/office/powerpoint/2010/main" val="1565101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247864"/>
          </a:xfrm>
          <a:prstGeom prst="rect">
            <a:avLst/>
          </a:prstGeom>
          <a:solidFill>
            <a:srgbClr val="F4F480"/>
          </a:solidFill>
          <a:ln w="57150">
            <a:solidFill>
              <a:schemeClr val="tx1"/>
            </a:solidFill>
          </a:ln>
        </p:spPr>
        <p:txBody>
          <a:bodyPr wrap="square" rtlCol="0">
            <a:spAutoFit/>
          </a:bodyPr>
          <a:lstStyle/>
          <a:p>
            <a:pPr algn="ctr"/>
            <a:endParaRPr lang="en-US" sz="4400" dirty="0" smtClean="0"/>
          </a:p>
          <a:p>
            <a:pPr algn="ctr"/>
            <a:r>
              <a:rPr lang="en-US" sz="4800" b="1" dirty="0" smtClean="0"/>
              <a:t>Stage Two:  </a:t>
            </a:r>
          </a:p>
          <a:p>
            <a:pPr algn="ctr"/>
            <a:r>
              <a:rPr lang="en-US" sz="4400" dirty="0" smtClean="0"/>
              <a:t>A.  </a:t>
            </a:r>
            <a:r>
              <a:rPr lang="en-US" sz="4400" u="sng" dirty="0" smtClean="0"/>
              <a:t>Text is a code </a:t>
            </a:r>
            <a:r>
              <a:rPr lang="en-US" sz="4400" dirty="0" smtClean="0"/>
              <a:t>for language that you know.</a:t>
            </a:r>
          </a:p>
          <a:p>
            <a:pPr algn="ctr"/>
            <a:endParaRPr lang="en-US" sz="4400" b="1" dirty="0" smtClean="0"/>
          </a:p>
          <a:p>
            <a:pPr algn="ctr"/>
            <a:endParaRPr lang="en-US" sz="4400" b="1" dirty="0"/>
          </a:p>
          <a:p>
            <a:pPr algn="ctr"/>
            <a:endParaRPr lang="en-US" sz="4400" b="1" dirty="0" smtClean="0"/>
          </a:p>
          <a:p>
            <a:pPr algn="ctr"/>
            <a:endParaRPr lang="en-US" sz="4400" b="1" dirty="0"/>
          </a:p>
          <a:p>
            <a:pPr algn="ctr"/>
            <a:endParaRPr lang="en-US" sz="4400" b="1" dirty="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531" y="4786208"/>
            <a:ext cx="18288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6512" y="3226882"/>
            <a:ext cx="1874837" cy="179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1349" y="3239582"/>
            <a:ext cx="1811337" cy="178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3886" y="4785939"/>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486400" y="5515942"/>
            <a:ext cx="562462" cy="369332"/>
          </a:xfrm>
          <a:prstGeom prst="rect">
            <a:avLst/>
          </a:prstGeom>
        </p:spPr>
        <p:txBody>
          <a:bodyPr wrap="none">
            <a:spAutoFit/>
          </a:bodyPr>
          <a:lstStyle/>
          <a:p>
            <a:r>
              <a:rPr lang="en-US" dirty="0" smtClean="0"/>
              <a:t>frog</a:t>
            </a:r>
            <a:endParaRPr lang="en-US" dirty="0"/>
          </a:p>
        </p:txBody>
      </p:sp>
    </p:spTree>
    <p:extLst>
      <p:ext uri="{BB962C8B-B14F-4D97-AF65-F5344CB8AC3E}">
        <p14:creationId xmlns:p14="http://schemas.microsoft.com/office/powerpoint/2010/main" val="3688332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85750"/>
            <a:ext cx="8051800"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9264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380999"/>
            <a:ext cx="8458200" cy="4493538"/>
          </a:xfrm>
          <a:prstGeom prst="rect">
            <a:avLst/>
          </a:prstGeom>
          <a:solidFill>
            <a:srgbClr val="F4F480"/>
          </a:solidFill>
          <a:ln w="57150">
            <a:solidFill>
              <a:schemeClr val="tx1"/>
            </a:solidFill>
          </a:ln>
        </p:spPr>
        <p:txBody>
          <a:bodyPr wrap="square" rtlCol="0">
            <a:spAutoFit/>
          </a:bodyPr>
          <a:lstStyle/>
          <a:p>
            <a:pPr algn="ctr"/>
            <a:endParaRPr lang="en-US" sz="4400" dirty="0" smtClean="0"/>
          </a:p>
          <a:p>
            <a:pPr algn="ctr"/>
            <a:r>
              <a:rPr lang="en-US" sz="5400" b="1" dirty="0" smtClean="0"/>
              <a:t>Visualization</a:t>
            </a:r>
            <a:r>
              <a:rPr lang="en-US" sz="4400" b="1" dirty="0" smtClean="0"/>
              <a:t> </a:t>
            </a:r>
          </a:p>
          <a:p>
            <a:pPr algn="ctr"/>
            <a:r>
              <a:rPr lang="en-US" sz="4400" b="1" dirty="0" smtClean="0"/>
              <a:t>is the key to </a:t>
            </a:r>
          </a:p>
          <a:p>
            <a:pPr algn="ctr"/>
            <a:r>
              <a:rPr lang="en-US" sz="4800" b="1" dirty="0"/>
              <a:t>C</a:t>
            </a:r>
            <a:r>
              <a:rPr lang="en-US" sz="4800" b="1" dirty="0" smtClean="0"/>
              <a:t>omprehension!!</a:t>
            </a:r>
          </a:p>
          <a:p>
            <a:endParaRPr lang="en-US" sz="4800" dirty="0" smtClean="0"/>
          </a:p>
          <a:p>
            <a:r>
              <a:rPr lang="en-US" sz="4800" dirty="0" smtClean="0"/>
              <a:t>  </a:t>
            </a:r>
            <a:endParaRPr lang="en-US" sz="4400" b="1" dirty="0"/>
          </a:p>
        </p:txBody>
      </p:sp>
    </p:spTree>
    <p:extLst>
      <p:ext uri="{BB962C8B-B14F-4D97-AF65-F5344CB8AC3E}">
        <p14:creationId xmlns:p14="http://schemas.microsoft.com/office/powerpoint/2010/main" val="17174988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853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85750"/>
            <a:ext cx="8458200" cy="634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1538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82000"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8906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 y="304800"/>
            <a:ext cx="8280400" cy="621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6763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370975"/>
          </a:xfrm>
          <a:prstGeom prst="rect">
            <a:avLst/>
          </a:prstGeom>
          <a:solidFill>
            <a:srgbClr val="F4F480"/>
          </a:solidFill>
          <a:ln w="57150">
            <a:solidFill>
              <a:schemeClr val="tx1"/>
            </a:solidFill>
          </a:ln>
        </p:spPr>
        <p:txBody>
          <a:bodyPr wrap="square" rtlCol="0">
            <a:spAutoFit/>
          </a:bodyPr>
          <a:lstStyle/>
          <a:p>
            <a:pPr algn="ctr"/>
            <a:endParaRPr lang="en-US" sz="4400" dirty="0" smtClean="0"/>
          </a:p>
          <a:p>
            <a:pPr algn="ctr"/>
            <a:r>
              <a:rPr lang="en-US" sz="4800" b="1" dirty="0" smtClean="0"/>
              <a:t>Stage Two:</a:t>
            </a:r>
          </a:p>
          <a:p>
            <a:pPr algn="ctr"/>
            <a:endParaRPr lang="en-US" sz="4800" b="1" dirty="0"/>
          </a:p>
          <a:p>
            <a:pPr algn="ctr"/>
            <a:r>
              <a:rPr lang="en-US" sz="4800" b="1" dirty="0" smtClean="0"/>
              <a:t>  </a:t>
            </a:r>
          </a:p>
          <a:p>
            <a:pPr algn="ctr"/>
            <a:endParaRPr lang="en-US" sz="4400" dirty="0" smtClean="0"/>
          </a:p>
          <a:p>
            <a:pPr algn="ctr"/>
            <a:endParaRPr lang="en-US" sz="4400" dirty="0"/>
          </a:p>
          <a:p>
            <a:pPr algn="ctr"/>
            <a:endParaRPr lang="en-US" sz="4400" dirty="0" smtClean="0"/>
          </a:p>
          <a:p>
            <a:pPr algn="ctr"/>
            <a:endParaRPr lang="en-US" sz="4400" dirty="0"/>
          </a:p>
          <a:p>
            <a:pPr algn="ctr"/>
            <a:r>
              <a:rPr lang="en-US" sz="4400" dirty="0" smtClean="0"/>
              <a:t>B.  </a:t>
            </a:r>
            <a:r>
              <a:rPr lang="en-US" sz="4400" u="sng" dirty="0" smtClean="0"/>
              <a:t>Text is a code</a:t>
            </a:r>
            <a:r>
              <a:rPr lang="en-US" sz="4400" dirty="0" smtClean="0"/>
              <a:t> for all language.</a:t>
            </a:r>
            <a:endParaRPr lang="en-US" sz="4400" b="1" dirty="0" smtClean="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727361"/>
            <a:ext cx="18288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2055" y="1981200"/>
            <a:ext cx="1811337" cy="178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3323" y="3707117"/>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rot="605469">
            <a:off x="5499756" y="4416876"/>
            <a:ext cx="960135" cy="338554"/>
          </a:xfrm>
          <a:prstGeom prst="rect">
            <a:avLst/>
          </a:prstGeom>
        </p:spPr>
        <p:txBody>
          <a:bodyPr wrap="none">
            <a:spAutoFit/>
          </a:bodyPr>
          <a:lstStyle/>
          <a:p>
            <a:r>
              <a:rPr lang="en-US" sz="1600" b="1" dirty="0" smtClean="0"/>
              <a:t>capybara</a:t>
            </a:r>
            <a:endParaRPr lang="en-US" sz="1600" b="1" dirty="0"/>
          </a:p>
        </p:txBody>
      </p:sp>
      <p:pic>
        <p:nvPicPr>
          <p:cNvPr id="133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6327" y="2014777"/>
            <a:ext cx="1920875"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9449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380999"/>
            <a:ext cx="8458200" cy="4493538"/>
          </a:xfrm>
          <a:prstGeom prst="rect">
            <a:avLst/>
          </a:prstGeom>
          <a:solidFill>
            <a:srgbClr val="F4F480"/>
          </a:solidFill>
          <a:ln w="57150">
            <a:solidFill>
              <a:schemeClr val="tx1"/>
            </a:solidFill>
          </a:ln>
        </p:spPr>
        <p:txBody>
          <a:bodyPr wrap="square" rtlCol="0">
            <a:spAutoFit/>
          </a:bodyPr>
          <a:lstStyle/>
          <a:p>
            <a:pPr algn="ctr"/>
            <a:endParaRPr lang="en-US" sz="4400" dirty="0" smtClean="0"/>
          </a:p>
          <a:p>
            <a:pPr algn="ctr"/>
            <a:r>
              <a:rPr lang="en-US" sz="5400" b="1" dirty="0" smtClean="0"/>
              <a:t>Visualization </a:t>
            </a:r>
          </a:p>
          <a:p>
            <a:pPr algn="ctr"/>
            <a:r>
              <a:rPr lang="en-US" sz="4400" b="1" dirty="0" smtClean="0"/>
              <a:t>is the key to </a:t>
            </a:r>
          </a:p>
          <a:p>
            <a:pPr algn="ctr"/>
            <a:r>
              <a:rPr lang="en-US" sz="4800" b="1" dirty="0"/>
              <a:t>C</a:t>
            </a:r>
            <a:r>
              <a:rPr lang="en-US" sz="4800" b="1" dirty="0" smtClean="0"/>
              <a:t>omprehension!!</a:t>
            </a:r>
          </a:p>
          <a:p>
            <a:endParaRPr lang="en-US" sz="4800" dirty="0" smtClean="0"/>
          </a:p>
          <a:p>
            <a:r>
              <a:rPr lang="en-US" sz="4800" dirty="0" smtClean="0"/>
              <a:t>  </a:t>
            </a:r>
            <a:endParaRPr lang="en-US" sz="4400" b="1" dirty="0"/>
          </a:p>
        </p:txBody>
      </p:sp>
    </p:spTree>
    <p:extLst>
      <p:ext uri="{BB962C8B-B14F-4D97-AF65-F5344CB8AC3E}">
        <p14:creationId xmlns:p14="http://schemas.microsoft.com/office/powerpoint/2010/main" val="828207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380999"/>
            <a:ext cx="8458200" cy="5724644"/>
          </a:xfrm>
          <a:prstGeom prst="rect">
            <a:avLst/>
          </a:prstGeom>
          <a:solidFill>
            <a:srgbClr val="F4F480"/>
          </a:solidFill>
          <a:ln w="57150">
            <a:solidFill>
              <a:schemeClr val="tx1"/>
            </a:solidFill>
          </a:ln>
        </p:spPr>
        <p:txBody>
          <a:bodyPr wrap="square" rtlCol="0">
            <a:spAutoFit/>
          </a:bodyPr>
          <a:lstStyle/>
          <a:p>
            <a:pPr algn="ctr"/>
            <a:endParaRPr lang="en-US" sz="4400" dirty="0" smtClean="0"/>
          </a:p>
          <a:p>
            <a:pPr algn="ctr"/>
            <a:r>
              <a:rPr lang="en-US" sz="5400" b="1" dirty="0" smtClean="0"/>
              <a:t>Visualization of</a:t>
            </a:r>
          </a:p>
          <a:p>
            <a:pPr algn="ctr"/>
            <a:r>
              <a:rPr lang="en-US" sz="8000" b="1" dirty="0" smtClean="0">
                <a:solidFill>
                  <a:srgbClr val="FF0000"/>
                </a:solidFill>
              </a:rPr>
              <a:t>Objects/Actions</a:t>
            </a:r>
            <a:r>
              <a:rPr lang="en-US" sz="8000" b="1" dirty="0" smtClean="0"/>
              <a:t> </a:t>
            </a:r>
          </a:p>
          <a:p>
            <a:pPr algn="ctr"/>
            <a:r>
              <a:rPr lang="en-US" sz="4400" b="1" dirty="0" smtClean="0"/>
              <a:t>is the key to </a:t>
            </a:r>
          </a:p>
          <a:p>
            <a:pPr algn="ctr"/>
            <a:r>
              <a:rPr lang="en-US" sz="4800" b="1" dirty="0"/>
              <a:t>C</a:t>
            </a:r>
            <a:r>
              <a:rPr lang="en-US" sz="4800" b="1" dirty="0" smtClean="0"/>
              <a:t>omprehension!!</a:t>
            </a:r>
          </a:p>
          <a:p>
            <a:endParaRPr lang="en-US" sz="4800" dirty="0" smtClean="0"/>
          </a:p>
          <a:p>
            <a:r>
              <a:rPr lang="en-US" sz="4800" dirty="0" smtClean="0"/>
              <a:t>  </a:t>
            </a:r>
            <a:endParaRPr lang="en-US" sz="4400" b="1" dirty="0"/>
          </a:p>
        </p:txBody>
      </p:sp>
    </p:spTree>
    <p:extLst>
      <p:ext uri="{BB962C8B-B14F-4D97-AF65-F5344CB8AC3E}">
        <p14:creationId xmlns:p14="http://schemas.microsoft.com/office/powerpoint/2010/main" val="234026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078313"/>
          </a:xfrm>
          <a:prstGeom prst="rect">
            <a:avLst/>
          </a:prstGeom>
          <a:solidFill>
            <a:srgbClr val="F4F480"/>
          </a:solidFill>
          <a:ln w="57150">
            <a:solidFill>
              <a:schemeClr val="tx1"/>
            </a:solidFill>
          </a:ln>
        </p:spPr>
        <p:txBody>
          <a:bodyPr wrap="square" rtlCol="0">
            <a:spAutoFit/>
          </a:bodyPr>
          <a:lstStyle/>
          <a:p>
            <a:r>
              <a:rPr lang="en-US" sz="3600" dirty="0" smtClean="0"/>
              <a:t>The cox box wasn’t working. I was sitting stroke. At 100 meters, the coxswain yelled, “Way enough!”  “Michele,” she screamed. “You’re at 42! High ten, then settle to 32!”</a:t>
            </a:r>
          </a:p>
          <a:p>
            <a:endParaRPr lang="en-US" sz="3600" dirty="0" smtClean="0"/>
          </a:p>
          <a:p>
            <a:r>
              <a:rPr lang="en-US" sz="3600" dirty="0" smtClean="0"/>
              <a:t>Wow, I couldn’t get above 33 on the erg, and for sure never in a scull. Next time I need to move my stretchers back or I’m running off the tracks.</a:t>
            </a:r>
          </a:p>
        </p:txBody>
      </p:sp>
    </p:spTree>
    <p:extLst>
      <p:ext uri="{BB962C8B-B14F-4D97-AF65-F5344CB8AC3E}">
        <p14:creationId xmlns:p14="http://schemas.microsoft.com/office/powerpoint/2010/main" val="837462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24754"/>
          </a:xfrm>
          <a:prstGeom prst="rect">
            <a:avLst/>
          </a:prstGeom>
          <a:solidFill>
            <a:srgbClr val="F4F480"/>
          </a:solidFill>
          <a:ln w="57150">
            <a:solidFill>
              <a:schemeClr val="tx1"/>
            </a:solidFill>
          </a:ln>
        </p:spPr>
        <p:txBody>
          <a:bodyPr wrap="square" rtlCol="0">
            <a:spAutoFit/>
          </a:bodyPr>
          <a:lstStyle/>
          <a:p>
            <a:r>
              <a:rPr lang="en-US" sz="3200" b="1" dirty="0" smtClean="0"/>
              <a:t>For example, the following terms are specific to the sport of rowing:</a:t>
            </a:r>
          </a:p>
          <a:p>
            <a:r>
              <a:rPr lang="en-US" sz="3200" dirty="0" smtClean="0"/>
              <a:t>Coxswain </a:t>
            </a:r>
          </a:p>
          <a:p>
            <a:r>
              <a:rPr lang="en-US" sz="3200" dirty="0" smtClean="0"/>
              <a:t>Cox box</a:t>
            </a:r>
          </a:p>
          <a:p>
            <a:r>
              <a:rPr lang="en-US" sz="3200" dirty="0" smtClean="0"/>
              <a:t>Way Enough</a:t>
            </a:r>
          </a:p>
          <a:p>
            <a:r>
              <a:rPr lang="en-US" sz="3200" dirty="0" smtClean="0"/>
              <a:t>High Ten</a:t>
            </a:r>
          </a:p>
          <a:p>
            <a:r>
              <a:rPr lang="en-US" sz="3200" dirty="0" smtClean="0"/>
              <a:t>Erg</a:t>
            </a:r>
          </a:p>
          <a:p>
            <a:r>
              <a:rPr lang="en-US" sz="3200" dirty="0" smtClean="0"/>
              <a:t>Scull</a:t>
            </a:r>
          </a:p>
          <a:p>
            <a:r>
              <a:rPr lang="en-US" sz="3200" b="1" dirty="0" smtClean="0"/>
              <a:t>Without some background knowledge, even a description or “translation” of these terms may not put the “right” picture in the mind of the reader.</a:t>
            </a:r>
          </a:p>
        </p:txBody>
      </p:sp>
    </p:spTree>
    <p:extLst>
      <p:ext uri="{BB962C8B-B14F-4D97-AF65-F5344CB8AC3E}">
        <p14:creationId xmlns:p14="http://schemas.microsoft.com/office/powerpoint/2010/main" val="399949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632311"/>
          </a:xfrm>
          <a:prstGeom prst="rect">
            <a:avLst/>
          </a:prstGeom>
          <a:solidFill>
            <a:srgbClr val="F4F480"/>
          </a:solidFill>
          <a:ln w="57150">
            <a:solidFill>
              <a:schemeClr val="tx1"/>
            </a:solidFill>
          </a:ln>
        </p:spPr>
        <p:txBody>
          <a:bodyPr wrap="square" rtlCol="0">
            <a:spAutoFit/>
          </a:bodyPr>
          <a:lstStyle/>
          <a:p>
            <a:r>
              <a:rPr lang="en-US" sz="3600" dirty="0" smtClean="0"/>
              <a:t>Students who are not “accomplished readers”</a:t>
            </a:r>
          </a:p>
          <a:p>
            <a:endParaRPr lang="en-US" sz="3600" dirty="0"/>
          </a:p>
          <a:p>
            <a:r>
              <a:rPr lang="en-US" sz="3600" dirty="0" smtClean="0"/>
              <a:t>should be reading text </a:t>
            </a:r>
          </a:p>
          <a:p>
            <a:endParaRPr lang="en-US" sz="3600" dirty="0" smtClean="0"/>
          </a:p>
          <a:p>
            <a:r>
              <a:rPr lang="en-US" sz="3600" dirty="0" smtClean="0"/>
              <a:t>that contains language </a:t>
            </a:r>
          </a:p>
          <a:p>
            <a:endParaRPr lang="en-US" sz="3600" dirty="0" smtClean="0"/>
          </a:p>
          <a:p>
            <a:r>
              <a:rPr lang="en-US" sz="3600" dirty="0" smtClean="0"/>
              <a:t>that already creates a picture when they hear it.</a:t>
            </a:r>
          </a:p>
          <a:p>
            <a:endParaRPr lang="en-US" sz="3600" dirty="0" smtClean="0"/>
          </a:p>
        </p:txBody>
      </p:sp>
    </p:spTree>
    <p:extLst>
      <p:ext uri="{BB962C8B-B14F-4D97-AF65-F5344CB8AC3E}">
        <p14:creationId xmlns:p14="http://schemas.microsoft.com/office/powerpoint/2010/main" val="4048557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3908762"/>
          </a:xfrm>
          <a:prstGeom prst="rect">
            <a:avLst/>
          </a:prstGeom>
          <a:solidFill>
            <a:srgbClr val="F4F480"/>
          </a:solidFill>
          <a:ln w="57150">
            <a:solidFill>
              <a:schemeClr val="tx1"/>
            </a:solidFill>
          </a:ln>
        </p:spPr>
        <p:txBody>
          <a:bodyPr wrap="square" rtlCol="0">
            <a:spAutoFit/>
          </a:bodyPr>
          <a:lstStyle/>
          <a:p>
            <a:endParaRPr lang="en-US" sz="3600" dirty="0"/>
          </a:p>
          <a:p>
            <a:pPr algn="ctr"/>
            <a:r>
              <a:rPr lang="en-US" sz="3600" b="1" dirty="0" smtClean="0"/>
              <a:t>Emerging readers need to </a:t>
            </a:r>
            <a:endParaRPr lang="en-US" sz="3600" dirty="0" smtClean="0"/>
          </a:p>
          <a:p>
            <a:r>
              <a:rPr lang="en-US" sz="3600" dirty="0" smtClean="0"/>
              <a:t> </a:t>
            </a:r>
          </a:p>
          <a:p>
            <a:r>
              <a:rPr lang="en-US" sz="3600" dirty="0" smtClean="0"/>
              <a:t>              </a:t>
            </a:r>
            <a:r>
              <a:rPr lang="en-US" sz="3200" b="1" dirty="0" smtClean="0"/>
              <a:t>READ WHAT HAS </a:t>
            </a:r>
            <a:r>
              <a:rPr lang="en-US" sz="4000" b="1" u="sng" dirty="0" smtClean="0"/>
              <a:t>MEANING</a:t>
            </a:r>
          </a:p>
          <a:p>
            <a:endParaRPr lang="en-US" sz="3200" b="1" u="sng" dirty="0"/>
          </a:p>
          <a:p>
            <a:r>
              <a:rPr lang="en-US" sz="3200" b="1" dirty="0"/>
              <a:t> </a:t>
            </a:r>
            <a:r>
              <a:rPr lang="en-US" sz="3200" b="1" dirty="0" smtClean="0"/>
              <a:t>                      not just vocabulary.</a:t>
            </a:r>
          </a:p>
          <a:p>
            <a:endParaRPr lang="en-US" sz="3600" dirty="0" smtClean="0"/>
          </a:p>
        </p:txBody>
      </p:sp>
    </p:spTree>
    <p:extLst>
      <p:ext uri="{BB962C8B-B14F-4D97-AF65-F5344CB8AC3E}">
        <p14:creationId xmlns:p14="http://schemas.microsoft.com/office/powerpoint/2010/main" val="24241575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2639334"/>
            <a:ext cx="4218666" cy="421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loud Callout 3"/>
          <p:cNvSpPr/>
          <p:nvPr/>
        </p:nvSpPr>
        <p:spPr>
          <a:xfrm>
            <a:off x="4038600" y="520700"/>
            <a:ext cx="4572000" cy="3352800"/>
          </a:xfrm>
          <a:prstGeom prst="cloudCallout">
            <a:avLst>
              <a:gd name="adj1" fmla="val -67778"/>
              <a:gd name="adj2" fmla="val 456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24600" y="4572000"/>
            <a:ext cx="1905000" cy="1754326"/>
          </a:xfrm>
          <a:prstGeom prst="rect">
            <a:avLst/>
          </a:prstGeom>
        </p:spPr>
        <p:txBody>
          <a:bodyPr wrap="square">
            <a:spAutoFit/>
          </a:bodyPr>
          <a:lstStyle/>
          <a:p>
            <a:r>
              <a:rPr lang="en-US" sz="5400" b="1" dirty="0" smtClean="0">
                <a:solidFill>
                  <a:srgbClr val="C00000"/>
                </a:solidFill>
              </a:rPr>
              <a:t> un </a:t>
            </a:r>
            <a:r>
              <a:rPr lang="en-US" sz="5400" b="1" dirty="0" err="1" smtClean="0">
                <a:solidFill>
                  <a:srgbClr val="C00000"/>
                </a:solidFill>
              </a:rPr>
              <a:t>Perro</a:t>
            </a:r>
            <a:endParaRPr lang="en-US" sz="5400" b="1"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990600"/>
            <a:ext cx="2078691" cy="2286000"/>
          </a:xfrm>
          <a:prstGeom prst="rect">
            <a:avLst/>
          </a:prstGeom>
        </p:spPr>
      </p:pic>
    </p:spTree>
    <p:extLst>
      <p:ext uri="{BB962C8B-B14F-4D97-AF65-F5344CB8AC3E}">
        <p14:creationId xmlns:p14="http://schemas.microsoft.com/office/powerpoint/2010/main" val="24549401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447645"/>
          </a:xfrm>
          <a:prstGeom prst="rect">
            <a:avLst/>
          </a:prstGeom>
          <a:solidFill>
            <a:srgbClr val="F4F480"/>
          </a:solidFill>
          <a:ln w="57150">
            <a:solidFill>
              <a:schemeClr val="tx1"/>
            </a:solidFill>
          </a:ln>
        </p:spPr>
        <p:txBody>
          <a:bodyPr wrap="square" rtlCol="0">
            <a:spAutoFit/>
          </a:bodyPr>
          <a:lstStyle/>
          <a:p>
            <a:endParaRPr lang="en-US" sz="3600" dirty="0"/>
          </a:p>
          <a:p>
            <a:r>
              <a:rPr lang="en-US" sz="3600" dirty="0" smtClean="0"/>
              <a:t>                               </a:t>
            </a:r>
          </a:p>
          <a:p>
            <a:endParaRPr lang="en-US" sz="3600" dirty="0"/>
          </a:p>
          <a:p>
            <a:endParaRPr lang="en-US" sz="3600" dirty="0" smtClean="0"/>
          </a:p>
          <a:p>
            <a:pPr algn="ctr"/>
            <a:r>
              <a:rPr lang="en-US" sz="6000" dirty="0" smtClean="0"/>
              <a:t>dog</a:t>
            </a:r>
          </a:p>
          <a:p>
            <a:endParaRPr lang="en-US" sz="3600" dirty="0"/>
          </a:p>
          <a:p>
            <a:endParaRPr lang="en-US" sz="3600" dirty="0" smtClean="0"/>
          </a:p>
          <a:p>
            <a:endParaRPr lang="en-US" sz="3600" dirty="0"/>
          </a:p>
          <a:p>
            <a:endParaRPr lang="en-US" sz="3600" dirty="0" smtClean="0"/>
          </a:p>
        </p:txBody>
      </p:sp>
      <p:sp>
        <p:nvSpPr>
          <p:cNvPr id="5" name="&quot;No&quot; Symbol 4"/>
          <p:cNvSpPr/>
          <p:nvPr/>
        </p:nvSpPr>
        <p:spPr>
          <a:xfrm>
            <a:off x="3695700" y="2352510"/>
            <a:ext cx="1752600" cy="1504621"/>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19096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2639334"/>
            <a:ext cx="4218666" cy="421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loud Callout 3"/>
          <p:cNvSpPr/>
          <p:nvPr/>
        </p:nvSpPr>
        <p:spPr>
          <a:xfrm>
            <a:off x="4038600" y="520700"/>
            <a:ext cx="4572000" cy="3352800"/>
          </a:xfrm>
          <a:prstGeom prst="cloudCallout">
            <a:avLst>
              <a:gd name="adj1" fmla="val -67778"/>
              <a:gd name="adj2" fmla="val 456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24600" y="4572000"/>
            <a:ext cx="1905000" cy="1754326"/>
          </a:xfrm>
          <a:prstGeom prst="rect">
            <a:avLst/>
          </a:prstGeom>
        </p:spPr>
        <p:txBody>
          <a:bodyPr wrap="square">
            <a:spAutoFit/>
          </a:bodyPr>
          <a:lstStyle/>
          <a:p>
            <a:r>
              <a:rPr lang="en-US" sz="5400" b="1" dirty="0" smtClean="0">
                <a:solidFill>
                  <a:srgbClr val="C00000"/>
                </a:solidFill>
              </a:rPr>
              <a:t> un </a:t>
            </a:r>
            <a:r>
              <a:rPr lang="en-US" sz="5400" b="1" dirty="0" err="1" smtClean="0">
                <a:solidFill>
                  <a:srgbClr val="C00000"/>
                </a:solidFill>
              </a:rPr>
              <a:t>Perro</a:t>
            </a:r>
            <a:endParaRPr lang="en-US" sz="5400" b="1"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990600"/>
            <a:ext cx="2078691" cy="2286000"/>
          </a:xfrm>
          <a:prstGeom prst="rect">
            <a:avLst/>
          </a:prstGeom>
        </p:spPr>
      </p:pic>
    </p:spTree>
    <p:extLst>
      <p:ext uri="{BB962C8B-B14F-4D97-AF65-F5344CB8AC3E}">
        <p14:creationId xmlns:p14="http://schemas.microsoft.com/office/powerpoint/2010/main" val="2964808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2639334"/>
            <a:ext cx="4218666" cy="421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loud Callout 3"/>
          <p:cNvSpPr/>
          <p:nvPr/>
        </p:nvSpPr>
        <p:spPr>
          <a:xfrm>
            <a:off x="4038600" y="520700"/>
            <a:ext cx="4572000" cy="3352800"/>
          </a:xfrm>
          <a:prstGeom prst="cloudCallout">
            <a:avLst>
              <a:gd name="adj1" fmla="val -67778"/>
              <a:gd name="adj2" fmla="val 456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24600" y="4572000"/>
            <a:ext cx="1905000" cy="1754326"/>
          </a:xfrm>
          <a:prstGeom prst="rect">
            <a:avLst/>
          </a:prstGeom>
        </p:spPr>
        <p:txBody>
          <a:bodyPr wrap="square">
            <a:spAutoFit/>
          </a:bodyPr>
          <a:lstStyle/>
          <a:p>
            <a:r>
              <a:rPr lang="en-US" sz="5400" b="1" dirty="0" smtClean="0">
                <a:solidFill>
                  <a:srgbClr val="C00000"/>
                </a:solidFill>
              </a:rPr>
              <a:t> un </a:t>
            </a:r>
            <a:r>
              <a:rPr lang="en-US" sz="5400" b="1" dirty="0" err="1" smtClean="0">
                <a:solidFill>
                  <a:srgbClr val="C00000"/>
                </a:solidFill>
              </a:rPr>
              <a:t>Perro</a:t>
            </a:r>
            <a:endParaRPr lang="en-US" sz="5400" b="1"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990600"/>
            <a:ext cx="2078691" cy="2286000"/>
          </a:xfrm>
          <a:prstGeom prst="rect">
            <a:avLst/>
          </a:prstGeom>
        </p:spPr>
      </p:pic>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74783"/>
            <a:ext cx="9753600" cy="732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65620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8392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08107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86309"/>
          </a:xfrm>
          <a:prstGeom prst="rect">
            <a:avLst/>
          </a:prstGeom>
          <a:solidFill>
            <a:srgbClr val="F4F480"/>
          </a:solidFill>
          <a:ln w="57150">
            <a:solidFill>
              <a:schemeClr val="tx1"/>
            </a:solidFill>
          </a:ln>
        </p:spPr>
        <p:txBody>
          <a:bodyPr wrap="square" rtlCol="0">
            <a:spAutoFit/>
          </a:bodyPr>
          <a:lstStyle/>
          <a:p>
            <a:pPr algn="ctr"/>
            <a:r>
              <a:rPr lang="en-US" sz="3600" b="1" dirty="0" smtClean="0"/>
              <a:t>Stage One:</a:t>
            </a:r>
            <a:r>
              <a:rPr lang="en-US" sz="3600" dirty="0" smtClean="0"/>
              <a:t/>
            </a:r>
            <a:br>
              <a:rPr lang="en-US" sz="3600" dirty="0" smtClean="0"/>
            </a:br>
            <a:r>
              <a:rPr lang="en-US" sz="3600" dirty="0" smtClean="0"/>
              <a:t>Hear It = Visualize It</a:t>
            </a:r>
          </a:p>
          <a:p>
            <a:pPr algn="ctr"/>
            <a:endParaRPr lang="en-US" sz="3600" dirty="0" smtClean="0"/>
          </a:p>
          <a:p>
            <a:pPr algn="ctr"/>
            <a:r>
              <a:rPr lang="en-US" sz="3600" b="1" dirty="0" smtClean="0"/>
              <a:t>Stage Two:  </a:t>
            </a:r>
          </a:p>
          <a:p>
            <a:pPr algn="ctr"/>
            <a:r>
              <a:rPr lang="en-US" sz="3600" dirty="0" smtClean="0"/>
              <a:t>Text is a code for language that you know.</a:t>
            </a:r>
          </a:p>
          <a:p>
            <a:pPr algn="ctr"/>
            <a:r>
              <a:rPr lang="en-US" sz="3600" dirty="0" smtClean="0"/>
              <a:t>Text can be a code for all language.</a:t>
            </a:r>
          </a:p>
          <a:p>
            <a:pPr algn="ctr"/>
            <a:endParaRPr lang="en-US" sz="3600" dirty="0" smtClean="0"/>
          </a:p>
          <a:p>
            <a:pPr algn="ctr"/>
            <a:r>
              <a:rPr lang="en-US" sz="3600" b="1" dirty="0" smtClean="0"/>
              <a:t>Stage Three:  </a:t>
            </a:r>
          </a:p>
          <a:p>
            <a:pPr algn="ctr"/>
            <a:r>
              <a:rPr lang="en-US" sz="3600" dirty="0" smtClean="0"/>
              <a:t>Pictures in a Series</a:t>
            </a:r>
          </a:p>
          <a:p>
            <a:pPr algn="ctr"/>
            <a:r>
              <a:rPr lang="en-US" sz="3600" dirty="0" smtClean="0"/>
              <a:t>“The Movie In The Head”</a:t>
            </a:r>
          </a:p>
          <a:p>
            <a:endParaRPr lang="en-US" sz="3600" dirty="0" smtClean="0"/>
          </a:p>
        </p:txBody>
      </p:sp>
    </p:spTree>
    <p:extLst>
      <p:ext uri="{BB962C8B-B14F-4D97-AF65-F5344CB8AC3E}">
        <p14:creationId xmlns:p14="http://schemas.microsoft.com/office/powerpoint/2010/main" val="952651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4031873"/>
          </a:xfrm>
          <a:prstGeom prst="rect">
            <a:avLst/>
          </a:prstGeom>
          <a:solidFill>
            <a:srgbClr val="F4F480"/>
          </a:solidFill>
          <a:ln w="57150">
            <a:solidFill>
              <a:schemeClr val="tx1"/>
            </a:solidFill>
          </a:ln>
        </p:spPr>
        <p:txBody>
          <a:bodyPr wrap="square" rtlCol="0">
            <a:spAutoFit/>
          </a:bodyPr>
          <a:lstStyle/>
          <a:p>
            <a:pPr algn="ctr"/>
            <a:r>
              <a:rPr lang="en-US" sz="4000" b="1" dirty="0" smtClean="0"/>
              <a:t>The Power of Context</a:t>
            </a:r>
          </a:p>
          <a:p>
            <a:pPr algn="ctr"/>
            <a:endParaRPr lang="en-US" sz="3600" dirty="0"/>
          </a:p>
          <a:p>
            <a:pPr algn="ctr"/>
            <a:endParaRPr lang="en-US" sz="3600" dirty="0" smtClean="0"/>
          </a:p>
          <a:p>
            <a:r>
              <a:rPr lang="en-US" sz="3600" dirty="0" smtClean="0"/>
              <a:t>    The cox box wasn’t working. </a:t>
            </a:r>
          </a:p>
          <a:p>
            <a:endParaRPr lang="en-US" sz="3600" dirty="0"/>
          </a:p>
          <a:p>
            <a:r>
              <a:rPr lang="en-US" sz="3600" dirty="0" smtClean="0"/>
              <a:t>    I was sitting stroke. </a:t>
            </a:r>
          </a:p>
          <a:p>
            <a:endParaRPr lang="en-US" sz="3600" dirty="0"/>
          </a:p>
        </p:txBody>
      </p:sp>
    </p:spTree>
    <p:extLst>
      <p:ext uri="{BB962C8B-B14F-4D97-AF65-F5344CB8AC3E}">
        <p14:creationId xmlns:p14="http://schemas.microsoft.com/office/powerpoint/2010/main" val="162405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139869"/>
          </a:xfrm>
          <a:prstGeom prst="rect">
            <a:avLst/>
          </a:prstGeom>
          <a:solidFill>
            <a:srgbClr val="F4F480"/>
          </a:solidFill>
          <a:ln w="57150">
            <a:solidFill>
              <a:schemeClr val="tx1"/>
            </a:solidFill>
          </a:ln>
        </p:spPr>
        <p:txBody>
          <a:bodyPr wrap="square" rtlCol="0">
            <a:spAutoFit/>
          </a:bodyPr>
          <a:lstStyle/>
          <a:p>
            <a:pPr algn="ctr"/>
            <a:r>
              <a:rPr lang="en-US" sz="4000" b="1" dirty="0" smtClean="0"/>
              <a:t>The Power of Context</a:t>
            </a:r>
          </a:p>
          <a:p>
            <a:pPr algn="ctr"/>
            <a:r>
              <a:rPr lang="en-US" sz="3600" dirty="0" smtClean="0"/>
              <a:t>The picture created by that word </a:t>
            </a:r>
          </a:p>
          <a:p>
            <a:pPr algn="ctr"/>
            <a:r>
              <a:rPr lang="en-US" sz="3600" dirty="0" smtClean="0"/>
              <a:t>IN A GIVEN SITUATION.</a:t>
            </a:r>
          </a:p>
          <a:p>
            <a:pPr algn="ctr"/>
            <a:endParaRPr lang="en-US" sz="3600" dirty="0" smtClean="0"/>
          </a:p>
          <a:p>
            <a:r>
              <a:rPr lang="en-US" sz="3600" dirty="0" smtClean="0"/>
              <a:t>   The                            wasn’t working. </a:t>
            </a:r>
          </a:p>
          <a:p>
            <a:endParaRPr lang="en-US" sz="3600" dirty="0" smtClean="0"/>
          </a:p>
          <a:p>
            <a:endParaRPr lang="en-US" sz="3600" dirty="0"/>
          </a:p>
          <a:p>
            <a:r>
              <a:rPr lang="en-US" sz="3600" dirty="0" smtClean="0"/>
              <a:t>    I was sitting stroke. </a:t>
            </a:r>
          </a:p>
          <a:p>
            <a:endParaRPr lang="en-US" sz="3600" dirty="0"/>
          </a:p>
        </p:txBody>
      </p:sp>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2362200"/>
            <a:ext cx="1682750" cy="16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36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3416320"/>
          </a:xfrm>
          <a:prstGeom prst="rect">
            <a:avLst/>
          </a:prstGeom>
          <a:solidFill>
            <a:srgbClr val="F4F480"/>
          </a:solidFill>
          <a:ln w="57150">
            <a:solidFill>
              <a:schemeClr val="tx1"/>
            </a:solidFill>
          </a:ln>
        </p:spPr>
        <p:txBody>
          <a:bodyPr wrap="square" rtlCol="0">
            <a:spAutoFit/>
          </a:bodyPr>
          <a:lstStyle/>
          <a:p>
            <a:r>
              <a:rPr lang="en-US" sz="3600" dirty="0" smtClean="0"/>
              <a:t>Skill-based Strategy:</a:t>
            </a:r>
          </a:p>
          <a:p>
            <a:endParaRPr lang="en-US" sz="3600" dirty="0" smtClean="0"/>
          </a:p>
          <a:p>
            <a:r>
              <a:rPr lang="en-US" sz="3600" dirty="0" smtClean="0"/>
              <a:t>Many teachers try to give their students opportunities to practice identifying the meaning of familiar words in a new context.   </a:t>
            </a:r>
            <a:endParaRPr lang="en-US" sz="3600" dirty="0"/>
          </a:p>
        </p:txBody>
      </p:sp>
    </p:spTree>
    <p:extLst>
      <p:ext uri="{BB962C8B-B14F-4D97-AF65-F5344CB8AC3E}">
        <p14:creationId xmlns:p14="http://schemas.microsoft.com/office/powerpoint/2010/main" val="20394056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86309"/>
          </a:xfrm>
          <a:prstGeom prst="rect">
            <a:avLst/>
          </a:prstGeom>
          <a:solidFill>
            <a:srgbClr val="F4F480"/>
          </a:solidFill>
          <a:ln w="57150">
            <a:solidFill>
              <a:schemeClr val="tx1"/>
            </a:solidFill>
          </a:ln>
        </p:spPr>
        <p:txBody>
          <a:bodyPr wrap="square" rtlCol="0">
            <a:spAutoFit/>
          </a:bodyPr>
          <a:lstStyle/>
          <a:p>
            <a:r>
              <a:rPr lang="en-US" sz="3600" dirty="0" smtClean="0"/>
              <a:t>What does “</a:t>
            </a:r>
            <a:r>
              <a:rPr lang="en-US" sz="3600" b="1" dirty="0" smtClean="0"/>
              <a:t>stroke</a:t>
            </a:r>
            <a:r>
              <a:rPr lang="en-US" sz="3600" dirty="0" smtClean="0"/>
              <a:t>” mean in this sentence?</a:t>
            </a:r>
          </a:p>
          <a:p>
            <a:endParaRPr lang="en-US" sz="3600" dirty="0"/>
          </a:p>
          <a:p>
            <a:r>
              <a:rPr lang="en-US" sz="3600" dirty="0" smtClean="0"/>
              <a:t> I was sitting </a:t>
            </a:r>
            <a:r>
              <a:rPr lang="en-US" sz="3600" b="1" dirty="0" smtClean="0"/>
              <a:t>stroke</a:t>
            </a:r>
            <a:r>
              <a:rPr lang="en-US" sz="3600" dirty="0" smtClean="0"/>
              <a:t>. </a:t>
            </a:r>
          </a:p>
          <a:p>
            <a:endParaRPr lang="en-US" sz="3600" dirty="0" smtClean="0"/>
          </a:p>
          <a:p>
            <a:pPr marL="742950" indent="-742950">
              <a:buAutoNum type="alphaLcPeriod"/>
            </a:pPr>
            <a:r>
              <a:rPr lang="en-US" sz="3600" dirty="0" smtClean="0"/>
              <a:t>very happily or in a pleasant way</a:t>
            </a:r>
          </a:p>
          <a:p>
            <a:pPr marL="742950" indent="-742950">
              <a:buAutoNum type="alphaLcPeriod" startAt="2"/>
            </a:pPr>
            <a:r>
              <a:rPr lang="en-US" sz="3600" dirty="0" smtClean="0"/>
              <a:t>in the position that sets rate and    </a:t>
            </a:r>
          </a:p>
          <a:p>
            <a:r>
              <a:rPr lang="en-US" sz="3600" dirty="0"/>
              <a:t> </a:t>
            </a:r>
            <a:r>
              <a:rPr lang="en-US" sz="3600" dirty="0" smtClean="0"/>
              <a:t>      rhythm</a:t>
            </a:r>
          </a:p>
          <a:p>
            <a:r>
              <a:rPr lang="en-US" sz="3600" dirty="0" smtClean="0"/>
              <a:t>c.    gently massaging or petting</a:t>
            </a:r>
          </a:p>
          <a:p>
            <a:endParaRPr lang="en-US" sz="3600" dirty="0" smtClean="0"/>
          </a:p>
          <a:p>
            <a:pPr marL="742950" indent="-742950">
              <a:buAutoNum type="alphaLcPeriod"/>
            </a:pPr>
            <a:endParaRPr lang="en-US" sz="3600" dirty="0" smtClean="0"/>
          </a:p>
          <a:p>
            <a:endParaRPr lang="en-US" sz="3600" dirty="0" smtClean="0"/>
          </a:p>
        </p:txBody>
      </p:sp>
    </p:spTree>
    <p:extLst>
      <p:ext uri="{BB962C8B-B14F-4D97-AF65-F5344CB8AC3E}">
        <p14:creationId xmlns:p14="http://schemas.microsoft.com/office/powerpoint/2010/main" val="149605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anim calcmode="lin" valueType="num">
                                      <p:cBhvr additive="base">
                                        <p:cTn id="1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 calcmode="lin" valueType="num">
                                      <p:cBhvr additive="base">
                                        <p:cTn id="1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additive="base">
                                        <p:cTn id="2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3970318"/>
          </a:xfrm>
          <a:prstGeom prst="rect">
            <a:avLst/>
          </a:prstGeom>
          <a:solidFill>
            <a:srgbClr val="F4F480"/>
          </a:solidFill>
          <a:ln w="57150">
            <a:solidFill>
              <a:schemeClr val="tx1"/>
            </a:solidFill>
          </a:ln>
        </p:spPr>
        <p:txBody>
          <a:bodyPr wrap="square" rtlCol="0">
            <a:spAutoFit/>
          </a:bodyPr>
          <a:lstStyle/>
          <a:p>
            <a:endParaRPr lang="en-US" sz="3600" dirty="0" smtClean="0"/>
          </a:p>
          <a:p>
            <a:r>
              <a:rPr lang="en-US" sz="3600" dirty="0"/>
              <a:t> </a:t>
            </a:r>
            <a:r>
              <a:rPr lang="en-US" sz="3600" dirty="0" smtClean="0"/>
              <a:t>            Fill in the ______________.</a:t>
            </a:r>
          </a:p>
          <a:p>
            <a:endParaRPr lang="en-US" sz="3600" dirty="0"/>
          </a:p>
          <a:p>
            <a:r>
              <a:rPr lang="en-US" sz="3600" dirty="0" smtClean="0"/>
              <a:t>             Check the _____________.</a:t>
            </a:r>
          </a:p>
          <a:p>
            <a:endParaRPr lang="en-US" sz="3600" dirty="0"/>
          </a:p>
          <a:p>
            <a:r>
              <a:rPr lang="en-US" sz="3600" dirty="0" smtClean="0"/>
              <a:t>        Does the</a:t>
            </a:r>
            <a:r>
              <a:rPr lang="en-US" sz="3600" b="1" dirty="0" smtClean="0"/>
              <a:t> picture </a:t>
            </a:r>
            <a:r>
              <a:rPr lang="en-US" sz="3600" dirty="0" smtClean="0"/>
              <a:t>make ___________?</a:t>
            </a:r>
          </a:p>
          <a:p>
            <a:endParaRPr lang="en-US" sz="3600" dirty="0" smtClean="0"/>
          </a:p>
        </p:txBody>
      </p:sp>
    </p:spTree>
    <p:extLst>
      <p:ext uri="{BB962C8B-B14F-4D97-AF65-F5344CB8AC3E}">
        <p14:creationId xmlns:p14="http://schemas.microsoft.com/office/powerpoint/2010/main" val="3230885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1754326"/>
          </a:xfrm>
          <a:prstGeom prst="rect">
            <a:avLst/>
          </a:prstGeom>
          <a:solidFill>
            <a:srgbClr val="F4F480"/>
          </a:solidFill>
          <a:ln w="57150">
            <a:solidFill>
              <a:schemeClr val="tx1"/>
            </a:solidFill>
          </a:ln>
        </p:spPr>
        <p:txBody>
          <a:bodyPr wrap="square" rtlCol="0">
            <a:spAutoFit/>
          </a:bodyPr>
          <a:lstStyle/>
          <a:p>
            <a:r>
              <a:rPr lang="en-US" sz="3600" b="1" dirty="0" smtClean="0"/>
              <a:t>  </a:t>
            </a:r>
            <a:r>
              <a:rPr lang="en-US" sz="3600" dirty="0" smtClean="0"/>
              <a:t>The cox box wasn’t working. I was sitting stroke. At 100 meters, the coxswain yelled, “Way enough!” </a:t>
            </a:r>
          </a:p>
        </p:txBody>
      </p:sp>
    </p:spTree>
    <p:extLst>
      <p:ext uri="{BB962C8B-B14F-4D97-AF65-F5344CB8AC3E}">
        <p14:creationId xmlns:p14="http://schemas.microsoft.com/office/powerpoint/2010/main" val="24251191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632311"/>
          </a:xfrm>
          <a:prstGeom prst="rect">
            <a:avLst/>
          </a:prstGeom>
          <a:solidFill>
            <a:srgbClr val="F4F480"/>
          </a:solidFill>
          <a:ln w="57150">
            <a:solidFill>
              <a:schemeClr val="tx1"/>
            </a:solidFill>
          </a:ln>
        </p:spPr>
        <p:txBody>
          <a:bodyPr wrap="square" rtlCol="0">
            <a:spAutoFit/>
          </a:bodyPr>
          <a:lstStyle/>
          <a:p>
            <a:r>
              <a:rPr lang="en-US" sz="3600" dirty="0" smtClean="0"/>
              <a:t>Some structures may be completely comprehensible in one situation, yet make no sense in another.</a:t>
            </a:r>
          </a:p>
          <a:p>
            <a:endParaRPr lang="en-US" sz="3600" dirty="0" smtClean="0"/>
          </a:p>
          <a:p>
            <a:r>
              <a:rPr lang="en-US" sz="3600" dirty="0" smtClean="0"/>
              <a:t>Words and structures with several meanings can be very challenging.</a:t>
            </a:r>
          </a:p>
          <a:p>
            <a:endParaRPr lang="en-US" sz="3600" dirty="0" smtClean="0"/>
          </a:p>
          <a:p>
            <a:r>
              <a:rPr lang="en-US" sz="3600" b="1" dirty="0" smtClean="0"/>
              <a:t>Idiomatic expressions </a:t>
            </a:r>
            <a:r>
              <a:rPr lang="en-US" sz="3600" dirty="0" smtClean="0"/>
              <a:t>are often very troublesome for language learners.</a:t>
            </a:r>
          </a:p>
          <a:p>
            <a:endParaRPr lang="en-US" sz="3600" dirty="0" smtClean="0"/>
          </a:p>
        </p:txBody>
      </p:sp>
    </p:spTree>
    <p:extLst>
      <p:ext uri="{BB962C8B-B14F-4D97-AF65-F5344CB8AC3E}">
        <p14:creationId xmlns:p14="http://schemas.microsoft.com/office/powerpoint/2010/main" val="28370548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1754326"/>
          </a:xfrm>
          <a:prstGeom prst="rect">
            <a:avLst/>
          </a:prstGeom>
          <a:solidFill>
            <a:srgbClr val="F4F480"/>
          </a:solidFill>
          <a:ln w="57150">
            <a:solidFill>
              <a:schemeClr val="tx1"/>
            </a:solidFill>
          </a:ln>
        </p:spPr>
        <p:txBody>
          <a:bodyPr wrap="square" rtlCol="0">
            <a:spAutoFit/>
          </a:bodyPr>
          <a:lstStyle/>
          <a:p>
            <a:r>
              <a:rPr lang="en-US" sz="3600" b="1" dirty="0" smtClean="0"/>
              <a:t>  </a:t>
            </a:r>
          </a:p>
          <a:p>
            <a:r>
              <a:rPr lang="en-US" sz="3600" b="1" dirty="0"/>
              <a:t> </a:t>
            </a:r>
            <a:r>
              <a:rPr lang="en-US" sz="3600" b="1" dirty="0" smtClean="0"/>
              <a:t>              “Front-load  Structures”</a:t>
            </a:r>
          </a:p>
          <a:p>
            <a:endParaRPr lang="en-US" sz="3600" dirty="0" smtClean="0"/>
          </a:p>
        </p:txBody>
      </p:sp>
    </p:spTree>
    <p:extLst>
      <p:ext uri="{BB962C8B-B14F-4D97-AF65-F5344CB8AC3E}">
        <p14:creationId xmlns:p14="http://schemas.microsoft.com/office/powerpoint/2010/main" val="29119246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1754326"/>
          </a:xfrm>
          <a:prstGeom prst="rect">
            <a:avLst/>
          </a:prstGeom>
          <a:solidFill>
            <a:srgbClr val="F4F480"/>
          </a:solidFill>
          <a:ln w="57150">
            <a:solidFill>
              <a:schemeClr val="tx1"/>
            </a:solidFill>
          </a:ln>
        </p:spPr>
        <p:txBody>
          <a:bodyPr wrap="square" rtlCol="0">
            <a:spAutoFit/>
          </a:bodyPr>
          <a:lstStyle/>
          <a:p>
            <a:r>
              <a:rPr lang="en-US" sz="3600" b="1" dirty="0" smtClean="0"/>
              <a:t>  </a:t>
            </a:r>
            <a:r>
              <a:rPr lang="en-US" sz="3600" dirty="0" smtClean="0"/>
              <a:t>The cox box wasn’t working. I was sitting stroke. At 100 meters, the coxswain yelled, “Way enough!” </a:t>
            </a:r>
          </a:p>
        </p:txBody>
      </p:sp>
    </p:spTree>
    <p:extLst>
      <p:ext uri="{BB962C8B-B14F-4D97-AF65-F5344CB8AC3E}">
        <p14:creationId xmlns:p14="http://schemas.microsoft.com/office/powerpoint/2010/main" val="7502090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1754326"/>
          </a:xfrm>
          <a:prstGeom prst="rect">
            <a:avLst/>
          </a:prstGeom>
          <a:solidFill>
            <a:srgbClr val="F4F480"/>
          </a:solidFill>
          <a:ln w="57150">
            <a:solidFill>
              <a:schemeClr val="tx1"/>
            </a:solidFill>
          </a:ln>
        </p:spPr>
        <p:txBody>
          <a:bodyPr wrap="square" rtlCol="0">
            <a:spAutoFit/>
          </a:bodyPr>
          <a:lstStyle/>
          <a:p>
            <a:r>
              <a:rPr lang="en-US" sz="3600" dirty="0" smtClean="0"/>
              <a:t>The cox box </a:t>
            </a:r>
            <a:r>
              <a:rPr lang="en-US" sz="3600" dirty="0" smtClean="0">
                <a:solidFill>
                  <a:srgbClr val="7030A0"/>
                </a:solidFill>
              </a:rPr>
              <a:t>wasn’t working</a:t>
            </a:r>
            <a:r>
              <a:rPr lang="en-US" sz="3600" dirty="0" smtClean="0"/>
              <a:t>. </a:t>
            </a:r>
            <a:r>
              <a:rPr lang="en-US" sz="3600" dirty="0" smtClean="0">
                <a:solidFill>
                  <a:srgbClr val="7030A0"/>
                </a:solidFill>
              </a:rPr>
              <a:t>I was </a:t>
            </a:r>
            <a:r>
              <a:rPr lang="en-US" sz="3600" dirty="0" smtClean="0"/>
              <a:t>stroke. At 100 meters, the coxswain </a:t>
            </a:r>
            <a:r>
              <a:rPr lang="en-US" sz="3600" dirty="0" smtClean="0">
                <a:solidFill>
                  <a:srgbClr val="7030A0"/>
                </a:solidFill>
              </a:rPr>
              <a:t>yelled</a:t>
            </a:r>
            <a:r>
              <a:rPr lang="en-US" sz="3600" dirty="0" smtClean="0"/>
              <a:t>, “Way enough!” </a:t>
            </a:r>
            <a:endParaRPr lang="en-US" sz="3600" dirty="0"/>
          </a:p>
        </p:txBody>
      </p:sp>
    </p:spTree>
    <p:extLst>
      <p:ext uri="{BB962C8B-B14F-4D97-AF65-F5344CB8AC3E}">
        <p14:creationId xmlns:p14="http://schemas.microsoft.com/office/powerpoint/2010/main" val="16494269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2308324"/>
          </a:xfrm>
          <a:prstGeom prst="rect">
            <a:avLst/>
          </a:prstGeom>
          <a:solidFill>
            <a:srgbClr val="F4F480"/>
          </a:solidFill>
          <a:ln w="57150">
            <a:solidFill>
              <a:schemeClr val="tx1"/>
            </a:solidFill>
          </a:ln>
        </p:spPr>
        <p:txBody>
          <a:bodyPr wrap="square" rtlCol="0">
            <a:spAutoFit/>
          </a:bodyPr>
          <a:lstStyle/>
          <a:p>
            <a:r>
              <a:rPr lang="en-US" sz="3600" dirty="0" smtClean="0"/>
              <a:t> </a:t>
            </a:r>
            <a:r>
              <a:rPr lang="en-US" sz="3600" dirty="0" smtClean="0">
                <a:solidFill>
                  <a:srgbClr val="7030A0"/>
                </a:solidFill>
              </a:rPr>
              <a:t>wasn’t working</a:t>
            </a:r>
            <a:endParaRPr lang="en-US" sz="3600" dirty="0"/>
          </a:p>
          <a:p>
            <a:r>
              <a:rPr lang="en-US" sz="3600" dirty="0" smtClean="0"/>
              <a:t> </a:t>
            </a:r>
            <a:r>
              <a:rPr lang="en-US" sz="3600" dirty="0" smtClean="0">
                <a:solidFill>
                  <a:srgbClr val="7030A0"/>
                </a:solidFill>
              </a:rPr>
              <a:t>I was </a:t>
            </a:r>
            <a:r>
              <a:rPr lang="en-US" sz="3600" dirty="0" smtClean="0"/>
              <a:t> </a:t>
            </a:r>
          </a:p>
          <a:p>
            <a:r>
              <a:rPr lang="en-US" sz="3600" dirty="0">
                <a:solidFill>
                  <a:srgbClr val="7030A0"/>
                </a:solidFill>
              </a:rPr>
              <a:t>y</a:t>
            </a:r>
            <a:r>
              <a:rPr lang="en-US" sz="3600" dirty="0" smtClean="0">
                <a:solidFill>
                  <a:srgbClr val="7030A0"/>
                </a:solidFill>
              </a:rPr>
              <a:t>elled</a:t>
            </a:r>
            <a:endParaRPr lang="en-US" sz="3600" dirty="0"/>
          </a:p>
          <a:p>
            <a:r>
              <a:rPr lang="en-US" sz="3600" dirty="0" smtClean="0"/>
              <a:t> </a:t>
            </a:r>
            <a:endParaRPr lang="en-US" sz="3600" dirty="0"/>
          </a:p>
        </p:txBody>
      </p:sp>
    </p:spTree>
    <p:extLst>
      <p:ext uri="{BB962C8B-B14F-4D97-AF65-F5344CB8AC3E}">
        <p14:creationId xmlns:p14="http://schemas.microsoft.com/office/powerpoint/2010/main" val="18237124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86309"/>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r>
              <a:rPr lang="en-US" sz="3600" b="1" dirty="0" smtClean="0"/>
              <a:t>When Reading Feels Good</a:t>
            </a:r>
            <a:r>
              <a:rPr lang="en-US" sz="3600" b="1" dirty="0"/>
              <a:t>,</a:t>
            </a:r>
            <a:r>
              <a:rPr lang="en-US" sz="3600" b="1" dirty="0" smtClean="0"/>
              <a:t> Students Read</a:t>
            </a:r>
          </a:p>
          <a:p>
            <a:pPr algn="ctr"/>
            <a:endParaRPr lang="en-US" sz="3600" dirty="0" smtClean="0"/>
          </a:p>
          <a:p>
            <a:endParaRPr lang="en-US" sz="3600" dirty="0"/>
          </a:p>
          <a:p>
            <a:endParaRPr lang="en-US" sz="3600" dirty="0" smtClean="0"/>
          </a:p>
          <a:p>
            <a:endParaRPr lang="en-US" sz="3600" dirty="0"/>
          </a:p>
          <a:p>
            <a:endParaRPr lang="en-US" sz="3600" dirty="0" smtClean="0"/>
          </a:p>
          <a:p>
            <a:endParaRPr lang="en-US" sz="3600" dirty="0"/>
          </a:p>
          <a:p>
            <a:endParaRPr lang="en-US" sz="3600" dirty="0" smtClean="0"/>
          </a:p>
          <a:p>
            <a:endParaRPr lang="en-US" sz="3600" dirty="0"/>
          </a:p>
          <a:p>
            <a:endParaRPr lang="en-US" sz="3600" dirty="0" smtClean="0"/>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4187" y="2315369"/>
            <a:ext cx="3095625" cy="3095625"/>
          </a:xfrm>
          <a:prstGeom prst="rect">
            <a:avLst/>
          </a:prstGeom>
        </p:spPr>
      </p:pic>
      <p:sp>
        <p:nvSpPr>
          <p:cNvPr id="5" name="Rectangle 4"/>
          <p:cNvSpPr/>
          <p:nvPr/>
        </p:nvSpPr>
        <p:spPr>
          <a:xfrm>
            <a:off x="6427798" y="60198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23289819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19545" y="366623"/>
            <a:ext cx="8229600" cy="6124754"/>
          </a:xfrm>
          <a:prstGeom prst="rect">
            <a:avLst/>
          </a:prstGeom>
          <a:solidFill>
            <a:srgbClr val="F4F480"/>
          </a:solidFill>
          <a:ln w="57150">
            <a:solidFill>
              <a:schemeClr val="tx1"/>
            </a:solidFill>
          </a:ln>
        </p:spPr>
        <p:txBody>
          <a:bodyPr wrap="square" rtlCol="0">
            <a:spAutoFit/>
          </a:bodyPr>
          <a:lstStyle/>
          <a:p>
            <a:endParaRPr lang="es-ES" sz="2800" b="1" dirty="0" smtClean="0"/>
          </a:p>
          <a:p>
            <a:endParaRPr lang="es-ES" sz="2800" b="1" dirty="0"/>
          </a:p>
          <a:p>
            <a:r>
              <a:rPr lang="es-ES" sz="2800" b="1" dirty="0" smtClean="0"/>
              <a:t>   </a:t>
            </a:r>
            <a:r>
              <a:rPr lang="es-ES" sz="2800" b="1" dirty="0" err="1" smtClean="0"/>
              <a:t>When</a:t>
            </a:r>
            <a:r>
              <a:rPr lang="es-ES" sz="2800" b="1" dirty="0" smtClean="0"/>
              <a:t> </a:t>
            </a:r>
            <a:r>
              <a:rPr lang="es-ES" sz="2800" b="1" dirty="0" err="1" smtClean="0"/>
              <a:t>we</a:t>
            </a:r>
            <a:r>
              <a:rPr lang="es-ES" sz="2800" b="1" dirty="0" smtClean="0"/>
              <a:t> </a:t>
            </a:r>
            <a:r>
              <a:rPr lang="es-ES" sz="2800" b="1" dirty="0" err="1" smtClean="0"/>
              <a:t>only</a:t>
            </a:r>
            <a:r>
              <a:rPr lang="es-ES" sz="2800" b="1" dirty="0" smtClean="0"/>
              <a:t> </a:t>
            </a:r>
            <a:r>
              <a:rPr lang="es-ES" sz="2800" b="1" dirty="0" err="1" smtClean="0"/>
              <a:t>have</a:t>
            </a:r>
            <a:r>
              <a:rPr lang="es-ES" sz="2800" b="1" dirty="0" smtClean="0"/>
              <a:t> </a:t>
            </a:r>
            <a:r>
              <a:rPr lang="es-ES" sz="2800" b="1" dirty="0" err="1" smtClean="0"/>
              <a:t>students</a:t>
            </a:r>
            <a:r>
              <a:rPr lang="es-ES" sz="2800" b="1" dirty="0" smtClean="0"/>
              <a:t> </a:t>
            </a:r>
            <a:r>
              <a:rPr lang="es-ES" sz="2800" b="1" dirty="0" err="1" smtClean="0"/>
              <a:t>reading</a:t>
            </a:r>
            <a:r>
              <a:rPr lang="es-ES" sz="2800" b="1" dirty="0" smtClean="0"/>
              <a:t> in </a:t>
            </a:r>
            <a:r>
              <a:rPr lang="es-ES" sz="2800" b="1" dirty="0" err="1" smtClean="0"/>
              <a:t>class</a:t>
            </a:r>
            <a:r>
              <a:rPr lang="es-ES" sz="2800" b="1" dirty="0" smtClean="0"/>
              <a:t> </a:t>
            </a:r>
          </a:p>
          <a:p>
            <a:r>
              <a:rPr lang="es-ES" sz="2800" b="1" dirty="0"/>
              <a:t> </a:t>
            </a:r>
            <a:r>
              <a:rPr lang="es-ES" sz="2800" b="1" dirty="0" smtClean="0"/>
              <a:t>   in </a:t>
            </a:r>
            <a:r>
              <a:rPr lang="es-ES" sz="2800" b="1" dirty="0" err="1" smtClean="0"/>
              <a:t>order</a:t>
            </a:r>
            <a:r>
              <a:rPr lang="es-ES" sz="2800" b="1" dirty="0" smtClean="0"/>
              <a:t> </a:t>
            </a:r>
            <a:r>
              <a:rPr lang="es-ES" sz="2800" b="1" dirty="0" err="1" smtClean="0"/>
              <a:t>to</a:t>
            </a:r>
            <a:r>
              <a:rPr lang="es-ES" sz="2800" b="1" dirty="0" smtClean="0"/>
              <a:t> </a:t>
            </a:r>
            <a:r>
              <a:rPr lang="es-ES" sz="2800" b="1" dirty="0" err="1" smtClean="0"/>
              <a:t>become</a:t>
            </a:r>
            <a:r>
              <a:rPr lang="es-ES" sz="2800" b="1" dirty="0" smtClean="0"/>
              <a:t> </a:t>
            </a:r>
            <a:r>
              <a:rPr lang="es-ES" sz="2800" b="1" dirty="0" err="1" smtClean="0"/>
              <a:t>better</a:t>
            </a:r>
            <a:r>
              <a:rPr lang="es-ES" sz="2800" b="1" dirty="0" smtClean="0"/>
              <a:t> test-</a:t>
            </a:r>
            <a:r>
              <a:rPr lang="es-ES" sz="2800" b="1" dirty="0" err="1" smtClean="0"/>
              <a:t>takers</a:t>
            </a:r>
            <a:r>
              <a:rPr lang="es-ES" sz="2800" b="1" dirty="0" smtClean="0"/>
              <a:t>,</a:t>
            </a:r>
          </a:p>
          <a:p>
            <a:r>
              <a:rPr lang="es-ES" sz="2800" b="1" dirty="0" smtClean="0"/>
              <a:t>    </a:t>
            </a:r>
            <a:r>
              <a:rPr lang="es-ES" sz="2800" b="1" dirty="0" err="1" smtClean="0"/>
              <a:t>it</a:t>
            </a:r>
            <a:r>
              <a:rPr lang="es-ES" sz="2800" b="1" dirty="0" smtClean="0"/>
              <a:t> </a:t>
            </a:r>
            <a:r>
              <a:rPr lang="es-ES" sz="2800" b="1" dirty="0" err="1" smtClean="0"/>
              <a:t>doesn’t</a:t>
            </a:r>
            <a:r>
              <a:rPr lang="es-ES" sz="2800" b="1" dirty="0" smtClean="0"/>
              <a:t> </a:t>
            </a:r>
            <a:r>
              <a:rPr lang="es-ES" sz="2800" b="1" dirty="0" err="1" smtClean="0"/>
              <a:t>feel</a:t>
            </a:r>
            <a:r>
              <a:rPr lang="es-ES" sz="2800" b="1" dirty="0" smtClean="0"/>
              <a:t> </a:t>
            </a:r>
            <a:r>
              <a:rPr lang="es-ES" sz="2800" b="1" dirty="0" err="1" smtClean="0"/>
              <a:t>good</a:t>
            </a:r>
            <a:r>
              <a:rPr lang="es-ES" sz="2800" b="1" dirty="0" smtClean="0"/>
              <a:t>!!</a:t>
            </a:r>
          </a:p>
          <a:p>
            <a:endParaRPr lang="es-ES" sz="2800" b="1" dirty="0"/>
          </a:p>
          <a:p>
            <a:endParaRPr lang="es-ES" sz="2800" b="1" dirty="0" smtClean="0"/>
          </a:p>
          <a:p>
            <a:r>
              <a:rPr lang="es-ES" sz="2800" b="1" dirty="0"/>
              <a:t> </a:t>
            </a:r>
            <a:r>
              <a:rPr lang="es-ES" sz="2800" b="1" dirty="0" smtClean="0"/>
              <a:t>  </a:t>
            </a:r>
            <a:r>
              <a:rPr lang="es-ES" sz="2800" b="1" dirty="0" err="1" smtClean="0"/>
              <a:t>However</a:t>
            </a:r>
            <a:r>
              <a:rPr lang="es-ES" sz="2800" b="1" dirty="0" smtClean="0"/>
              <a:t>, </a:t>
            </a:r>
            <a:r>
              <a:rPr lang="es-ES" sz="2800" b="1" dirty="0" err="1" smtClean="0"/>
              <a:t>if</a:t>
            </a:r>
            <a:r>
              <a:rPr lang="es-ES" sz="2800" b="1" dirty="0" smtClean="0"/>
              <a:t> </a:t>
            </a:r>
            <a:r>
              <a:rPr lang="es-ES" sz="2800" b="1" dirty="0" err="1" smtClean="0"/>
              <a:t>they</a:t>
            </a:r>
            <a:r>
              <a:rPr lang="es-ES" sz="2800" b="1" dirty="0" smtClean="0"/>
              <a:t> can, and do, </a:t>
            </a:r>
            <a:r>
              <a:rPr lang="es-ES" sz="2800" b="1" dirty="0" err="1" smtClean="0"/>
              <a:t>read</a:t>
            </a:r>
            <a:r>
              <a:rPr lang="es-ES" sz="2800" b="1" dirty="0" smtClean="0"/>
              <a:t> </a:t>
            </a:r>
            <a:r>
              <a:rPr lang="es-ES" sz="2800" b="1" dirty="0" err="1" smtClean="0"/>
              <a:t>for</a:t>
            </a:r>
            <a:r>
              <a:rPr lang="es-ES" sz="2800" b="1" dirty="0" smtClean="0"/>
              <a:t> </a:t>
            </a:r>
            <a:r>
              <a:rPr lang="es-ES" sz="2800" b="1" dirty="0" err="1" smtClean="0"/>
              <a:t>fun</a:t>
            </a:r>
            <a:r>
              <a:rPr lang="es-ES" sz="2800" b="1" dirty="0" smtClean="0"/>
              <a:t>, </a:t>
            </a:r>
            <a:r>
              <a:rPr lang="es-ES" sz="2800" b="1" dirty="0" err="1" smtClean="0"/>
              <a:t>their</a:t>
            </a:r>
            <a:endParaRPr lang="es-ES" sz="2800" b="1" dirty="0" smtClean="0"/>
          </a:p>
          <a:p>
            <a:r>
              <a:rPr lang="es-ES" sz="2800" b="1" dirty="0"/>
              <a:t> </a:t>
            </a:r>
            <a:r>
              <a:rPr lang="es-ES" sz="2800" b="1" dirty="0" smtClean="0"/>
              <a:t>  </a:t>
            </a:r>
            <a:r>
              <a:rPr lang="es-ES" sz="2800" b="1" dirty="0" err="1" smtClean="0"/>
              <a:t>reading</a:t>
            </a:r>
            <a:r>
              <a:rPr lang="es-ES" sz="2800" b="1" dirty="0" smtClean="0"/>
              <a:t> </a:t>
            </a:r>
            <a:r>
              <a:rPr lang="es-ES" sz="2800" b="1" dirty="0" err="1" smtClean="0"/>
              <a:t>skills</a:t>
            </a:r>
            <a:r>
              <a:rPr lang="es-ES" sz="2800" b="1" dirty="0" smtClean="0"/>
              <a:t> AND test scores </a:t>
            </a:r>
            <a:r>
              <a:rPr lang="es-ES" sz="2800" b="1" dirty="0" err="1" smtClean="0"/>
              <a:t>will</a:t>
            </a:r>
            <a:r>
              <a:rPr lang="es-ES" sz="2800" b="1" dirty="0" smtClean="0"/>
              <a:t> </a:t>
            </a:r>
            <a:r>
              <a:rPr lang="es-ES" sz="2800" b="1" dirty="0" err="1" smtClean="0"/>
              <a:t>improve</a:t>
            </a:r>
            <a:r>
              <a:rPr lang="es-ES" sz="2800" b="1" dirty="0" smtClean="0"/>
              <a:t>.</a:t>
            </a:r>
          </a:p>
          <a:p>
            <a:endParaRPr lang="es-ES" sz="2800" b="1" dirty="0"/>
          </a:p>
          <a:p>
            <a:r>
              <a:rPr lang="es-ES" sz="2800" b="1" dirty="0" smtClean="0"/>
              <a:t>   </a:t>
            </a:r>
            <a:r>
              <a:rPr lang="es-ES" sz="2800" b="1" dirty="0" err="1" smtClean="0"/>
              <a:t>Take</a:t>
            </a:r>
            <a:r>
              <a:rPr lang="es-ES" sz="2800" b="1" dirty="0" smtClean="0"/>
              <a:t> a look at </a:t>
            </a:r>
            <a:r>
              <a:rPr lang="es-ES" sz="2800" b="1" dirty="0" err="1" smtClean="0"/>
              <a:t>the</a:t>
            </a:r>
            <a:r>
              <a:rPr lang="es-ES" sz="2800" b="1" dirty="0" smtClean="0"/>
              <a:t> </a:t>
            </a:r>
            <a:r>
              <a:rPr lang="es-ES" sz="2800" b="1" dirty="0" err="1" smtClean="0"/>
              <a:t>following</a:t>
            </a:r>
            <a:r>
              <a:rPr lang="es-ES" sz="2800" b="1" dirty="0" smtClean="0"/>
              <a:t> </a:t>
            </a:r>
            <a:r>
              <a:rPr lang="es-ES" sz="2800" b="1" dirty="0" err="1" smtClean="0"/>
              <a:t>examples</a:t>
            </a:r>
            <a:r>
              <a:rPr lang="es-ES" sz="2800" b="1" dirty="0" smtClean="0"/>
              <a:t>:</a:t>
            </a:r>
            <a:r>
              <a:rPr lang="es-ES" sz="2800" b="1" dirty="0" smtClean="0"/>
              <a:t> </a:t>
            </a:r>
          </a:p>
          <a:p>
            <a:endParaRPr lang="es-ES" sz="2800" b="1" dirty="0"/>
          </a:p>
          <a:p>
            <a:endParaRPr lang="es-ES" sz="2800" b="1" dirty="0" smtClean="0"/>
          </a:p>
          <a:p>
            <a:r>
              <a:rPr lang="es-ES" sz="2800" b="1" dirty="0" smtClean="0"/>
              <a:t>                                                                                              </a:t>
            </a:r>
            <a:endParaRPr lang="en-US" sz="3600" b="1" dirty="0" smtClean="0"/>
          </a:p>
        </p:txBody>
      </p:sp>
    </p:spTree>
    <p:extLst>
      <p:ext uri="{BB962C8B-B14F-4D97-AF65-F5344CB8AC3E}">
        <p14:creationId xmlns:p14="http://schemas.microsoft.com/office/powerpoint/2010/main" val="669998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19545" y="76200"/>
            <a:ext cx="8229600" cy="7171194"/>
          </a:xfrm>
          <a:prstGeom prst="rect">
            <a:avLst/>
          </a:prstGeom>
          <a:solidFill>
            <a:srgbClr val="F4F480"/>
          </a:solidFill>
          <a:ln w="57150">
            <a:solidFill>
              <a:schemeClr val="tx1"/>
            </a:solidFill>
          </a:ln>
        </p:spPr>
        <p:txBody>
          <a:bodyPr wrap="square" rtlCol="0">
            <a:spAutoFit/>
          </a:bodyPr>
          <a:lstStyle/>
          <a:p>
            <a:pPr algn="ctr"/>
            <a:endParaRPr lang="en-US" sz="2400" b="1" dirty="0" smtClean="0"/>
          </a:p>
          <a:p>
            <a:r>
              <a:rPr lang="en-US" sz="2400" dirty="0" smtClean="0"/>
              <a:t>Now, a better understanding of the brain basis of reading has been reported in research published in the open-access, peer-reviewed journal </a:t>
            </a:r>
            <a:r>
              <a:rPr lang="en-US" sz="2400" i="1" dirty="0" err="1" smtClean="0"/>
              <a:t>PLoS</a:t>
            </a:r>
            <a:r>
              <a:rPr lang="en-US" sz="2400" i="1" dirty="0" smtClean="0"/>
              <a:t> ONE</a:t>
            </a:r>
            <a:r>
              <a:rPr lang="en-US" sz="2400" dirty="0" smtClean="0"/>
              <a:t>. The research was led by Piers </a:t>
            </a:r>
            <a:r>
              <a:rPr lang="en-US" sz="2400" dirty="0" err="1" smtClean="0"/>
              <a:t>Cornelissen</a:t>
            </a:r>
            <a:r>
              <a:rPr lang="en-US" sz="2400" dirty="0" smtClean="0"/>
              <a:t>, Morten </a:t>
            </a:r>
            <a:r>
              <a:rPr lang="en-US" sz="2400" dirty="0" err="1" smtClean="0"/>
              <a:t>Kringelbach</a:t>
            </a:r>
            <a:r>
              <a:rPr lang="en-US" sz="2400" dirty="0" smtClean="0"/>
              <a:t>, Ian Holliday and Peter Hansen from the Universities of York, Oxford, Aston, and Birmingham UK, and was funded by the </a:t>
            </a:r>
            <a:r>
              <a:rPr lang="en-US" sz="2400" dirty="0" err="1" smtClean="0"/>
              <a:t>Wellcome</a:t>
            </a:r>
            <a:r>
              <a:rPr lang="en-US" sz="2400" dirty="0" smtClean="0"/>
              <a:t> Trust. The authors showed very early interactions between the vision and language domains during reading, with the speech motor areas of the brain (inferior frontal </a:t>
            </a:r>
            <a:r>
              <a:rPr lang="en-US" sz="2400" dirty="0" err="1" smtClean="0"/>
              <a:t>gyrus</a:t>
            </a:r>
            <a:r>
              <a:rPr lang="en-US" sz="2400" dirty="0" smtClean="0"/>
              <a:t>) being active at the same time (after a seventh of a second) as the orthographic word-form is being resolved within a brain region called the fusiform </a:t>
            </a:r>
            <a:r>
              <a:rPr lang="en-US" sz="2400" dirty="0" err="1" smtClean="0"/>
              <a:t>gyrus</a:t>
            </a:r>
            <a:r>
              <a:rPr lang="en-US" sz="2400" dirty="0" smtClean="0"/>
              <a:t>. This finding challenges the conventional view of a temporally serial processing sequence for reading in which letter forms are initially decoded, interact with their phonological and semantic representations, and only then gain access to a speech code.</a:t>
            </a:r>
          </a:p>
          <a:p>
            <a:endParaRPr lang="en-US" sz="2400" dirty="0" smtClean="0"/>
          </a:p>
          <a:p>
            <a:r>
              <a:rPr lang="en-US" sz="2400" dirty="0" smtClean="0">
                <a:hlinkClick r:id="rId3"/>
              </a:rPr>
              <a:t>http://www.eurograduate.com/arch_article.asp?id=2578</a:t>
            </a:r>
            <a:endParaRPr lang="es-ES" sz="2400" dirty="0" smtClean="0"/>
          </a:p>
          <a:p>
            <a:r>
              <a:rPr lang="es-ES" sz="2800" dirty="0" smtClean="0"/>
              <a:t>                                                                                               </a:t>
            </a:r>
            <a:endParaRPr lang="en-US" sz="3600" dirty="0" smtClean="0"/>
          </a:p>
        </p:txBody>
      </p:sp>
    </p:spTree>
    <p:extLst>
      <p:ext uri="{BB962C8B-B14F-4D97-AF65-F5344CB8AC3E}">
        <p14:creationId xmlns:p14="http://schemas.microsoft.com/office/powerpoint/2010/main" val="21644951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940088"/>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r>
              <a:rPr lang="es-ES" sz="3600" b="1" dirty="0" smtClean="0"/>
              <a:t>Se invita a los niños a colorear, a leer cuentos y a mandar sus dibujos y pinturas para ser expuestos en una galería de arte infantil del Internet.</a:t>
            </a:r>
          </a:p>
          <a:p>
            <a:endParaRPr lang="es-ES" sz="3600" dirty="0" smtClean="0"/>
          </a:p>
          <a:p>
            <a:r>
              <a:rPr lang="es-ES" sz="2800" dirty="0" smtClean="0"/>
              <a:t>                                                                                                  June 2009 </a:t>
            </a:r>
            <a:r>
              <a:rPr lang="es-ES" sz="2800" dirty="0" err="1" smtClean="0"/>
              <a:t>Proficiency</a:t>
            </a:r>
            <a:r>
              <a:rPr lang="es-ES" sz="2800" dirty="0" smtClean="0"/>
              <a:t> </a:t>
            </a:r>
            <a:r>
              <a:rPr lang="es-ES" sz="2800" dirty="0" err="1" smtClean="0"/>
              <a:t>Exam</a:t>
            </a:r>
            <a:endParaRPr lang="en-US" sz="2800" dirty="0" smtClean="0"/>
          </a:p>
          <a:p>
            <a:pPr algn="ctr"/>
            <a:endParaRPr lang="en-US" sz="3600" dirty="0" smtClean="0"/>
          </a:p>
          <a:p>
            <a:endParaRPr lang="en-US" sz="3600" dirty="0"/>
          </a:p>
          <a:p>
            <a:endParaRPr lang="en-US" sz="3600" dirty="0" smtClean="0"/>
          </a:p>
        </p:txBody>
      </p:sp>
    </p:spTree>
    <p:extLst>
      <p:ext uri="{BB962C8B-B14F-4D97-AF65-F5344CB8AC3E}">
        <p14:creationId xmlns:p14="http://schemas.microsoft.com/office/powerpoint/2010/main" val="37178340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86309"/>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r>
              <a:rPr lang="en-US" sz="3600" b="1" dirty="0" err="1" smtClean="0"/>
              <a:t>Ölim</a:t>
            </a:r>
            <a:r>
              <a:rPr lang="en-US" sz="3600" b="1" dirty="0" smtClean="0"/>
              <a:t> in </a:t>
            </a:r>
            <a:r>
              <a:rPr lang="en-US" sz="3600" b="1" dirty="0" err="1" smtClean="0"/>
              <a:t>urbe</a:t>
            </a:r>
            <a:r>
              <a:rPr lang="en-US" sz="3600" b="1" dirty="0" smtClean="0"/>
              <a:t> </a:t>
            </a:r>
            <a:r>
              <a:rPr lang="en-US" sz="3600" b="1" dirty="0" err="1" smtClean="0"/>
              <a:t>Spartä</a:t>
            </a:r>
            <a:r>
              <a:rPr lang="en-US" sz="3600" b="1" dirty="0" smtClean="0"/>
              <a:t> in </a:t>
            </a:r>
            <a:r>
              <a:rPr lang="en-US" sz="3600" b="1" dirty="0" err="1" smtClean="0"/>
              <a:t>Graeciä</a:t>
            </a:r>
            <a:r>
              <a:rPr lang="en-US" sz="3600" b="1" dirty="0" smtClean="0"/>
              <a:t> </a:t>
            </a:r>
            <a:r>
              <a:rPr lang="en-US" sz="3600" b="1" dirty="0" err="1" smtClean="0"/>
              <a:t>antïquä</a:t>
            </a:r>
            <a:r>
              <a:rPr lang="en-US" sz="3600" b="1" dirty="0" smtClean="0"/>
              <a:t> </a:t>
            </a:r>
            <a:r>
              <a:rPr lang="en-US" sz="3600" b="1" dirty="0" err="1" smtClean="0"/>
              <a:t>erat</a:t>
            </a:r>
            <a:r>
              <a:rPr lang="en-US" sz="3600" b="1" dirty="0" smtClean="0"/>
              <a:t> </a:t>
            </a:r>
            <a:r>
              <a:rPr lang="en-US" sz="3600" b="1" dirty="0" err="1" smtClean="0"/>
              <a:t>puer</a:t>
            </a:r>
            <a:r>
              <a:rPr lang="en-US" sz="3600" b="1" dirty="0" smtClean="0"/>
              <a:t> </a:t>
            </a:r>
            <a:r>
              <a:rPr lang="en-US" sz="3600" b="1" dirty="0" err="1" smtClean="0"/>
              <a:t>pulcher</a:t>
            </a:r>
            <a:r>
              <a:rPr lang="en-US" sz="3600" b="1" dirty="0" smtClean="0"/>
              <a:t> </a:t>
            </a:r>
            <a:r>
              <a:rPr lang="en-US" sz="3600" b="1" dirty="0" err="1" smtClean="0"/>
              <a:t>nömine</a:t>
            </a:r>
            <a:r>
              <a:rPr lang="en-US" sz="3600" b="1" dirty="0" smtClean="0"/>
              <a:t> </a:t>
            </a:r>
            <a:r>
              <a:rPr lang="en-US" sz="3600" b="1" dirty="0" err="1" smtClean="0"/>
              <a:t>Hyacinthus</a:t>
            </a:r>
            <a:r>
              <a:rPr lang="en-US" sz="3600" b="1" dirty="0" smtClean="0"/>
              <a:t>, </a:t>
            </a:r>
            <a:r>
              <a:rPr lang="en-US" sz="3600" b="1" dirty="0" err="1" smtClean="0"/>
              <a:t>fïlius</a:t>
            </a:r>
            <a:r>
              <a:rPr lang="en-US" sz="3600" b="1" dirty="0" smtClean="0"/>
              <a:t> </a:t>
            </a:r>
            <a:r>
              <a:rPr lang="en-US" sz="3600" b="1" dirty="0" err="1" smtClean="0"/>
              <a:t>rëgis</a:t>
            </a:r>
            <a:r>
              <a:rPr lang="en-US" sz="3600" b="1" dirty="0" smtClean="0"/>
              <a:t>. </a:t>
            </a:r>
            <a:r>
              <a:rPr lang="en-US" sz="3600" b="1" dirty="0" err="1" smtClean="0"/>
              <a:t>Hyacinthus</a:t>
            </a:r>
            <a:r>
              <a:rPr lang="en-US" sz="3600" b="1" dirty="0" smtClean="0"/>
              <a:t> et </a:t>
            </a:r>
            <a:r>
              <a:rPr lang="en-US" sz="3600" b="1" dirty="0" err="1" smtClean="0"/>
              <a:t>deus</a:t>
            </a:r>
            <a:r>
              <a:rPr lang="en-US" sz="3600" b="1" dirty="0" smtClean="0"/>
              <a:t> </a:t>
            </a:r>
            <a:r>
              <a:rPr lang="en-US" sz="3600" b="1" dirty="0" err="1" smtClean="0"/>
              <a:t>Apollö</a:t>
            </a:r>
            <a:r>
              <a:rPr lang="en-US" sz="3600" b="1" dirty="0" smtClean="0"/>
              <a:t> </a:t>
            </a:r>
            <a:r>
              <a:rPr lang="en-US" sz="3600" b="1" dirty="0" err="1" smtClean="0"/>
              <a:t>erant</a:t>
            </a:r>
            <a:r>
              <a:rPr lang="en-US" sz="3600" b="1" dirty="0" smtClean="0"/>
              <a:t> </a:t>
            </a:r>
            <a:r>
              <a:rPr lang="en-US" sz="3600" b="1" dirty="0" err="1" smtClean="0"/>
              <a:t>amïcï</a:t>
            </a:r>
            <a:r>
              <a:rPr lang="en-US" sz="3600" b="1" dirty="0" smtClean="0"/>
              <a:t>. </a:t>
            </a:r>
            <a:r>
              <a:rPr lang="en-US" sz="3600" b="1" dirty="0" err="1" smtClean="0"/>
              <a:t>Saepe</a:t>
            </a:r>
            <a:r>
              <a:rPr lang="en-US" sz="3600" b="1" dirty="0" smtClean="0"/>
              <a:t> </a:t>
            </a:r>
            <a:r>
              <a:rPr lang="en-US" sz="3600" b="1" dirty="0" err="1" smtClean="0"/>
              <a:t>Apollö</a:t>
            </a:r>
            <a:r>
              <a:rPr lang="en-US" sz="3600" b="1" dirty="0" smtClean="0"/>
              <a:t> </a:t>
            </a:r>
            <a:r>
              <a:rPr lang="en-US" sz="3600" b="1" dirty="0" err="1" smtClean="0"/>
              <a:t>veniëbat</a:t>
            </a:r>
            <a:r>
              <a:rPr lang="en-US" sz="3600" b="1" dirty="0" smtClean="0"/>
              <a:t> ad </a:t>
            </a:r>
            <a:r>
              <a:rPr lang="en-US" sz="3600" b="1" dirty="0" err="1" smtClean="0"/>
              <a:t>urbem</a:t>
            </a:r>
            <a:r>
              <a:rPr lang="en-US" sz="3600" b="1" dirty="0" smtClean="0"/>
              <a:t> </a:t>
            </a:r>
            <a:r>
              <a:rPr lang="en-US" sz="3600" b="1" dirty="0" err="1" smtClean="0"/>
              <a:t>Spartam</a:t>
            </a:r>
            <a:r>
              <a:rPr lang="en-US" sz="3600" b="1" dirty="0" smtClean="0"/>
              <a:t> </a:t>
            </a:r>
            <a:r>
              <a:rPr lang="en-US" sz="3600" b="1" dirty="0" err="1" smtClean="0"/>
              <a:t>ubi</a:t>
            </a:r>
            <a:r>
              <a:rPr lang="en-US" sz="3600" b="1" dirty="0" smtClean="0"/>
              <a:t> </a:t>
            </a:r>
            <a:r>
              <a:rPr lang="en-US" sz="3600" b="1" dirty="0" err="1" smtClean="0"/>
              <a:t>puer</a:t>
            </a:r>
            <a:r>
              <a:rPr lang="en-US" sz="3600" b="1" dirty="0" smtClean="0"/>
              <a:t> </a:t>
            </a:r>
            <a:r>
              <a:rPr lang="en-US" sz="3600" b="1" dirty="0" err="1" smtClean="0"/>
              <a:t>habitäbat</a:t>
            </a:r>
            <a:r>
              <a:rPr lang="en-US" sz="3600" b="1" dirty="0" smtClean="0"/>
              <a:t>. </a:t>
            </a:r>
            <a:r>
              <a:rPr lang="en-US" sz="3600" b="1" dirty="0" err="1" smtClean="0"/>
              <a:t>Ibi</a:t>
            </a:r>
            <a:r>
              <a:rPr lang="en-US" sz="3600" b="1" dirty="0" smtClean="0"/>
              <a:t> </a:t>
            </a:r>
            <a:r>
              <a:rPr lang="en-US" sz="3600" b="1" dirty="0" err="1" smtClean="0"/>
              <a:t>deus</a:t>
            </a:r>
            <a:r>
              <a:rPr lang="en-US" sz="3600" b="1" dirty="0" smtClean="0"/>
              <a:t> et </a:t>
            </a:r>
            <a:r>
              <a:rPr lang="en-US" sz="3600" b="1" dirty="0" err="1" smtClean="0"/>
              <a:t>puer</a:t>
            </a:r>
            <a:r>
              <a:rPr lang="en-US" sz="3600" b="1" dirty="0" smtClean="0"/>
              <a:t> per </a:t>
            </a:r>
            <a:r>
              <a:rPr lang="en-US" sz="3600" b="1" dirty="0" err="1" smtClean="0"/>
              <a:t>silväs</a:t>
            </a:r>
            <a:r>
              <a:rPr lang="en-US" sz="3600" b="1" dirty="0" smtClean="0"/>
              <a:t> </a:t>
            </a:r>
            <a:r>
              <a:rPr lang="en-US" sz="3600" b="1" dirty="0" err="1" smtClean="0"/>
              <a:t>ambuläre</a:t>
            </a:r>
            <a:r>
              <a:rPr lang="en-US" sz="3600" b="1" dirty="0" smtClean="0"/>
              <a:t> et </a:t>
            </a:r>
            <a:r>
              <a:rPr lang="en-US" sz="3600" b="1" dirty="0" err="1" smtClean="0"/>
              <a:t>discum</a:t>
            </a:r>
            <a:r>
              <a:rPr lang="en-US" sz="3600" b="1" dirty="0" smtClean="0"/>
              <a:t> </a:t>
            </a:r>
            <a:r>
              <a:rPr lang="en-US" sz="3600" b="1" i="1" dirty="0" err="1" smtClean="0"/>
              <a:t>iacere</a:t>
            </a:r>
            <a:r>
              <a:rPr lang="en-US" sz="3600" b="1" i="1" dirty="0" smtClean="0"/>
              <a:t> </a:t>
            </a:r>
            <a:r>
              <a:rPr lang="en-US" sz="3600" b="1" dirty="0" err="1" smtClean="0"/>
              <a:t>amäbant</a:t>
            </a:r>
            <a:r>
              <a:rPr lang="en-US" sz="3600" b="1" dirty="0" smtClean="0"/>
              <a:t>.</a:t>
            </a:r>
          </a:p>
          <a:p>
            <a:endParaRPr lang="en-US" sz="3600" dirty="0"/>
          </a:p>
          <a:p>
            <a:endParaRPr lang="en-US" sz="3600" dirty="0" smtClean="0"/>
          </a:p>
        </p:txBody>
      </p:sp>
    </p:spTree>
    <p:extLst>
      <p:ext uri="{BB962C8B-B14F-4D97-AF65-F5344CB8AC3E}">
        <p14:creationId xmlns:p14="http://schemas.microsoft.com/office/powerpoint/2010/main" val="31066987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5078313"/>
          </a:xfrm>
          <a:prstGeom prst="rect">
            <a:avLst/>
          </a:prstGeom>
          <a:solidFill>
            <a:srgbClr val="F4F480"/>
          </a:solidFill>
          <a:ln w="57150">
            <a:solidFill>
              <a:schemeClr val="tx1"/>
            </a:solidFill>
          </a:ln>
        </p:spPr>
        <p:txBody>
          <a:bodyPr wrap="square" rtlCol="0">
            <a:spAutoFit/>
          </a:bodyPr>
          <a:lstStyle/>
          <a:p>
            <a:r>
              <a:rPr lang="en-US" sz="3600" b="1" dirty="0" smtClean="0"/>
              <a:t>Chiara,</a:t>
            </a:r>
          </a:p>
          <a:p>
            <a:r>
              <a:rPr lang="it-IT" sz="3600" b="1" dirty="0" smtClean="0"/>
              <a:t>sono andata da Teresa per aiutarla con i compiti. Non dimenticaredi dare da mangiare al cane a</a:t>
            </a:r>
          </a:p>
          <a:p>
            <a:r>
              <a:rPr lang="en-US" sz="3600" b="1" dirty="0" err="1" smtClean="0"/>
              <a:t>mezzogiorno</a:t>
            </a:r>
            <a:r>
              <a:rPr lang="en-US" sz="3600" b="1" dirty="0" smtClean="0"/>
              <a:t>. </a:t>
            </a:r>
            <a:r>
              <a:rPr lang="en-US" sz="3600" b="1" dirty="0" err="1" smtClean="0"/>
              <a:t>Ci</a:t>
            </a:r>
            <a:r>
              <a:rPr lang="en-US" sz="3600" b="1" dirty="0" smtClean="0"/>
              <a:t> </a:t>
            </a:r>
            <a:r>
              <a:rPr lang="en-US" sz="3600" b="1" dirty="0" err="1" smtClean="0"/>
              <a:t>vediamo</a:t>
            </a:r>
            <a:r>
              <a:rPr lang="en-US" sz="3600" b="1" dirty="0" smtClean="0"/>
              <a:t> verso le </a:t>
            </a:r>
            <a:r>
              <a:rPr lang="en-US" sz="3600" b="1" dirty="0" err="1" smtClean="0"/>
              <a:t>tre</a:t>
            </a:r>
            <a:r>
              <a:rPr lang="en-US" sz="3600" b="1" dirty="0" smtClean="0"/>
              <a:t>.</a:t>
            </a:r>
          </a:p>
          <a:p>
            <a:pPr algn="ctr"/>
            <a:endParaRPr lang="en-US" sz="3600" b="1" dirty="0" smtClean="0"/>
          </a:p>
          <a:p>
            <a:pPr algn="ctr"/>
            <a:endParaRPr lang="en-US" sz="3600" dirty="0" smtClean="0"/>
          </a:p>
          <a:p>
            <a:endParaRPr lang="en-US" sz="3600" dirty="0"/>
          </a:p>
          <a:p>
            <a:endParaRPr lang="en-US" sz="3600" dirty="0" smtClean="0"/>
          </a:p>
        </p:txBody>
      </p:sp>
    </p:spTree>
    <p:extLst>
      <p:ext uri="{BB962C8B-B14F-4D97-AF65-F5344CB8AC3E}">
        <p14:creationId xmlns:p14="http://schemas.microsoft.com/office/powerpoint/2010/main" val="12716513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86309"/>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r>
              <a:rPr lang="de-DE" sz="3600" dirty="0" smtClean="0"/>
              <a:t>Nehmen Sie als Reiseproviant Brot mit magerem Belag, frisches Obst und rohes Gemüse mit. Diese Lebensmittel können Sie auch leicht transportieren. Als Durstlöscher kommen Mineralwasser (evtl. mit Obstsaft vermischt),</a:t>
            </a:r>
          </a:p>
          <a:p>
            <a:r>
              <a:rPr lang="de-DE" sz="3600" dirty="0" smtClean="0"/>
              <a:t>Früchte– und Kräutertee, sowie Buttermilch in Frage.</a:t>
            </a:r>
            <a:endParaRPr lang="en-US" sz="3600" dirty="0" smtClean="0"/>
          </a:p>
          <a:p>
            <a:pPr algn="ctr"/>
            <a:endParaRPr lang="en-US" sz="3600" dirty="0" smtClean="0"/>
          </a:p>
          <a:p>
            <a:endParaRPr lang="en-US" sz="3600" dirty="0"/>
          </a:p>
        </p:txBody>
      </p:sp>
    </p:spTree>
    <p:extLst>
      <p:ext uri="{BB962C8B-B14F-4D97-AF65-F5344CB8AC3E}">
        <p14:creationId xmlns:p14="http://schemas.microsoft.com/office/powerpoint/2010/main" val="32136766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8402300"/>
          </a:xfrm>
          <a:prstGeom prst="rect">
            <a:avLst/>
          </a:prstGeom>
          <a:solidFill>
            <a:srgbClr val="F4F480"/>
          </a:solidFill>
          <a:ln w="57150">
            <a:solidFill>
              <a:schemeClr val="tx1"/>
            </a:solidFill>
          </a:ln>
        </p:spPr>
        <p:txBody>
          <a:bodyPr wrap="square" rtlCol="0">
            <a:spAutoFit/>
          </a:bodyPr>
          <a:lstStyle/>
          <a:p>
            <a:r>
              <a:rPr lang="fr-FR" sz="3600" dirty="0" smtClean="0"/>
              <a:t>Lors de votre séjour à l’étranger, vous avez peut-être été exposé à des maladies infectieuses rares au Canada.</a:t>
            </a:r>
          </a:p>
          <a:p>
            <a:r>
              <a:rPr lang="fr-FR" sz="3600" dirty="0" smtClean="0"/>
              <a:t>Même si le risque de contracter ces maladies est faible, la possibilité existe. Si vous avez de la fièvre ou des symptômes de la grippe après votre voyage dans un pays tropical, Santé Canada vous recommande de consulter un médecin ou une clinique </a:t>
            </a:r>
            <a:r>
              <a:rPr lang="en-US" sz="3600" dirty="0" err="1" smtClean="0"/>
              <a:t>médicale</a:t>
            </a:r>
            <a:r>
              <a:rPr lang="en-US" sz="3600" dirty="0" smtClean="0"/>
              <a:t> </a:t>
            </a:r>
            <a:r>
              <a:rPr lang="en-US" sz="3600" dirty="0" err="1" smtClean="0"/>
              <a:t>immédiatement</a:t>
            </a:r>
            <a:r>
              <a:rPr lang="en-US" sz="3600" dirty="0" smtClean="0"/>
              <a:t>. On </a:t>
            </a:r>
            <a:r>
              <a:rPr lang="en-US" sz="3600" dirty="0" err="1" smtClean="0"/>
              <a:t>vous</a:t>
            </a:r>
            <a:r>
              <a:rPr lang="en-US" sz="3600" dirty="0" smtClean="0"/>
              <a:t> </a:t>
            </a:r>
            <a:r>
              <a:rPr lang="en-US" sz="3600" dirty="0" err="1" smtClean="0"/>
              <a:t>fera</a:t>
            </a:r>
            <a:r>
              <a:rPr lang="en-US" sz="3600" dirty="0" smtClean="0"/>
              <a:t> les analyses </a:t>
            </a:r>
            <a:r>
              <a:rPr lang="en-US" sz="3600" dirty="0" err="1" smtClean="0"/>
              <a:t>nécessaires</a:t>
            </a:r>
            <a:r>
              <a:rPr lang="en-US" sz="3600" dirty="0" smtClean="0"/>
              <a:t>.</a:t>
            </a:r>
          </a:p>
          <a:p>
            <a:pPr algn="ctr"/>
            <a:endParaRPr lang="en-US" sz="3600" b="1" dirty="0" smtClean="0"/>
          </a:p>
          <a:p>
            <a:pPr algn="ctr"/>
            <a:endParaRPr lang="en-US" sz="3600" dirty="0" smtClean="0"/>
          </a:p>
          <a:p>
            <a:endParaRPr lang="en-US" sz="3600" dirty="0"/>
          </a:p>
          <a:p>
            <a:endParaRPr lang="en-US" sz="3600" dirty="0" smtClean="0"/>
          </a:p>
        </p:txBody>
      </p:sp>
    </p:spTree>
    <p:extLst>
      <p:ext uri="{BB962C8B-B14F-4D97-AF65-F5344CB8AC3E}">
        <p14:creationId xmlns:p14="http://schemas.microsoft.com/office/powerpoint/2010/main" val="32073894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3416320"/>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r>
              <a:rPr lang="en-US" sz="3600" dirty="0" smtClean="0"/>
              <a:t>We know why our students</a:t>
            </a:r>
          </a:p>
          <a:p>
            <a:r>
              <a:rPr lang="en-US" sz="3600" dirty="0" smtClean="0"/>
              <a:t> SHOULD read in the target language</a:t>
            </a:r>
          </a:p>
          <a:p>
            <a:endParaRPr lang="en-US" sz="3600" dirty="0" smtClean="0"/>
          </a:p>
          <a:p>
            <a:r>
              <a:rPr lang="en-US" sz="3600" dirty="0" smtClean="0"/>
              <a:t> (if not, read Stephen </a:t>
            </a:r>
            <a:r>
              <a:rPr lang="en-US" sz="3600" dirty="0" err="1" smtClean="0"/>
              <a:t>Krashen</a:t>
            </a:r>
            <a:r>
              <a:rPr lang="en-US" sz="3600" dirty="0" smtClean="0"/>
              <a:t>!!)</a:t>
            </a:r>
          </a:p>
          <a:p>
            <a:endParaRPr lang="en-US" sz="3600" dirty="0" smtClean="0"/>
          </a:p>
        </p:txBody>
      </p:sp>
    </p:spTree>
    <p:extLst>
      <p:ext uri="{BB962C8B-B14F-4D97-AF65-F5344CB8AC3E}">
        <p14:creationId xmlns:p14="http://schemas.microsoft.com/office/powerpoint/2010/main" val="720747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380999"/>
            <a:ext cx="8229600" cy="6186309"/>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r>
              <a:rPr lang="en-US" sz="3600" dirty="0" smtClean="0"/>
              <a:t>Read more, acquire more language.</a:t>
            </a:r>
          </a:p>
          <a:p>
            <a:r>
              <a:rPr lang="en-US" sz="3600" dirty="0" smtClean="0"/>
              <a:t>Read more, know more.</a:t>
            </a:r>
          </a:p>
          <a:p>
            <a:r>
              <a:rPr lang="en-US" sz="3600" dirty="0" smtClean="0"/>
              <a:t>Read more, understand more.</a:t>
            </a:r>
          </a:p>
          <a:p>
            <a:r>
              <a:rPr lang="en-US" sz="3600" dirty="0" smtClean="0"/>
              <a:t>Read more, think more.</a:t>
            </a:r>
          </a:p>
          <a:p>
            <a:r>
              <a:rPr lang="en-US" sz="3600" dirty="0" smtClean="0"/>
              <a:t>Read more, imagine more.</a:t>
            </a:r>
          </a:p>
          <a:p>
            <a:r>
              <a:rPr lang="en-US" sz="3600" dirty="0" smtClean="0"/>
              <a:t>Read more, grow more.</a:t>
            </a:r>
          </a:p>
          <a:p>
            <a:r>
              <a:rPr lang="en-US" sz="3600" dirty="0" smtClean="0"/>
              <a:t>Read more, be more.</a:t>
            </a:r>
          </a:p>
          <a:p>
            <a:endParaRPr lang="en-US" sz="3600" dirty="0"/>
          </a:p>
          <a:p>
            <a:endParaRPr lang="en-US" sz="3600" dirty="0" smtClean="0"/>
          </a:p>
        </p:txBody>
      </p:sp>
      <p:sp>
        <p:nvSpPr>
          <p:cNvPr id="5" name="Rectangle 4"/>
          <p:cNvSpPr/>
          <p:nvPr/>
        </p:nvSpPr>
        <p:spPr>
          <a:xfrm>
            <a:off x="6324600" y="60198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34730963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2677656"/>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r>
              <a:rPr lang="en-US" sz="3600" dirty="0" smtClean="0"/>
              <a:t>                     </a:t>
            </a:r>
            <a:r>
              <a:rPr lang="en-US" sz="6000" b="1" dirty="0" smtClean="0"/>
              <a:t>Connections</a:t>
            </a:r>
            <a:endParaRPr lang="en-US" sz="6000" b="1" dirty="0"/>
          </a:p>
          <a:p>
            <a:endParaRPr lang="en-US" sz="3600" dirty="0" smtClean="0"/>
          </a:p>
        </p:txBody>
      </p:sp>
    </p:spTree>
    <p:extLst>
      <p:ext uri="{BB962C8B-B14F-4D97-AF65-F5344CB8AC3E}">
        <p14:creationId xmlns:p14="http://schemas.microsoft.com/office/powerpoint/2010/main" val="13904319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2677656"/>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r>
              <a:rPr lang="en-US" sz="3600" dirty="0" smtClean="0"/>
              <a:t>                           </a:t>
            </a:r>
            <a:r>
              <a:rPr lang="en-US" sz="6000" b="1" dirty="0" smtClean="0"/>
              <a:t>Success</a:t>
            </a:r>
            <a:endParaRPr lang="en-US" sz="6000" b="1" dirty="0"/>
          </a:p>
          <a:p>
            <a:endParaRPr lang="en-US" sz="3600" dirty="0" smtClean="0"/>
          </a:p>
        </p:txBody>
      </p:sp>
    </p:spTree>
    <p:extLst>
      <p:ext uri="{BB962C8B-B14F-4D97-AF65-F5344CB8AC3E}">
        <p14:creationId xmlns:p14="http://schemas.microsoft.com/office/powerpoint/2010/main" val="14604875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6370975"/>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r>
              <a:rPr lang="en-US" sz="3600" dirty="0" smtClean="0"/>
              <a:t>                           </a:t>
            </a:r>
            <a:r>
              <a:rPr lang="en-US" sz="6000" b="1" dirty="0"/>
              <a:t> </a:t>
            </a:r>
            <a:r>
              <a:rPr lang="en-US" sz="6000" b="1" dirty="0" smtClean="0"/>
              <a:t>    </a:t>
            </a:r>
          </a:p>
          <a:p>
            <a:endParaRPr lang="en-US" sz="6000" b="1" dirty="0"/>
          </a:p>
          <a:p>
            <a:r>
              <a:rPr lang="en-US" sz="6000" b="1" dirty="0" smtClean="0"/>
              <a:t> </a:t>
            </a:r>
          </a:p>
          <a:p>
            <a:endParaRPr lang="en-US" sz="6000" b="1" dirty="0"/>
          </a:p>
          <a:p>
            <a:endParaRPr lang="en-US" sz="6000" b="1" dirty="0"/>
          </a:p>
          <a:p>
            <a:endParaRPr lang="en-US" sz="3600" dirty="0" smtClean="0"/>
          </a:p>
        </p:txBody>
      </p:sp>
      <p:pic>
        <p:nvPicPr>
          <p:cNvPr id="6" name="Picture 2"/>
          <p:cNvPicPr>
            <a:picLocks noChangeAspect="1" noChangeArrowheads="1"/>
          </p:cNvPicPr>
          <p:nvPr/>
        </p:nvPicPr>
        <p:blipFill>
          <a:blip r:embed="rId3" cstate="print">
            <a:extLst/>
          </a:blip>
          <a:srcRect/>
          <a:stretch>
            <a:fillRect/>
          </a:stretch>
        </p:blipFill>
        <p:spPr>
          <a:xfrm>
            <a:off x="2895600" y="861386"/>
            <a:ext cx="3665927" cy="5410200"/>
          </a:xfrm>
          <a:prstGeom prst="rect">
            <a:avLst/>
          </a:prstGeom>
          <a:ln w="228600" cap="sq" cmpd="thickThin">
            <a:solidFill>
              <a:srgbClr val="000000"/>
            </a:solidFill>
            <a:miter lim="800000"/>
          </a:ln>
          <a:effectLst>
            <a:innerShdw blurRad="76200">
              <a:srgbClr val="000000"/>
            </a:innerShdw>
          </a:effectLst>
          <a:extLst/>
        </p:spPr>
      </p:pic>
    </p:spTree>
    <p:extLst>
      <p:ext uri="{BB962C8B-B14F-4D97-AF65-F5344CB8AC3E}">
        <p14:creationId xmlns:p14="http://schemas.microsoft.com/office/powerpoint/2010/main" val="8656838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206375"/>
            <a:ext cx="8431213" cy="644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5851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470898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pPr algn="ctr"/>
            <a:r>
              <a:rPr lang="en-US" sz="4400" b="1" dirty="0" smtClean="0"/>
              <a:t>    What does a</a:t>
            </a:r>
          </a:p>
          <a:p>
            <a:pPr algn="ctr"/>
            <a:r>
              <a:rPr lang="en-US" sz="4400" b="1" dirty="0" smtClean="0"/>
              <a:t>“successful reader” </a:t>
            </a:r>
          </a:p>
          <a:p>
            <a:pPr algn="ctr"/>
            <a:r>
              <a:rPr lang="en-US" sz="4400" b="1" dirty="0" smtClean="0"/>
              <a:t>do? </a:t>
            </a:r>
          </a:p>
          <a:p>
            <a:r>
              <a:rPr lang="en-US" sz="3600" dirty="0" smtClean="0"/>
              <a:t>             </a:t>
            </a:r>
            <a:r>
              <a:rPr lang="en-US" sz="6000" b="1" dirty="0" smtClean="0"/>
              <a:t>     </a:t>
            </a:r>
            <a:endParaRPr lang="en-US" sz="6000" b="1" dirty="0"/>
          </a:p>
          <a:p>
            <a:endParaRPr lang="en-US" sz="3600" dirty="0" smtClean="0"/>
          </a:p>
        </p:txBody>
      </p:sp>
    </p:spTree>
    <p:extLst>
      <p:ext uri="{BB962C8B-B14F-4D97-AF65-F5344CB8AC3E}">
        <p14:creationId xmlns:p14="http://schemas.microsoft.com/office/powerpoint/2010/main" val="21430211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470898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pPr algn="ctr"/>
            <a:r>
              <a:rPr lang="en-US" sz="4400" b="1" dirty="0" smtClean="0"/>
              <a:t>    What does </a:t>
            </a:r>
          </a:p>
          <a:p>
            <a:pPr algn="ctr"/>
            <a:r>
              <a:rPr lang="en-US" sz="4400" b="1" dirty="0" smtClean="0"/>
              <a:t>“successful reading” </a:t>
            </a:r>
          </a:p>
          <a:p>
            <a:pPr algn="ctr"/>
            <a:r>
              <a:rPr lang="en-US" sz="4400" b="1" dirty="0"/>
              <a:t>l</a:t>
            </a:r>
            <a:r>
              <a:rPr lang="en-US" sz="4400" b="1" dirty="0" smtClean="0"/>
              <a:t>ook like in the classroom? </a:t>
            </a:r>
          </a:p>
          <a:p>
            <a:r>
              <a:rPr lang="en-US" sz="3600" dirty="0" smtClean="0"/>
              <a:t>             </a:t>
            </a:r>
            <a:r>
              <a:rPr lang="en-US" sz="6000" b="1" dirty="0" smtClean="0"/>
              <a:t>     </a:t>
            </a:r>
            <a:endParaRPr lang="en-US" sz="6000" b="1" dirty="0"/>
          </a:p>
          <a:p>
            <a:endParaRPr lang="en-US" sz="3600" dirty="0" smtClean="0"/>
          </a:p>
        </p:txBody>
      </p:sp>
    </p:spTree>
    <p:extLst>
      <p:ext uri="{BB962C8B-B14F-4D97-AF65-F5344CB8AC3E}">
        <p14:creationId xmlns:p14="http://schemas.microsoft.com/office/powerpoint/2010/main" val="28607228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6063198"/>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pPr algn="ctr"/>
            <a:r>
              <a:rPr lang="en-US" sz="4400" b="1" dirty="0" smtClean="0"/>
              <a:t>    What skills does </a:t>
            </a:r>
          </a:p>
          <a:p>
            <a:pPr algn="ctr"/>
            <a:r>
              <a:rPr lang="en-US" sz="4400" b="1" dirty="0" smtClean="0"/>
              <a:t>the brain need to</a:t>
            </a:r>
          </a:p>
          <a:p>
            <a:pPr algn="ctr"/>
            <a:r>
              <a:rPr lang="en-US" sz="4400" b="1" dirty="0"/>
              <a:t>d</a:t>
            </a:r>
            <a:r>
              <a:rPr lang="en-US" sz="4400" b="1" dirty="0" smtClean="0"/>
              <a:t>evelop in order</a:t>
            </a:r>
          </a:p>
          <a:p>
            <a:pPr algn="ctr"/>
            <a:r>
              <a:rPr lang="en-US" sz="4400" b="1" dirty="0"/>
              <a:t>t</a:t>
            </a:r>
            <a:r>
              <a:rPr lang="en-US" sz="4400" b="1" dirty="0" smtClean="0"/>
              <a:t>o grow </a:t>
            </a:r>
          </a:p>
          <a:p>
            <a:pPr algn="ctr"/>
            <a:r>
              <a:rPr lang="en-US" sz="4400" b="1" dirty="0" smtClean="0"/>
              <a:t>as a “reading brain”??  </a:t>
            </a:r>
          </a:p>
          <a:p>
            <a:r>
              <a:rPr lang="en-US" sz="3600" dirty="0" smtClean="0"/>
              <a:t>             </a:t>
            </a:r>
            <a:r>
              <a:rPr lang="en-US" sz="6000" b="1" dirty="0" smtClean="0"/>
              <a:t>     </a:t>
            </a:r>
            <a:endParaRPr lang="en-US" sz="6000" b="1" dirty="0"/>
          </a:p>
          <a:p>
            <a:endParaRPr lang="en-US" sz="3600" dirty="0" smtClean="0"/>
          </a:p>
        </p:txBody>
      </p:sp>
    </p:spTree>
    <p:extLst>
      <p:ext uri="{BB962C8B-B14F-4D97-AF65-F5344CB8AC3E}">
        <p14:creationId xmlns:p14="http://schemas.microsoft.com/office/powerpoint/2010/main" val="26726999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909310"/>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r>
              <a:rPr lang="en-US" sz="3600" b="1" dirty="0" smtClean="0"/>
              <a:t>              </a:t>
            </a:r>
            <a:r>
              <a:rPr lang="en-US" sz="5400" b="1" dirty="0" smtClean="0"/>
              <a:t>Decoding</a:t>
            </a:r>
          </a:p>
          <a:p>
            <a:r>
              <a:rPr lang="en-US" sz="3600" b="1" dirty="0"/>
              <a:t> </a:t>
            </a:r>
            <a:r>
              <a:rPr lang="en-US" sz="3600" b="1" dirty="0" smtClean="0"/>
              <a:t>             </a:t>
            </a:r>
            <a:r>
              <a:rPr lang="en-US" sz="5400" b="1" dirty="0" smtClean="0"/>
              <a:t>Comprehension</a:t>
            </a:r>
          </a:p>
          <a:p>
            <a:r>
              <a:rPr lang="en-US" sz="5400" b="1" dirty="0"/>
              <a:t> </a:t>
            </a:r>
            <a:r>
              <a:rPr lang="en-US" sz="5400" b="1" dirty="0" smtClean="0"/>
              <a:t>        Visualization</a:t>
            </a:r>
          </a:p>
          <a:p>
            <a:r>
              <a:rPr lang="en-US" sz="5400" b="1" dirty="0"/>
              <a:t> </a:t>
            </a:r>
            <a:r>
              <a:rPr lang="en-US" sz="5400" b="1" dirty="0" smtClean="0"/>
              <a:t>        “Fluency”</a:t>
            </a:r>
          </a:p>
          <a:p>
            <a:r>
              <a:rPr lang="en-US" sz="5400" b="1" dirty="0"/>
              <a:t> </a:t>
            </a:r>
            <a:r>
              <a:rPr lang="en-US" sz="5400" b="1" dirty="0" smtClean="0"/>
              <a:t>         Immersion</a:t>
            </a:r>
            <a:endParaRPr lang="en-US" sz="8800" b="1" dirty="0"/>
          </a:p>
          <a:p>
            <a:endParaRPr lang="en-US" sz="3600" dirty="0" smtClean="0"/>
          </a:p>
        </p:txBody>
      </p:sp>
    </p:spTree>
    <p:extLst>
      <p:ext uri="{BB962C8B-B14F-4D97-AF65-F5344CB8AC3E}">
        <p14:creationId xmlns:p14="http://schemas.microsoft.com/office/powerpoint/2010/main" val="166151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barn(inVertical)">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barn(inVertical)">
                                      <p:cBhvr>
                                        <p:cTn id="2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4031873"/>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pPr algn="ctr"/>
            <a:r>
              <a:rPr lang="en-US" sz="4400" b="1" dirty="0" smtClean="0"/>
              <a:t>What do the students need in order to develop those skills?</a:t>
            </a:r>
          </a:p>
          <a:p>
            <a:pPr algn="ctr"/>
            <a:r>
              <a:rPr lang="en-US" sz="4400" b="1" dirty="0" smtClean="0"/>
              <a:t>Successful Practice !!    </a:t>
            </a:r>
            <a:r>
              <a:rPr lang="en-US" sz="3600" dirty="0" smtClean="0"/>
              <a:t>             </a:t>
            </a:r>
            <a:r>
              <a:rPr lang="en-US" sz="6000" b="1" dirty="0" smtClean="0"/>
              <a:t>     </a:t>
            </a:r>
            <a:endParaRPr lang="en-US" sz="6000" b="1" dirty="0"/>
          </a:p>
          <a:p>
            <a:endParaRPr lang="en-US" sz="3600" dirty="0" smtClean="0"/>
          </a:p>
        </p:txBody>
      </p:sp>
    </p:spTree>
    <p:extLst>
      <p:ext uri="{BB962C8B-B14F-4D97-AF65-F5344CB8AC3E}">
        <p14:creationId xmlns:p14="http://schemas.microsoft.com/office/powerpoint/2010/main" val="322875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909310"/>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dirty="0" smtClean="0"/>
          </a:p>
          <a:p>
            <a:pPr algn="ctr"/>
            <a:r>
              <a:rPr lang="en-US" sz="5400" b="1" dirty="0" smtClean="0"/>
              <a:t>Compelling</a:t>
            </a:r>
          </a:p>
          <a:p>
            <a:pPr algn="ctr"/>
            <a:endParaRPr lang="en-US" sz="5400" b="1" dirty="0" smtClean="0"/>
          </a:p>
          <a:p>
            <a:pPr algn="ctr"/>
            <a:r>
              <a:rPr lang="en-US" sz="5400" b="1" dirty="0" smtClean="0"/>
              <a:t>Comprehensible</a:t>
            </a:r>
          </a:p>
          <a:p>
            <a:pPr algn="ctr"/>
            <a:endParaRPr lang="en-US" sz="5400" b="1" dirty="0"/>
          </a:p>
          <a:p>
            <a:pPr algn="ctr"/>
            <a:r>
              <a:rPr lang="en-US" sz="5400" b="1" dirty="0" smtClean="0"/>
              <a:t>%</a:t>
            </a:r>
          </a:p>
          <a:p>
            <a:pPr algn="ctr"/>
            <a:endParaRPr lang="en-US" sz="3600" dirty="0" smtClean="0"/>
          </a:p>
        </p:txBody>
      </p:sp>
    </p:spTree>
    <p:extLst>
      <p:ext uri="{BB962C8B-B14F-4D97-AF65-F5344CB8AC3E}">
        <p14:creationId xmlns:p14="http://schemas.microsoft.com/office/powerpoint/2010/main" val="386188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ipe(down)">
                                      <p:cBhvr>
                                        <p:cTn id="1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786199"/>
          </a:xfrm>
          <a:prstGeom prst="rect">
            <a:avLst/>
          </a:prstGeom>
          <a:solidFill>
            <a:srgbClr val="F4F480"/>
          </a:solidFill>
          <a:ln w="57150">
            <a:solidFill>
              <a:schemeClr val="tx1"/>
            </a:solidFill>
          </a:ln>
        </p:spPr>
        <p:txBody>
          <a:bodyPr wrap="square" rtlCol="0">
            <a:spAutoFit/>
          </a:bodyPr>
          <a:lstStyle/>
          <a:p>
            <a:pPr algn="ctr"/>
            <a:endParaRPr lang="en-US" sz="1400" b="1" dirty="0" smtClean="0"/>
          </a:p>
          <a:p>
            <a:pPr algn="ctr"/>
            <a:r>
              <a:rPr lang="en-US" sz="2000" dirty="0" smtClean="0">
                <a:latin typeface="Helvetica"/>
              </a:rPr>
              <a:t>_________   ______ </a:t>
            </a:r>
            <a:r>
              <a:rPr lang="en-US" sz="2000" dirty="0">
                <a:latin typeface="Helvetica"/>
              </a:rPr>
              <a:t>SQUARE </a:t>
            </a:r>
            <a:r>
              <a:rPr lang="en-US" sz="2000" dirty="0" smtClean="0">
                <a:latin typeface="Helvetica"/>
              </a:rPr>
              <a:t>________</a:t>
            </a:r>
          </a:p>
          <a:p>
            <a:pPr algn="ctr"/>
            <a:r>
              <a:rPr lang="en-US" sz="2000" dirty="0">
                <a:latin typeface="Helvetica"/>
              </a:rPr>
              <a:t>1 </a:t>
            </a:r>
            <a:r>
              <a:rPr lang="en-US" sz="2000" dirty="0" smtClean="0">
                <a:latin typeface="Helvetica"/>
              </a:rPr>
              <a:t>________ ______ </a:t>
            </a:r>
            <a:r>
              <a:rPr lang="en-US" sz="2000" dirty="0">
                <a:latin typeface="Helvetica"/>
              </a:rPr>
              <a:t>flour</a:t>
            </a:r>
            <a:br>
              <a:rPr lang="en-US" sz="2000" dirty="0">
                <a:latin typeface="Helvetica"/>
              </a:rPr>
            </a:br>
            <a:r>
              <a:rPr lang="en-US" sz="2000" dirty="0">
                <a:latin typeface="Helvetica"/>
              </a:rPr>
              <a:t>1/2 c. </a:t>
            </a:r>
            <a:r>
              <a:rPr lang="en-US" sz="2000" dirty="0" smtClean="0">
                <a:latin typeface="Helvetica"/>
              </a:rPr>
              <a:t>______ </a:t>
            </a:r>
            <a:r>
              <a:rPr lang="en-US" sz="2000" dirty="0">
                <a:latin typeface="Helvetica"/>
              </a:rPr>
              <a:t>cooking </a:t>
            </a:r>
            <a:r>
              <a:rPr lang="en-US" sz="2000" dirty="0" smtClean="0">
                <a:latin typeface="Helvetica"/>
              </a:rPr>
              <a:t>_________</a:t>
            </a:r>
            <a:r>
              <a:rPr lang="en-US" sz="2000" dirty="0">
                <a:latin typeface="Helvetica"/>
              </a:rPr>
              <a:t/>
            </a:r>
            <a:br>
              <a:rPr lang="en-US" sz="2000" dirty="0">
                <a:latin typeface="Helvetica"/>
              </a:rPr>
            </a:br>
            <a:r>
              <a:rPr lang="en-US" sz="2000" dirty="0">
                <a:latin typeface="Helvetica"/>
              </a:rPr>
              <a:t>1/2 c. brown </a:t>
            </a:r>
            <a:r>
              <a:rPr lang="en-US" sz="2000" dirty="0" smtClean="0">
                <a:latin typeface="Helvetica"/>
              </a:rPr>
              <a:t>_____</a:t>
            </a:r>
            <a:r>
              <a:rPr lang="en-US" sz="2000" dirty="0">
                <a:latin typeface="Helvetica"/>
              </a:rPr>
              <a:t/>
            </a:r>
            <a:br>
              <a:rPr lang="en-US" sz="2000" dirty="0">
                <a:latin typeface="Helvetica"/>
              </a:rPr>
            </a:br>
            <a:r>
              <a:rPr lang="en-US" sz="2000" dirty="0" smtClean="0">
                <a:latin typeface="Helvetica"/>
              </a:rPr>
              <a:t>______ </a:t>
            </a:r>
            <a:r>
              <a:rPr lang="en-US" sz="2000" dirty="0">
                <a:latin typeface="Helvetica"/>
              </a:rPr>
              <a:t>c. </a:t>
            </a:r>
            <a:r>
              <a:rPr lang="en-US" sz="2000" dirty="0" smtClean="0">
                <a:latin typeface="Helvetica"/>
              </a:rPr>
              <a:t>___________</a:t>
            </a:r>
          </a:p>
          <a:p>
            <a:pPr algn="ctr"/>
            <a:r>
              <a:rPr lang="en-US" sz="2000" dirty="0" smtClean="0">
                <a:latin typeface="Helvetica"/>
              </a:rPr>
              <a:t>________ </a:t>
            </a:r>
            <a:r>
              <a:rPr lang="en-US" sz="2000" dirty="0">
                <a:latin typeface="Helvetica"/>
              </a:rPr>
              <a:t>until </a:t>
            </a:r>
            <a:r>
              <a:rPr lang="en-US" sz="2000" dirty="0" smtClean="0">
                <a:latin typeface="Helvetica"/>
              </a:rPr>
              <a:t>________ </a:t>
            </a:r>
            <a:r>
              <a:rPr lang="en-US" sz="2000" dirty="0">
                <a:latin typeface="Helvetica"/>
              </a:rPr>
              <a:t>and </a:t>
            </a:r>
            <a:r>
              <a:rPr lang="en-US" sz="2000" dirty="0" smtClean="0">
                <a:latin typeface="Helvetica"/>
              </a:rPr>
              <a:t>______ </a:t>
            </a:r>
            <a:r>
              <a:rPr lang="en-US" sz="2000" dirty="0">
                <a:latin typeface="Helvetica"/>
              </a:rPr>
              <a:t>in 9 x 13 inch </a:t>
            </a:r>
            <a:r>
              <a:rPr lang="en-US" sz="2000" dirty="0" smtClean="0">
                <a:latin typeface="Helvetica"/>
              </a:rPr>
              <a:t>______._______ _____ __________ </a:t>
            </a:r>
            <a:r>
              <a:rPr lang="en-US" sz="2000" dirty="0">
                <a:latin typeface="Helvetica"/>
              </a:rPr>
              <a:t>(follow </a:t>
            </a:r>
            <a:r>
              <a:rPr lang="en-US" sz="2000" dirty="0" smtClean="0">
                <a:latin typeface="Helvetica"/>
              </a:rPr>
              <a:t>________ </a:t>
            </a:r>
            <a:r>
              <a:rPr lang="en-US" sz="2000" dirty="0">
                <a:latin typeface="Helvetica"/>
              </a:rPr>
              <a:t>on </a:t>
            </a:r>
            <a:r>
              <a:rPr lang="en-US" sz="2000" dirty="0" smtClean="0">
                <a:latin typeface="Helvetica"/>
              </a:rPr>
              <a:t>_______). </a:t>
            </a:r>
            <a:r>
              <a:rPr lang="en-US" sz="2000" dirty="0">
                <a:latin typeface="Helvetica"/>
              </a:rPr>
              <a:t>Pour </a:t>
            </a:r>
            <a:r>
              <a:rPr lang="en-US" sz="2000" dirty="0" smtClean="0">
                <a:latin typeface="Helvetica"/>
              </a:rPr>
              <a:t>on _______ </a:t>
            </a:r>
            <a:r>
              <a:rPr lang="en-US" sz="2000" dirty="0">
                <a:latin typeface="Helvetica"/>
              </a:rPr>
              <a:t>and bake 20 </a:t>
            </a:r>
            <a:r>
              <a:rPr lang="en-US" sz="2000" dirty="0" smtClean="0">
                <a:latin typeface="Helvetica"/>
              </a:rPr>
              <a:t>______ </a:t>
            </a:r>
            <a:r>
              <a:rPr lang="en-US" sz="2000" dirty="0">
                <a:latin typeface="Helvetica"/>
              </a:rPr>
              <a:t>at </a:t>
            </a:r>
            <a:r>
              <a:rPr lang="en-US" sz="2000" dirty="0" smtClean="0">
                <a:latin typeface="Helvetica"/>
              </a:rPr>
              <a:t>___________.</a:t>
            </a:r>
            <a:r>
              <a:rPr lang="en-US" sz="2000" b="1" i="1" dirty="0" smtClean="0">
                <a:latin typeface="Helvetica"/>
              </a:rPr>
              <a:t> </a:t>
            </a:r>
          </a:p>
          <a:p>
            <a:pPr algn="ctr"/>
            <a:r>
              <a:rPr lang="en-US" sz="2000" b="1" i="1" dirty="0" smtClean="0">
                <a:latin typeface="Helvetica"/>
              </a:rPr>
              <a:t>___________</a:t>
            </a:r>
          </a:p>
          <a:p>
            <a:pPr algn="ctr"/>
            <a:r>
              <a:rPr lang="en-US" sz="2000" dirty="0">
                <a:solidFill>
                  <a:srgbClr val="000000"/>
                </a:solidFill>
                <a:latin typeface="Helvetica"/>
              </a:rPr>
              <a:t>1/2 </a:t>
            </a:r>
            <a:r>
              <a:rPr lang="en-US" sz="2000" dirty="0" smtClean="0">
                <a:solidFill>
                  <a:srgbClr val="000000"/>
                </a:solidFill>
                <a:latin typeface="Helvetica"/>
              </a:rPr>
              <a:t>______ </a:t>
            </a:r>
            <a:r>
              <a:rPr lang="en-US" sz="2000" dirty="0">
                <a:solidFill>
                  <a:srgbClr val="000000"/>
                </a:solidFill>
                <a:latin typeface="Helvetica"/>
              </a:rPr>
              <a:t>nuts</a:t>
            </a:r>
            <a:br>
              <a:rPr lang="en-US" sz="2000" dirty="0">
                <a:solidFill>
                  <a:srgbClr val="000000"/>
                </a:solidFill>
                <a:latin typeface="Helvetica"/>
              </a:rPr>
            </a:br>
            <a:r>
              <a:rPr lang="en-US" sz="2000" dirty="0">
                <a:solidFill>
                  <a:srgbClr val="000000"/>
                </a:solidFill>
                <a:latin typeface="Helvetica"/>
              </a:rPr>
              <a:t>1/2 c. </a:t>
            </a:r>
            <a:r>
              <a:rPr lang="en-US" sz="2000" dirty="0" smtClean="0">
                <a:solidFill>
                  <a:srgbClr val="000000"/>
                </a:solidFill>
                <a:latin typeface="Helvetica"/>
              </a:rPr>
              <a:t>_______ ______</a:t>
            </a:r>
            <a:r>
              <a:rPr lang="en-US" sz="2000" dirty="0">
                <a:solidFill>
                  <a:srgbClr val="000000"/>
                </a:solidFill>
                <a:latin typeface="Helvetica"/>
              </a:rPr>
              <a:t/>
            </a:r>
            <a:br>
              <a:rPr lang="en-US" sz="2000" dirty="0">
                <a:solidFill>
                  <a:srgbClr val="000000"/>
                </a:solidFill>
                <a:latin typeface="Helvetica"/>
              </a:rPr>
            </a:br>
            <a:r>
              <a:rPr lang="en-US" sz="2000" dirty="0">
                <a:solidFill>
                  <a:srgbClr val="000000"/>
                </a:solidFill>
                <a:latin typeface="Helvetica"/>
              </a:rPr>
              <a:t>2 </a:t>
            </a:r>
            <a:r>
              <a:rPr lang="en-US" sz="2000" dirty="0" smtClean="0">
                <a:solidFill>
                  <a:srgbClr val="000000"/>
                </a:solidFill>
                <a:latin typeface="Helvetica"/>
              </a:rPr>
              <a:t>____. butter</a:t>
            </a:r>
            <a:r>
              <a:rPr lang="en-US" sz="2000" dirty="0">
                <a:solidFill>
                  <a:srgbClr val="772222"/>
                </a:solidFill>
                <a:latin typeface="Helvetica"/>
              </a:rPr>
              <a:t> </a:t>
            </a:r>
            <a:endParaRPr lang="en-US" sz="2000" dirty="0" smtClean="0">
              <a:solidFill>
                <a:srgbClr val="772222"/>
              </a:solidFill>
              <a:latin typeface="Helvetica"/>
            </a:endParaRPr>
          </a:p>
          <a:p>
            <a:pPr algn="ctr"/>
            <a:r>
              <a:rPr lang="en-US" sz="2000" dirty="0" smtClean="0">
                <a:latin typeface="Helvetica"/>
              </a:rPr>
              <a:t>________ </a:t>
            </a:r>
            <a:r>
              <a:rPr lang="en-US" sz="2000" dirty="0">
                <a:latin typeface="Helvetica"/>
              </a:rPr>
              <a:t>over hot </a:t>
            </a:r>
            <a:r>
              <a:rPr lang="en-US" sz="2000" dirty="0" smtClean="0">
                <a:latin typeface="Helvetica"/>
              </a:rPr>
              <a:t>_________ _________. ________ </a:t>
            </a:r>
            <a:r>
              <a:rPr lang="en-US" sz="2000" dirty="0">
                <a:latin typeface="Helvetica"/>
              </a:rPr>
              <a:t>to oven and bake 15-20 </a:t>
            </a:r>
            <a:r>
              <a:rPr lang="en-US" sz="2000" dirty="0" smtClean="0">
                <a:latin typeface="Helvetica"/>
              </a:rPr>
              <a:t>________ </a:t>
            </a:r>
            <a:r>
              <a:rPr lang="en-US" sz="2000" dirty="0">
                <a:latin typeface="Helvetica"/>
              </a:rPr>
              <a:t>until </a:t>
            </a:r>
            <a:r>
              <a:rPr lang="en-US" sz="2000" dirty="0" smtClean="0">
                <a:latin typeface="Helvetica"/>
              </a:rPr>
              <a:t>________ </a:t>
            </a:r>
            <a:r>
              <a:rPr lang="en-US" sz="2000" dirty="0">
                <a:latin typeface="Helvetica"/>
              </a:rPr>
              <a:t>is set</a:t>
            </a:r>
            <a:r>
              <a:rPr lang="en-US" sz="2000" dirty="0" smtClean="0">
                <a:latin typeface="Helvetica"/>
              </a:rPr>
              <a:t>.__________ </a:t>
            </a:r>
            <a:r>
              <a:rPr lang="en-US" sz="2000" dirty="0">
                <a:latin typeface="Helvetica"/>
              </a:rPr>
              <a:t>in </a:t>
            </a:r>
            <a:r>
              <a:rPr lang="en-US" sz="2000" dirty="0" smtClean="0">
                <a:latin typeface="Helvetica"/>
              </a:rPr>
              <a:t>_______. </a:t>
            </a:r>
            <a:r>
              <a:rPr lang="en-US" sz="2000" dirty="0">
                <a:latin typeface="Helvetica"/>
              </a:rPr>
              <a:t>Cut in 2 </a:t>
            </a:r>
            <a:r>
              <a:rPr lang="en-US" sz="2000" dirty="0" smtClean="0">
                <a:latin typeface="Helvetica"/>
              </a:rPr>
              <a:t>inch_____. __________ </a:t>
            </a:r>
            <a:r>
              <a:rPr lang="en-US" sz="2000" dirty="0">
                <a:latin typeface="Helvetica"/>
              </a:rPr>
              <a:t>with </a:t>
            </a:r>
            <a:r>
              <a:rPr lang="en-US" sz="2000" dirty="0" smtClean="0">
                <a:latin typeface="Helvetica"/>
              </a:rPr>
              <a:t>_______ _______. </a:t>
            </a:r>
            <a:r>
              <a:rPr lang="en-US" sz="2000" dirty="0">
                <a:latin typeface="Helvetica"/>
              </a:rPr>
              <a:t>Makes </a:t>
            </a:r>
            <a:r>
              <a:rPr lang="en-US" sz="2000" dirty="0" smtClean="0">
                <a:latin typeface="Helvetica"/>
              </a:rPr>
              <a:t>2 ______.</a:t>
            </a:r>
            <a:endParaRPr lang="en-US" sz="2000" dirty="0" smtClean="0"/>
          </a:p>
          <a:p>
            <a:pPr algn="ctr"/>
            <a:endParaRPr lang="en-US" sz="3600" dirty="0" smtClean="0"/>
          </a:p>
        </p:txBody>
      </p:sp>
    </p:spTree>
    <p:extLst>
      <p:ext uri="{BB962C8B-B14F-4D97-AF65-F5344CB8AC3E}">
        <p14:creationId xmlns:p14="http://schemas.microsoft.com/office/powerpoint/2010/main" val="37365708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786199"/>
          </a:xfrm>
          <a:prstGeom prst="rect">
            <a:avLst/>
          </a:prstGeom>
          <a:solidFill>
            <a:srgbClr val="F4F480"/>
          </a:solidFill>
          <a:ln w="57150">
            <a:solidFill>
              <a:schemeClr val="tx1"/>
            </a:solidFill>
          </a:ln>
        </p:spPr>
        <p:txBody>
          <a:bodyPr wrap="square" rtlCol="0">
            <a:spAutoFit/>
          </a:bodyPr>
          <a:lstStyle/>
          <a:p>
            <a:pPr algn="ctr"/>
            <a:endParaRPr lang="en-US" sz="1400" b="1" dirty="0" smtClean="0"/>
          </a:p>
          <a:p>
            <a:pPr algn="ctr"/>
            <a:r>
              <a:rPr lang="en-US" sz="2000" dirty="0">
                <a:latin typeface="Helvetica"/>
              </a:rPr>
              <a:t>PUMPKIN </a:t>
            </a:r>
            <a:r>
              <a:rPr lang="en-US" sz="2000" dirty="0" smtClean="0">
                <a:latin typeface="Helvetica"/>
              </a:rPr>
              <a:t>______ </a:t>
            </a:r>
            <a:r>
              <a:rPr lang="en-US" sz="2000" dirty="0">
                <a:latin typeface="Helvetica"/>
              </a:rPr>
              <a:t>SQUARE </a:t>
            </a:r>
            <a:r>
              <a:rPr lang="en-US" sz="2000" dirty="0" smtClean="0">
                <a:latin typeface="Helvetica"/>
              </a:rPr>
              <a:t>________</a:t>
            </a:r>
          </a:p>
          <a:p>
            <a:pPr algn="ctr"/>
            <a:r>
              <a:rPr lang="en-US" sz="2000" dirty="0">
                <a:latin typeface="Helvetica"/>
              </a:rPr>
              <a:t>1 </a:t>
            </a:r>
            <a:r>
              <a:rPr lang="en-US" sz="2000" dirty="0" smtClean="0">
                <a:latin typeface="Helvetica"/>
              </a:rPr>
              <a:t>________ ______ </a:t>
            </a:r>
            <a:r>
              <a:rPr lang="en-US" sz="2000" dirty="0">
                <a:latin typeface="Helvetica"/>
              </a:rPr>
              <a:t>flour</a:t>
            </a:r>
            <a:br>
              <a:rPr lang="en-US" sz="2000" dirty="0">
                <a:latin typeface="Helvetica"/>
              </a:rPr>
            </a:br>
            <a:r>
              <a:rPr lang="en-US" sz="2000" dirty="0">
                <a:latin typeface="Helvetica"/>
              </a:rPr>
              <a:t>1/2 c. </a:t>
            </a:r>
            <a:r>
              <a:rPr lang="en-US" sz="2000" dirty="0" smtClean="0">
                <a:latin typeface="Helvetica"/>
              </a:rPr>
              <a:t>______ </a:t>
            </a:r>
            <a:r>
              <a:rPr lang="en-US" sz="2000" dirty="0">
                <a:latin typeface="Helvetica"/>
              </a:rPr>
              <a:t>cooking </a:t>
            </a:r>
            <a:r>
              <a:rPr lang="en-US" sz="2000" dirty="0" smtClean="0">
                <a:latin typeface="Helvetica"/>
              </a:rPr>
              <a:t>_________</a:t>
            </a:r>
            <a:r>
              <a:rPr lang="en-US" sz="2000" dirty="0">
                <a:latin typeface="Helvetica"/>
              </a:rPr>
              <a:t/>
            </a:r>
            <a:br>
              <a:rPr lang="en-US" sz="2000" dirty="0">
                <a:latin typeface="Helvetica"/>
              </a:rPr>
            </a:br>
            <a:r>
              <a:rPr lang="en-US" sz="2000" dirty="0">
                <a:latin typeface="Helvetica"/>
              </a:rPr>
              <a:t>1/2 c. brown </a:t>
            </a:r>
            <a:r>
              <a:rPr lang="en-US" sz="2000" dirty="0" smtClean="0">
                <a:latin typeface="Helvetica"/>
              </a:rPr>
              <a:t>_____</a:t>
            </a:r>
            <a:r>
              <a:rPr lang="en-US" sz="2000" dirty="0">
                <a:latin typeface="Helvetica"/>
              </a:rPr>
              <a:t/>
            </a:r>
            <a:br>
              <a:rPr lang="en-US" sz="2000" dirty="0">
                <a:latin typeface="Helvetica"/>
              </a:rPr>
            </a:br>
            <a:r>
              <a:rPr lang="en-US" sz="2000" dirty="0" smtClean="0">
                <a:latin typeface="Helvetica"/>
              </a:rPr>
              <a:t>______ </a:t>
            </a:r>
            <a:r>
              <a:rPr lang="en-US" sz="2000" dirty="0">
                <a:latin typeface="Helvetica"/>
              </a:rPr>
              <a:t>c. </a:t>
            </a:r>
            <a:r>
              <a:rPr lang="en-US" sz="2000" dirty="0" smtClean="0">
                <a:latin typeface="Helvetica"/>
              </a:rPr>
              <a:t>butter</a:t>
            </a:r>
          </a:p>
          <a:p>
            <a:pPr algn="ctr"/>
            <a:r>
              <a:rPr lang="en-US" sz="2000" dirty="0" smtClean="0">
                <a:latin typeface="Helvetica"/>
              </a:rPr>
              <a:t>________ </a:t>
            </a:r>
            <a:r>
              <a:rPr lang="en-US" sz="2000" dirty="0">
                <a:latin typeface="Helvetica"/>
              </a:rPr>
              <a:t>until </a:t>
            </a:r>
            <a:r>
              <a:rPr lang="en-US" sz="2000" dirty="0" smtClean="0">
                <a:latin typeface="Helvetica"/>
              </a:rPr>
              <a:t>________ </a:t>
            </a:r>
            <a:r>
              <a:rPr lang="en-US" sz="2000" dirty="0">
                <a:latin typeface="Helvetica"/>
              </a:rPr>
              <a:t>and </a:t>
            </a:r>
            <a:r>
              <a:rPr lang="en-US" sz="2000" dirty="0" smtClean="0">
                <a:latin typeface="Helvetica"/>
              </a:rPr>
              <a:t>______ </a:t>
            </a:r>
            <a:r>
              <a:rPr lang="en-US" sz="2000" dirty="0">
                <a:latin typeface="Helvetica"/>
              </a:rPr>
              <a:t>in 9 x 13 inch </a:t>
            </a:r>
            <a:r>
              <a:rPr lang="en-US" sz="2000" dirty="0" smtClean="0">
                <a:latin typeface="Helvetica"/>
              </a:rPr>
              <a:t>______. </a:t>
            </a:r>
            <a:r>
              <a:rPr lang="en-US" sz="2000" dirty="0">
                <a:latin typeface="Helvetica"/>
              </a:rPr>
              <a:t>Bake for 15 minutes at </a:t>
            </a:r>
            <a:r>
              <a:rPr lang="en-US" sz="2000" dirty="0" smtClean="0">
                <a:latin typeface="Helvetica"/>
              </a:rPr>
              <a:t>_______ ________. _______ </a:t>
            </a:r>
            <a:r>
              <a:rPr lang="en-US" sz="2000" dirty="0">
                <a:latin typeface="Helvetica"/>
              </a:rPr>
              <a:t>1 (28 ounce) can </a:t>
            </a:r>
            <a:r>
              <a:rPr lang="en-US" sz="2000" dirty="0" smtClean="0">
                <a:latin typeface="Helvetica"/>
              </a:rPr>
              <a:t>_____ </a:t>
            </a:r>
            <a:r>
              <a:rPr lang="en-US" sz="2000" dirty="0">
                <a:latin typeface="Helvetica"/>
              </a:rPr>
              <a:t>pumpkin (follow </a:t>
            </a:r>
            <a:r>
              <a:rPr lang="en-US" sz="2000" dirty="0" smtClean="0">
                <a:latin typeface="Helvetica"/>
              </a:rPr>
              <a:t>________ </a:t>
            </a:r>
            <a:r>
              <a:rPr lang="en-US" sz="2000" dirty="0">
                <a:latin typeface="Helvetica"/>
              </a:rPr>
              <a:t>on can). Pour </a:t>
            </a:r>
            <a:r>
              <a:rPr lang="en-US" sz="2000" dirty="0" smtClean="0">
                <a:latin typeface="Helvetica"/>
              </a:rPr>
              <a:t>on _______ </a:t>
            </a:r>
            <a:r>
              <a:rPr lang="en-US" sz="2000" dirty="0">
                <a:latin typeface="Helvetica"/>
              </a:rPr>
              <a:t>and bake 20 </a:t>
            </a:r>
            <a:r>
              <a:rPr lang="en-US" sz="2000" dirty="0" smtClean="0">
                <a:latin typeface="Helvetica"/>
              </a:rPr>
              <a:t>______ </a:t>
            </a:r>
            <a:r>
              <a:rPr lang="en-US" sz="2000" dirty="0">
                <a:latin typeface="Helvetica"/>
              </a:rPr>
              <a:t>at </a:t>
            </a:r>
            <a:r>
              <a:rPr lang="en-US" sz="2000" dirty="0" smtClean="0">
                <a:latin typeface="Helvetica"/>
              </a:rPr>
              <a:t>___________.</a:t>
            </a:r>
            <a:r>
              <a:rPr lang="en-US" sz="2000" b="1" i="1" dirty="0" smtClean="0">
                <a:latin typeface="Helvetica"/>
              </a:rPr>
              <a:t> </a:t>
            </a:r>
          </a:p>
          <a:p>
            <a:pPr algn="ctr"/>
            <a:r>
              <a:rPr lang="en-US" sz="2000" b="1" i="1" dirty="0" smtClean="0">
                <a:latin typeface="Helvetica"/>
              </a:rPr>
              <a:t>___________</a:t>
            </a:r>
          </a:p>
          <a:p>
            <a:pPr algn="ctr"/>
            <a:r>
              <a:rPr lang="en-US" sz="2000" dirty="0">
                <a:solidFill>
                  <a:srgbClr val="000000"/>
                </a:solidFill>
                <a:latin typeface="Helvetica"/>
              </a:rPr>
              <a:t>1/2 </a:t>
            </a:r>
            <a:r>
              <a:rPr lang="en-US" sz="2000" dirty="0" smtClean="0">
                <a:solidFill>
                  <a:srgbClr val="000000"/>
                </a:solidFill>
                <a:latin typeface="Helvetica"/>
              </a:rPr>
              <a:t>______ </a:t>
            </a:r>
            <a:r>
              <a:rPr lang="en-US" sz="2000" dirty="0">
                <a:solidFill>
                  <a:srgbClr val="000000"/>
                </a:solidFill>
                <a:latin typeface="Helvetica"/>
              </a:rPr>
              <a:t>nuts</a:t>
            </a:r>
            <a:br>
              <a:rPr lang="en-US" sz="2000" dirty="0">
                <a:solidFill>
                  <a:srgbClr val="000000"/>
                </a:solidFill>
                <a:latin typeface="Helvetica"/>
              </a:rPr>
            </a:br>
            <a:r>
              <a:rPr lang="en-US" sz="2000" dirty="0">
                <a:solidFill>
                  <a:srgbClr val="000000"/>
                </a:solidFill>
                <a:latin typeface="Helvetica"/>
              </a:rPr>
              <a:t>1/2 c. </a:t>
            </a:r>
            <a:r>
              <a:rPr lang="en-US" sz="2000" dirty="0" smtClean="0">
                <a:solidFill>
                  <a:srgbClr val="000000"/>
                </a:solidFill>
                <a:latin typeface="Helvetica"/>
              </a:rPr>
              <a:t>_______ ______</a:t>
            </a:r>
            <a:r>
              <a:rPr lang="en-US" sz="2000" dirty="0">
                <a:solidFill>
                  <a:srgbClr val="000000"/>
                </a:solidFill>
                <a:latin typeface="Helvetica"/>
              </a:rPr>
              <a:t/>
            </a:r>
            <a:br>
              <a:rPr lang="en-US" sz="2000" dirty="0">
                <a:solidFill>
                  <a:srgbClr val="000000"/>
                </a:solidFill>
                <a:latin typeface="Helvetica"/>
              </a:rPr>
            </a:br>
            <a:r>
              <a:rPr lang="en-US" sz="2000" dirty="0">
                <a:solidFill>
                  <a:srgbClr val="000000"/>
                </a:solidFill>
                <a:latin typeface="Helvetica"/>
              </a:rPr>
              <a:t>2 </a:t>
            </a:r>
            <a:r>
              <a:rPr lang="en-US" sz="2000" dirty="0" smtClean="0">
                <a:solidFill>
                  <a:srgbClr val="000000"/>
                </a:solidFill>
                <a:latin typeface="Helvetica"/>
              </a:rPr>
              <a:t>____. butter</a:t>
            </a:r>
            <a:r>
              <a:rPr lang="en-US" sz="2000" dirty="0">
                <a:solidFill>
                  <a:srgbClr val="772222"/>
                </a:solidFill>
                <a:latin typeface="Helvetica"/>
              </a:rPr>
              <a:t> </a:t>
            </a:r>
            <a:endParaRPr lang="en-US" sz="2000" dirty="0" smtClean="0">
              <a:solidFill>
                <a:srgbClr val="772222"/>
              </a:solidFill>
              <a:latin typeface="Helvetica"/>
            </a:endParaRPr>
          </a:p>
          <a:p>
            <a:pPr algn="ctr"/>
            <a:r>
              <a:rPr lang="en-US" sz="2000" dirty="0" smtClean="0">
                <a:latin typeface="Helvetica"/>
              </a:rPr>
              <a:t>________ </a:t>
            </a:r>
            <a:r>
              <a:rPr lang="en-US" sz="2000" dirty="0">
                <a:latin typeface="Helvetica"/>
              </a:rPr>
              <a:t>over hot pumpkin </a:t>
            </a:r>
            <a:r>
              <a:rPr lang="en-US" sz="2000" dirty="0" smtClean="0">
                <a:latin typeface="Helvetica"/>
              </a:rPr>
              <a:t>_________. ________ </a:t>
            </a:r>
            <a:r>
              <a:rPr lang="en-US" sz="2000" dirty="0">
                <a:latin typeface="Helvetica"/>
              </a:rPr>
              <a:t>to oven and bake 15-20 minutes until </a:t>
            </a:r>
            <a:r>
              <a:rPr lang="en-US" sz="2000" dirty="0" smtClean="0">
                <a:latin typeface="Helvetica"/>
              </a:rPr>
              <a:t>________ </a:t>
            </a:r>
            <a:r>
              <a:rPr lang="en-US" sz="2000" dirty="0">
                <a:latin typeface="Helvetica"/>
              </a:rPr>
              <a:t>is set. Cool in pan. Cut in 2 </a:t>
            </a:r>
            <a:r>
              <a:rPr lang="en-US" sz="2000" dirty="0" smtClean="0">
                <a:latin typeface="Helvetica"/>
              </a:rPr>
              <a:t>inch_____. </a:t>
            </a:r>
            <a:r>
              <a:rPr lang="en-US" sz="2000" dirty="0">
                <a:latin typeface="Helvetica"/>
              </a:rPr>
              <a:t>Serve with </a:t>
            </a:r>
            <a:r>
              <a:rPr lang="en-US" sz="2000" dirty="0" smtClean="0">
                <a:latin typeface="Helvetica"/>
              </a:rPr>
              <a:t>_______ _______. </a:t>
            </a:r>
            <a:r>
              <a:rPr lang="en-US" sz="2000" dirty="0">
                <a:latin typeface="Helvetica"/>
              </a:rPr>
              <a:t>Makes </a:t>
            </a:r>
            <a:r>
              <a:rPr lang="en-US" sz="2000" dirty="0" smtClean="0">
                <a:latin typeface="Helvetica"/>
              </a:rPr>
              <a:t>2 ______.</a:t>
            </a:r>
            <a:endParaRPr lang="en-US" sz="2000" dirty="0" smtClean="0"/>
          </a:p>
          <a:p>
            <a:pPr algn="ctr"/>
            <a:endParaRPr lang="en-US" sz="3600" dirty="0" smtClean="0"/>
          </a:p>
        </p:txBody>
      </p:sp>
    </p:spTree>
    <p:extLst>
      <p:ext uri="{BB962C8B-B14F-4D97-AF65-F5344CB8AC3E}">
        <p14:creationId xmlns:p14="http://schemas.microsoft.com/office/powerpoint/2010/main" val="390081900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786199"/>
          </a:xfrm>
          <a:prstGeom prst="rect">
            <a:avLst/>
          </a:prstGeom>
          <a:solidFill>
            <a:srgbClr val="F4F480"/>
          </a:solidFill>
          <a:ln w="57150">
            <a:solidFill>
              <a:schemeClr val="tx1"/>
            </a:solidFill>
          </a:ln>
        </p:spPr>
        <p:txBody>
          <a:bodyPr wrap="square" rtlCol="0">
            <a:spAutoFit/>
          </a:bodyPr>
          <a:lstStyle/>
          <a:p>
            <a:pPr algn="ctr"/>
            <a:endParaRPr lang="en-US" sz="1400" b="1" dirty="0" smtClean="0"/>
          </a:p>
          <a:p>
            <a:pPr algn="ctr"/>
            <a:r>
              <a:rPr lang="en-US" sz="2000" dirty="0">
                <a:latin typeface="Helvetica"/>
              </a:rPr>
              <a:t>PUMPKIN </a:t>
            </a:r>
            <a:r>
              <a:rPr lang="en-US" sz="2000" dirty="0" smtClean="0">
                <a:latin typeface="Helvetica"/>
              </a:rPr>
              <a:t>______ </a:t>
            </a:r>
            <a:r>
              <a:rPr lang="en-US" sz="2000" dirty="0">
                <a:latin typeface="Helvetica"/>
              </a:rPr>
              <a:t>SQUARE </a:t>
            </a:r>
            <a:r>
              <a:rPr lang="en-US" sz="2000" dirty="0" smtClean="0">
                <a:latin typeface="Helvetica"/>
              </a:rPr>
              <a:t>________</a:t>
            </a:r>
          </a:p>
          <a:p>
            <a:pPr algn="ctr"/>
            <a:r>
              <a:rPr lang="en-US" sz="2000" dirty="0">
                <a:latin typeface="Helvetica"/>
              </a:rPr>
              <a:t>1 </a:t>
            </a:r>
            <a:r>
              <a:rPr lang="en-US" sz="2000" dirty="0" smtClean="0">
                <a:latin typeface="Helvetica"/>
              </a:rPr>
              <a:t>________ ______ </a:t>
            </a:r>
            <a:r>
              <a:rPr lang="en-US" sz="2000" dirty="0">
                <a:latin typeface="Helvetica"/>
              </a:rPr>
              <a:t>flour</a:t>
            </a:r>
            <a:br>
              <a:rPr lang="en-US" sz="2000" dirty="0">
                <a:latin typeface="Helvetica"/>
              </a:rPr>
            </a:br>
            <a:r>
              <a:rPr lang="en-US" sz="2000" dirty="0">
                <a:latin typeface="Helvetica"/>
              </a:rPr>
              <a:t>1/2 c. </a:t>
            </a:r>
            <a:r>
              <a:rPr lang="en-US" sz="2000" dirty="0" smtClean="0">
                <a:latin typeface="Helvetica"/>
              </a:rPr>
              <a:t>______ </a:t>
            </a:r>
            <a:r>
              <a:rPr lang="en-US" sz="2000" dirty="0">
                <a:latin typeface="Helvetica"/>
              </a:rPr>
              <a:t>cooking </a:t>
            </a:r>
            <a:r>
              <a:rPr lang="en-US" sz="2000" dirty="0" smtClean="0">
                <a:latin typeface="Helvetica"/>
              </a:rPr>
              <a:t>_________</a:t>
            </a:r>
            <a:r>
              <a:rPr lang="en-US" sz="2000" dirty="0">
                <a:latin typeface="Helvetica"/>
              </a:rPr>
              <a:t/>
            </a:r>
            <a:br>
              <a:rPr lang="en-US" sz="2000" dirty="0">
                <a:latin typeface="Helvetica"/>
              </a:rPr>
            </a:br>
            <a:r>
              <a:rPr lang="en-US" sz="2000" dirty="0">
                <a:latin typeface="Helvetica"/>
              </a:rPr>
              <a:t>1/2 c. brown </a:t>
            </a:r>
            <a:r>
              <a:rPr lang="en-US" sz="2000" dirty="0" smtClean="0">
                <a:latin typeface="Helvetica"/>
              </a:rPr>
              <a:t>_____</a:t>
            </a:r>
            <a:r>
              <a:rPr lang="en-US" sz="2000" dirty="0">
                <a:latin typeface="Helvetica"/>
              </a:rPr>
              <a:t/>
            </a:r>
            <a:br>
              <a:rPr lang="en-US" sz="2000" dirty="0">
                <a:latin typeface="Helvetica"/>
              </a:rPr>
            </a:br>
            <a:r>
              <a:rPr lang="en-US" sz="2000" dirty="0" smtClean="0">
                <a:latin typeface="Helvetica"/>
              </a:rPr>
              <a:t>______ </a:t>
            </a:r>
            <a:r>
              <a:rPr lang="en-US" sz="2000" dirty="0">
                <a:latin typeface="Helvetica"/>
              </a:rPr>
              <a:t>c. </a:t>
            </a:r>
            <a:r>
              <a:rPr lang="en-US" sz="2000" dirty="0" smtClean="0">
                <a:latin typeface="Helvetica"/>
              </a:rPr>
              <a:t>butter</a:t>
            </a:r>
          </a:p>
          <a:p>
            <a:pPr algn="ctr"/>
            <a:r>
              <a:rPr lang="en-US" sz="2000" dirty="0">
                <a:latin typeface="Helvetica"/>
              </a:rPr>
              <a:t>Mix until </a:t>
            </a:r>
            <a:r>
              <a:rPr lang="en-US" sz="2000" dirty="0" smtClean="0">
                <a:latin typeface="Helvetica"/>
              </a:rPr>
              <a:t>________ </a:t>
            </a:r>
            <a:r>
              <a:rPr lang="en-US" sz="2000" dirty="0">
                <a:latin typeface="Helvetica"/>
              </a:rPr>
              <a:t>and </a:t>
            </a:r>
            <a:r>
              <a:rPr lang="en-US" sz="2000" dirty="0" smtClean="0">
                <a:latin typeface="Helvetica"/>
              </a:rPr>
              <a:t>______ </a:t>
            </a:r>
            <a:r>
              <a:rPr lang="en-US" sz="2000" dirty="0">
                <a:latin typeface="Helvetica"/>
              </a:rPr>
              <a:t>in 9 x 13 inch </a:t>
            </a:r>
            <a:r>
              <a:rPr lang="en-US" sz="2000" dirty="0" smtClean="0">
                <a:latin typeface="Helvetica"/>
              </a:rPr>
              <a:t>______. </a:t>
            </a:r>
            <a:r>
              <a:rPr lang="en-US" sz="2000" dirty="0">
                <a:latin typeface="Helvetica"/>
              </a:rPr>
              <a:t>Bake for 15 minutes at 350 </a:t>
            </a:r>
            <a:r>
              <a:rPr lang="en-US" sz="2000" dirty="0" smtClean="0">
                <a:latin typeface="Helvetica"/>
              </a:rPr>
              <a:t>________. </a:t>
            </a:r>
            <a:r>
              <a:rPr lang="en-US" sz="2000" dirty="0">
                <a:latin typeface="Helvetica"/>
              </a:rPr>
              <a:t>Mix 1 (28 ounce) can </a:t>
            </a:r>
            <a:r>
              <a:rPr lang="en-US" sz="2000" dirty="0" smtClean="0">
                <a:latin typeface="Helvetica"/>
              </a:rPr>
              <a:t>_____ </a:t>
            </a:r>
            <a:r>
              <a:rPr lang="en-US" sz="2000" dirty="0">
                <a:latin typeface="Helvetica"/>
              </a:rPr>
              <a:t>pumpkin (follow </a:t>
            </a:r>
            <a:r>
              <a:rPr lang="en-US" sz="2000" dirty="0" smtClean="0">
                <a:latin typeface="Helvetica"/>
              </a:rPr>
              <a:t>________ </a:t>
            </a:r>
            <a:r>
              <a:rPr lang="en-US" sz="2000" dirty="0">
                <a:latin typeface="Helvetica"/>
              </a:rPr>
              <a:t>on can). Pour </a:t>
            </a:r>
            <a:r>
              <a:rPr lang="en-US" sz="2000" dirty="0" smtClean="0">
                <a:latin typeface="Helvetica"/>
              </a:rPr>
              <a:t>on _______ </a:t>
            </a:r>
            <a:r>
              <a:rPr lang="en-US" sz="2000" dirty="0">
                <a:latin typeface="Helvetica"/>
              </a:rPr>
              <a:t>and bake 20 </a:t>
            </a:r>
            <a:r>
              <a:rPr lang="en-US" sz="2000" dirty="0" smtClean="0">
                <a:latin typeface="Helvetica"/>
              </a:rPr>
              <a:t>______ </a:t>
            </a:r>
            <a:r>
              <a:rPr lang="en-US" sz="2000" dirty="0">
                <a:latin typeface="Helvetica"/>
              </a:rPr>
              <a:t>at 350 degrees</a:t>
            </a:r>
            <a:r>
              <a:rPr lang="en-US" sz="2000" dirty="0" smtClean="0">
                <a:latin typeface="Helvetica"/>
              </a:rPr>
              <a:t>.</a:t>
            </a:r>
            <a:r>
              <a:rPr lang="en-US" sz="2000" b="1" i="1" dirty="0">
                <a:latin typeface="Helvetica"/>
              </a:rPr>
              <a:t> </a:t>
            </a:r>
            <a:endParaRPr lang="en-US" sz="2000" b="1" i="1" dirty="0" smtClean="0">
              <a:latin typeface="Helvetica"/>
            </a:endParaRPr>
          </a:p>
          <a:p>
            <a:pPr algn="ctr"/>
            <a:r>
              <a:rPr lang="en-US" sz="2000" b="1" i="1" dirty="0" smtClean="0">
                <a:latin typeface="Helvetica"/>
              </a:rPr>
              <a:t>___________</a:t>
            </a:r>
          </a:p>
          <a:p>
            <a:pPr algn="ctr"/>
            <a:r>
              <a:rPr lang="en-US" sz="2000" dirty="0">
                <a:solidFill>
                  <a:srgbClr val="000000"/>
                </a:solidFill>
                <a:latin typeface="Helvetica"/>
              </a:rPr>
              <a:t>1/2 </a:t>
            </a:r>
            <a:r>
              <a:rPr lang="en-US" sz="2000" dirty="0" smtClean="0">
                <a:solidFill>
                  <a:srgbClr val="000000"/>
                </a:solidFill>
                <a:latin typeface="Helvetica"/>
              </a:rPr>
              <a:t>______ </a:t>
            </a:r>
            <a:r>
              <a:rPr lang="en-US" sz="2000" dirty="0">
                <a:solidFill>
                  <a:srgbClr val="000000"/>
                </a:solidFill>
                <a:latin typeface="Helvetica"/>
              </a:rPr>
              <a:t>nuts</a:t>
            </a:r>
            <a:br>
              <a:rPr lang="en-US" sz="2000" dirty="0">
                <a:solidFill>
                  <a:srgbClr val="000000"/>
                </a:solidFill>
                <a:latin typeface="Helvetica"/>
              </a:rPr>
            </a:br>
            <a:r>
              <a:rPr lang="en-US" sz="2000" dirty="0">
                <a:solidFill>
                  <a:srgbClr val="000000"/>
                </a:solidFill>
                <a:latin typeface="Helvetica"/>
              </a:rPr>
              <a:t>1/2 c. </a:t>
            </a:r>
            <a:r>
              <a:rPr lang="en-US" sz="2000" dirty="0" smtClean="0">
                <a:solidFill>
                  <a:srgbClr val="000000"/>
                </a:solidFill>
                <a:latin typeface="Helvetica"/>
              </a:rPr>
              <a:t>_______ ______</a:t>
            </a:r>
            <a:r>
              <a:rPr lang="en-US" sz="2000" dirty="0">
                <a:solidFill>
                  <a:srgbClr val="000000"/>
                </a:solidFill>
                <a:latin typeface="Helvetica"/>
              </a:rPr>
              <a:t/>
            </a:r>
            <a:br>
              <a:rPr lang="en-US" sz="2000" dirty="0">
                <a:solidFill>
                  <a:srgbClr val="000000"/>
                </a:solidFill>
                <a:latin typeface="Helvetica"/>
              </a:rPr>
            </a:br>
            <a:r>
              <a:rPr lang="en-US" sz="2000" dirty="0">
                <a:solidFill>
                  <a:srgbClr val="000000"/>
                </a:solidFill>
                <a:latin typeface="Helvetica"/>
              </a:rPr>
              <a:t>2 </a:t>
            </a:r>
            <a:r>
              <a:rPr lang="en-US" sz="2000" dirty="0" smtClean="0">
                <a:solidFill>
                  <a:srgbClr val="000000"/>
                </a:solidFill>
                <a:latin typeface="Helvetica"/>
              </a:rPr>
              <a:t>____. butter</a:t>
            </a:r>
            <a:r>
              <a:rPr lang="en-US" sz="2000" dirty="0">
                <a:solidFill>
                  <a:srgbClr val="772222"/>
                </a:solidFill>
                <a:latin typeface="Helvetica"/>
              </a:rPr>
              <a:t> </a:t>
            </a:r>
            <a:endParaRPr lang="en-US" sz="2000" dirty="0" smtClean="0">
              <a:solidFill>
                <a:srgbClr val="772222"/>
              </a:solidFill>
              <a:latin typeface="Helvetica"/>
            </a:endParaRPr>
          </a:p>
          <a:p>
            <a:pPr algn="ctr"/>
            <a:r>
              <a:rPr lang="en-US" sz="2000" dirty="0" smtClean="0">
                <a:latin typeface="Helvetica"/>
              </a:rPr>
              <a:t>Sprinkle </a:t>
            </a:r>
            <a:r>
              <a:rPr lang="en-US" sz="2000" dirty="0">
                <a:latin typeface="Helvetica"/>
              </a:rPr>
              <a:t>over hot pumpkin </a:t>
            </a:r>
            <a:r>
              <a:rPr lang="en-US" sz="2000" dirty="0" smtClean="0">
                <a:latin typeface="Helvetica"/>
              </a:rPr>
              <a:t>_________. ________ </a:t>
            </a:r>
            <a:r>
              <a:rPr lang="en-US" sz="2000" dirty="0">
                <a:latin typeface="Helvetica"/>
              </a:rPr>
              <a:t>to oven and bake 15-20 minutes until </a:t>
            </a:r>
            <a:r>
              <a:rPr lang="en-US" sz="2000" dirty="0" smtClean="0">
                <a:latin typeface="Helvetica"/>
              </a:rPr>
              <a:t>________ </a:t>
            </a:r>
            <a:r>
              <a:rPr lang="en-US" sz="2000" dirty="0">
                <a:latin typeface="Helvetica"/>
              </a:rPr>
              <a:t>is set. Cool in pan. Cut in 2 </a:t>
            </a:r>
            <a:r>
              <a:rPr lang="en-US" sz="2000" dirty="0" smtClean="0">
                <a:latin typeface="Helvetica"/>
              </a:rPr>
              <a:t>inch_____. </a:t>
            </a:r>
            <a:r>
              <a:rPr lang="en-US" sz="2000" dirty="0">
                <a:latin typeface="Helvetica"/>
              </a:rPr>
              <a:t>Serve with whip </a:t>
            </a:r>
            <a:r>
              <a:rPr lang="en-US" sz="2000" dirty="0" smtClean="0">
                <a:latin typeface="Helvetica"/>
              </a:rPr>
              <a:t>_______. </a:t>
            </a:r>
            <a:r>
              <a:rPr lang="en-US" sz="2000" dirty="0">
                <a:latin typeface="Helvetica"/>
              </a:rPr>
              <a:t>Makes </a:t>
            </a:r>
            <a:r>
              <a:rPr lang="en-US" sz="2000" dirty="0" smtClean="0">
                <a:latin typeface="Helvetica"/>
              </a:rPr>
              <a:t>2 ______.</a:t>
            </a:r>
            <a:endParaRPr lang="en-US" sz="2000" dirty="0" smtClean="0"/>
          </a:p>
          <a:p>
            <a:pPr algn="ctr"/>
            <a:endParaRPr lang="en-US" sz="3600" dirty="0" smtClean="0"/>
          </a:p>
        </p:txBody>
      </p:sp>
    </p:spTree>
    <p:extLst>
      <p:ext uri="{BB962C8B-B14F-4D97-AF65-F5344CB8AC3E}">
        <p14:creationId xmlns:p14="http://schemas.microsoft.com/office/powerpoint/2010/main" val="1281515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478423"/>
          </a:xfrm>
          <a:prstGeom prst="rect">
            <a:avLst/>
          </a:prstGeom>
          <a:solidFill>
            <a:srgbClr val="F4F480"/>
          </a:solidFill>
          <a:ln w="57150">
            <a:solidFill>
              <a:schemeClr val="tx1"/>
            </a:solidFill>
          </a:ln>
        </p:spPr>
        <p:txBody>
          <a:bodyPr wrap="square" rtlCol="0">
            <a:spAutoFit/>
          </a:bodyPr>
          <a:lstStyle/>
          <a:p>
            <a:pPr algn="ctr"/>
            <a:endParaRPr lang="en-US" sz="1400" b="1" dirty="0" smtClean="0"/>
          </a:p>
          <a:p>
            <a:pPr algn="ctr"/>
            <a:r>
              <a:rPr lang="en-US" sz="2000" dirty="0">
                <a:latin typeface="Helvetica"/>
              </a:rPr>
              <a:t>PUMPKIN </a:t>
            </a:r>
            <a:r>
              <a:rPr lang="en-US" sz="2000" dirty="0" smtClean="0">
                <a:latin typeface="Helvetica"/>
              </a:rPr>
              <a:t>______ </a:t>
            </a:r>
            <a:r>
              <a:rPr lang="en-US" sz="2000" dirty="0">
                <a:latin typeface="Helvetica"/>
              </a:rPr>
              <a:t>SQUARE </a:t>
            </a:r>
            <a:r>
              <a:rPr lang="en-US" sz="2000" dirty="0" smtClean="0">
                <a:latin typeface="Helvetica"/>
              </a:rPr>
              <a:t>COOKIES</a:t>
            </a:r>
          </a:p>
          <a:p>
            <a:pPr algn="ctr"/>
            <a:r>
              <a:rPr lang="en-US" sz="2000" dirty="0">
                <a:latin typeface="Helvetica"/>
              </a:rPr>
              <a:t>1 c. </a:t>
            </a:r>
            <a:r>
              <a:rPr lang="en-US" sz="2000" dirty="0" smtClean="0">
                <a:latin typeface="Helvetica"/>
              </a:rPr>
              <a:t>______ </a:t>
            </a:r>
            <a:r>
              <a:rPr lang="en-US" sz="2000" dirty="0">
                <a:latin typeface="Helvetica"/>
              </a:rPr>
              <a:t>flour</a:t>
            </a:r>
            <a:br>
              <a:rPr lang="en-US" sz="2000" dirty="0">
                <a:latin typeface="Helvetica"/>
              </a:rPr>
            </a:br>
            <a:r>
              <a:rPr lang="en-US" sz="2000" dirty="0">
                <a:latin typeface="Helvetica"/>
              </a:rPr>
              <a:t>1/2 c. </a:t>
            </a:r>
            <a:r>
              <a:rPr lang="en-US" sz="2000" dirty="0" smtClean="0">
                <a:latin typeface="Helvetica"/>
              </a:rPr>
              <a:t>______ </a:t>
            </a:r>
            <a:r>
              <a:rPr lang="en-US" sz="2000" dirty="0">
                <a:latin typeface="Helvetica"/>
              </a:rPr>
              <a:t>cooking oatmeal</a:t>
            </a:r>
            <a:br>
              <a:rPr lang="en-US" sz="2000" dirty="0">
                <a:latin typeface="Helvetica"/>
              </a:rPr>
            </a:br>
            <a:r>
              <a:rPr lang="en-US" sz="2000" dirty="0">
                <a:latin typeface="Helvetica"/>
              </a:rPr>
              <a:t>1/2 c. brown </a:t>
            </a:r>
            <a:r>
              <a:rPr lang="en-US" sz="2000" dirty="0" smtClean="0">
                <a:latin typeface="Helvetica"/>
              </a:rPr>
              <a:t>_____</a:t>
            </a:r>
            <a:r>
              <a:rPr lang="en-US" sz="2000" dirty="0">
                <a:latin typeface="Helvetica"/>
              </a:rPr>
              <a:t/>
            </a:r>
            <a:br>
              <a:rPr lang="en-US" sz="2000" dirty="0">
                <a:latin typeface="Helvetica"/>
              </a:rPr>
            </a:br>
            <a:r>
              <a:rPr lang="en-US" sz="2000" dirty="0" smtClean="0">
                <a:latin typeface="Helvetica"/>
              </a:rPr>
              <a:t>______ </a:t>
            </a:r>
            <a:r>
              <a:rPr lang="en-US" sz="2000" dirty="0">
                <a:latin typeface="Helvetica"/>
              </a:rPr>
              <a:t>c. </a:t>
            </a:r>
            <a:r>
              <a:rPr lang="en-US" sz="2000" dirty="0" smtClean="0">
                <a:latin typeface="Helvetica"/>
              </a:rPr>
              <a:t>butter</a:t>
            </a:r>
          </a:p>
          <a:p>
            <a:pPr algn="ctr"/>
            <a:r>
              <a:rPr lang="en-US" sz="2000" dirty="0">
                <a:latin typeface="Helvetica"/>
              </a:rPr>
              <a:t>Mix until </a:t>
            </a:r>
            <a:r>
              <a:rPr lang="en-US" sz="2000" dirty="0" smtClean="0">
                <a:latin typeface="Helvetica"/>
              </a:rPr>
              <a:t>________ </a:t>
            </a:r>
            <a:r>
              <a:rPr lang="en-US" sz="2000" dirty="0">
                <a:latin typeface="Helvetica"/>
              </a:rPr>
              <a:t>and </a:t>
            </a:r>
            <a:r>
              <a:rPr lang="en-US" sz="2000" dirty="0" smtClean="0">
                <a:latin typeface="Helvetica"/>
              </a:rPr>
              <a:t>______ </a:t>
            </a:r>
            <a:r>
              <a:rPr lang="en-US" sz="2000" dirty="0">
                <a:latin typeface="Helvetica"/>
              </a:rPr>
              <a:t>in 9 x 13 inch pan. Bake for 15 minutes at 350 degrees. Mix 1 (28 ounce) can </a:t>
            </a:r>
            <a:r>
              <a:rPr lang="en-US" sz="2000" dirty="0" smtClean="0">
                <a:latin typeface="Helvetica"/>
              </a:rPr>
              <a:t>_____ </a:t>
            </a:r>
            <a:r>
              <a:rPr lang="en-US" sz="2000" dirty="0">
                <a:latin typeface="Helvetica"/>
              </a:rPr>
              <a:t>pumpkin (follow </a:t>
            </a:r>
            <a:r>
              <a:rPr lang="en-US" sz="2000" dirty="0" smtClean="0">
                <a:latin typeface="Helvetica"/>
              </a:rPr>
              <a:t>________ </a:t>
            </a:r>
            <a:r>
              <a:rPr lang="en-US" sz="2000" dirty="0">
                <a:latin typeface="Helvetica"/>
              </a:rPr>
              <a:t>on can). Pour on crust and bake 20 </a:t>
            </a:r>
            <a:r>
              <a:rPr lang="en-US" sz="2000" dirty="0" smtClean="0">
                <a:latin typeface="Helvetica"/>
              </a:rPr>
              <a:t>______ </a:t>
            </a:r>
            <a:r>
              <a:rPr lang="en-US" sz="2000" dirty="0">
                <a:latin typeface="Helvetica"/>
              </a:rPr>
              <a:t>at 350 degrees</a:t>
            </a:r>
            <a:r>
              <a:rPr lang="en-US" sz="2000" dirty="0" smtClean="0">
                <a:latin typeface="Helvetica"/>
              </a:rPr>
              <a:t>.</a:t>
            </a:r>
            <a:r>
              <a:rPr lang="en-US" sz="2000" b="1" i="1" dirty="0">
                <a:latin typeface="Helvetica"/>
              </a:rPr>
              <a:t> </a:t>
            </a:r>
            <a:endParaRPr lang="en-US" sz="2000" b="1" i="1" dirty="0" smtClean="0">
              <a:latin typeface="Helvetica"/>
            </a:endParaRPr>
          </a:p>
          <a:p>
            <a:pPr algn="ctr"/>
            <a:r>
              <a:rPr lang="en-US" sz="2000" b="1" i="1" dirty="0" smtClean="0">
                <a:latin typeface="Helvetica"/>
              </a:rPr>
              <a:t>___________</a:t>
            </a:r>
          </a:p>
          <a:p>
            <a:pPr algn="ctr"/>
            <a:r>
              <a:rPr lang="en-US" sz="2000" dirty="0">
                <a:solidFill>
                  <a:srgbClr val="000000"/>
                </a:solidFill>
                <a:latin typeface="Helvetica"/>
              </a:rPr>
              <a:t>1/2 </a:t>
            </a:r>
            <a:r>
              <a:rPr lang="en-US" sz="2000" dirty="0" smtClean="0">
                <a:solidFill>
                  <a:srgbClr val="000000"/>
                </a:solidFill>
                <a:latin typeface="Helvetica"/>
              </a:rPr>
              <a:t>______ </a:t>
            </a:r>
            <a:r>
              <a:rPr lang="en-US" sz="2000" dirty="0">
                <a:solidFill>
                  <a:srgbClr val="000000"/>
                </a:solidFill>
                <a:latin typeface="Helvetica"/>
              </a:rPr>
              <a:t>nuts</a:t>
            </a:r>
            <a:br>
              <a:rPr lang="en-US" sz="2000" dirty="0">
                <a:solidFill>
                  <a:srgbClr val="000000"/>
                </a:solidFill>
                <a:latin typeface="Helvetica"/>
              </a:rPr>
            </a:br>
            <a:r>
              <a:rPr lang="en-US" sz="2000" dirty="0">
                <a:solidFill>
                  <a:srgbClr val="000000"/>
                </a:solidFill>
                <a:latin typeface="Helvetica"/>
              </a:rPr>
              <a:t>1/2 c. </a:t>
            </a:r>
            <a:r>
              <a:rPr lang="en-US" sz="2000" dirty="0" smtClean="0">
                <a:solidFill>
                  <a:srgbClr val="000000"/>
                </a:solidFill>
                <a:latin typeface="Helvetica"/>
              </a:rPr>
              <a:t>_______ ______</a:t>
            </a:r>
            <a:r>
              <a:rPr lang="en-US" sz="2000" dirty="0">
                <a:solidFill>
                  <a:srgbClr val="000000"/>
                </a:solidFill>
                <a:latin typeface="Helvetica"/>
              </a:rPr>
              <a:t/>
            </a:r>
            <a:br>
              <a:rPr lang="en-US" sz="2000" dirty="0">
                <a:solidFill>
                  <a:srgbClr val="000000"/>
                </a:solidFill>
                <a:latin typeface="Helvetica"/>
              </a:rPr>
            </a:br>
            <a:r>
              <a:rPr lang="en-US" sz="2000" dirty="0">
                <a:solidFill>
                  <a:srgbClr val="000000"/>
                </a:solidFill>
                <a:latin typeface="Helvetica"/>
              </a:rPr>
              <a:t>2 </a:t>
            </a:r>
            <a:r>
              <a:rPr lang="en-US" sz="2000" dirty="0" smtClean="0">
                <a:solidFill>
                  <a:srgbClr val="000000"/>
                </a:solidFill>
                <a:latin typeface="Helvetica"/>
              </a:rPr>
              <a:t>____. butter</a:t>
            </a:r>
            <a:r>
              <a:rPr lang="en-US" sz="2000" dirty="0">
                <a:solidFill>
                  <a:srgbClr val="772222"/>
                </a:solidFill>
                <a:latin typeface="Helvetica"/>
              </a:rPr>
              <a:t> </a:t>
            </a:r>
            <a:endParaRPr lang="en-US" sz="2000" dirty="0" smtClean="0">
              <a:solidFill>
                <a:srgbClr val="772222"/>
              </a:solidFill>
              <a:latin typeface="Helvetica"/>
            </a:endParaRPr>
          </a:p>
          <a:p>
            <a:pPr algn="ctr"/>
            <a:r>
              <a:rPr lang="en-US" sz="2000" dirty="0" smtClean="0">
                <a:latin typeface="Helvetica"/>
              </a:rPr>
              <a:t>Sprinkle </a:t>
            </a:r>
            <a:r>
              <a:rPr lang="en-US" sz="2000" dirty="0">
                <a:latin typeface="Helvetica"/>
              </a:rPr>
              <a:t>over hot pumpkin </a:t>
            </a:r>
            <a:r>
              <a:rPr lang="en-US" sz="2000" dirty="0" smtClean="0">
                <a:latin typeface="Helvetica"/>
              </a:rPr>
              <a:t>_________. ________ </a:t>
            </a:r>
            <a:r>
              <a:rPr lang="en-US" sz="2000" dirty="0">
                <a:latin typeface="Helvetica"/>
              </a:rPr>
              <a:t>to oven and bake 15-20 minutes until </a:t>
            </a:r>
            <a:r>
              <a:rPr lang="en-US" sz="2000" dirty="0" smtClean="0">
                <a:latin typeface="Helvetica"/>
              </a:rPr>
              <a:t>________ </a:t>
            </a:r>
            <a:r>
              <a:rPr lang="en-US" sz="2000" dirty="0">
                <a:latin typeface="Helvetica"/>
              </a:rPr>
              <a:t>is set. Cool in pan. Cut in 2 </a:t>
            </a:r>
            <a:r>
              <a:rPr lang="en-US" sz="2000" dirty="0" smtClean="0">
                <a:latin typeface="Helvetica"/>
              </a:rPr>
              <a:t>inch_____. </a:t>
            </a:r>
            <a:r>
              <a:rPr lang="en-US" sz="2000" dirty="0">
                <a:latin typeface="Helvetica"/>
              </a:rPr>
              <a:t>Serve with whip </a:t>
            </a:r>
            <a:r>
              <a:rPr lang="en-US" sz="2000" dirty="0" smtClean="0">
                <a:latin typeface="Helvetica"/>
              </a:rPr>
              <a:t>_______. </a:t>
            </a:r>
            <a:r>
              <a:rPr lang="en-US" sz="2000" dirty="0">
                <a:latin typeface="Helvetica"/>
              </a:rPr>
              <a:t>Makes </a:t>
            </a:r>
            <a:r>
              <a:rPr lang="en-US" sz="2000" dirty="0" smtClean="0">
                <a:latin typeface="Helvetica"/>
              </a:rPr>
              <a:t>2 ______.</a:t>
            </a:r>
            <a:endParaRPr lang="en-US" sz="2000" dirty="0" smtClean="0"/>
          </a:p>
          <a:p>
            <a:pPr algn="ctr"/>
            <a:endParaRPr lang="en-US" sz="3600" dirty="0" smtClean="0"/>
          </a:p>
        </p:txBody>
      </p:sp>
    </p:spTree>
    <p:extLst>
      <p:ext uri="{BB962C8B-B14F-4D97-AF65-F5344CB8AC3E}">
        <p14:creationId xmlns:p14="http://schemas.microsoft.com/office/powerpoint/2010/main" val="2291166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478423"/>
          </a:xfrm>
          <a:prstGeom prst="rect">
            <a:avLst/>
          </a:prstGeom>
          <a:solidFill>
            <a:srgbClr val="F4F480"/>
          </a:solidFill>
          <a:ln w="57150">
            <a:solidFill>
              <a:schemeClr val="tx1"/>
            </a:solidFill>
          </a:ln>
        </p:spPr>
        <p:txBody>
          <a:bodyPr wrap="square" rtlCol="0">
            <a:spAutoFit/>
          </a:bodyPr>
          <a:lstStyle/>
          <a:p>
            <a:pPr algn="ctr"/>
            <a:endParaRPr lang="en-US" sz="1400" b="1" dirty="0" smtClean="0"/>
          </a:p>
          <a:p>
            <a:pPr algn="ctr"/>
            <a:r>
              <a:rPr lang="en-US" sz="2000" dirty="0">
                <a:latin typeface="Helvetica"/>
              </a:rPr>
              <a:t>PUMPKIN </a:t>
            </a:r>
            <a:r>
              <a:rPr lang="en-US" sz="2000" dirty="0" smtClean="0">
                <a:latin typeface="Helvetica"/>
              </a:rPr>
              <a:t>______ </a:t>
            </a:r>
            <a:r>
              <a:rPr lang="en-US" sz="2000" dirty="0">
                <a:latin typeface="Helvetica"/>
              </a:rPr>
              <a:t>SQUARE </a:t>
            </a:r>
            <a:r>
              <a:rPr lang="en-US" sz="2000" dirty="0" smtClean="0">
                <a:latin typeface="Helvetica"/>
              </a:rPr>
              <a:t>COOKIES</a:t>
            </a:r>
          </a:p>
          <a:p>
            <a:pPr algn="ctr"/>
            <a:r>
              <a:rPr lang="en-US" sz="2000" dirty="0">
                <a:latin typeface="Helvetica"/>
              </a:rPr>
              <a:t>1 c. </a:t>
            </a:r>
            <a:r>
              <a:rPr lang="en-US" sz="2000" dirty="0" smtClean="0">
                <a:latin typeface="Helvetica"/>
              </a:rPr>
              <a:t>______ </a:t>
            </a:r>
            <a:r>
              <a:rPr lang="en-US" sz="2000" dirty="0">
                <a:latin typeface="Helvetica"/>
              </a:rPr>
              <a:t>flour</a:t>
            </a:r>
            <a:br>
              <a:rPr lang="en-US" sz="2000" dirty="0">
                <a:latin typeface="Helvetica"/>
              </a:rPr>
            </a:br>
            <a:r>
              <a:rPr lang="en-US" sz="2000" dirty="0">
                <a:latin typeface="Helvetica"/>
              </a:rPr>
              <a:t>1/2 c. </a:t>
            </a:r>
            <a:r>
              <a:rPr lang="en-US" sz="2000" dirty="0" smtClean="0">
                <a:latin typeface="Helvetica"/>
              </a:rPr>
              <a:t>______ </a:t>
            </a:r>
            <a:r>
              <a:rPr lang="en-US" sz="2000" dirty="0">
                <a:latin typeface="Helvetica"/>
              </a:rPr>
              <a:t>cooking oatmeal</a:t>
            </a:r>
            <a:br>
              <a:rPr lang="en-US" sz="2000" dirty="0">
                <a:latin typeface="Helvetica"/>
              </a:rPr>
            </a:br>
            <a:r>
              <a:rPr lang="en-US" sz="2000" dirty="0">
                <a:latin typeface="Helvetica"/>
              </a:rPr>
              <a:t>1/2 c. brown </a:t>
            </a:r>
            <a:r>
              <a:rPr lang="en-US" sz="2000" dirty="0" smtClean="0">
                <a:latin typeface="Helvetica"/>
              </a:rPr>
              <a:t>_____</a:t>
            </a:r>
            <a:r>
              <a:rPr lang="en-US" sz="2000" dirty="0">
                <a:latin typeface="Helvetica"/>
              </a:rPr>
              <a:t/>
            </a:r>
            <a:br>
              <a:rPr lang="en-US" sz="2000" dirty="0">
                <a:latin typeface="Helvetica"/>
              </a:rPr>
            </a:br>
            <a:r>
              <a:rPr lang="en-US" sz="2000" dirty="0" smtClean="0">
                <a:latin typeface="Helvetica"/>
              </a:rPr>
              <a:t>______ </a:t>
            </a:r>
            <a:r>
              <a:rPr lang="en-US" sz="2000" dirty="0">
                <a:latin typeface="Helvetica"/>
              </a:rPr>
              <a:t>c. </a:t>
            </a:r>
            <a:r>
              <a:rPr lang="en-US" sz="2000" dirty="0" smtClean="0">
                <a:latin typeface="Helvetica"/>
              </a:rPr>
              <a:t>butter</a:t>
            </a:r>
          </a:p>
          <a:p>
            <a:pPr algn="ctr"/>
            <a:r>
              <a:rPr lang="en-US" sz="2000" dirty="0">
                <a:latin typeface="Helvetica"/>
              </a:rPr>
              <a:t>Mix until crumbly and </a:t>
            </a:r>
            <a:r>
              <a:rPr lang="en-US" sz="2000" dirty="0" smtClean="0">
                <a:latin typeface="Helvetica"/>
              </a:rPr>
              <a:t>______ </a:t>
            </a:r>
            <a:r>
              <a:rPr lang="en-US" sz="2000" dirty="0">
                <a:latin typeface="Helvetica"/>
              </a:rPr>
              <a:t>in 9 x 13 inch pan. Bake for 15 minutes at 350 degrees. Mix 1 (28 ounce) can </a:t>
            </a:r>
            <a:r>
              <a:rPr lang="en-US" sz="2000" dirty="0" smtClean="0">
                <a:latin typeface="Helvetica"/>
              </a:rPr>
              <a:t>_____ </a:t>
            </a:r>
            <a:r>
              <a:rPr lang="en-US" sz="2000" dirty="0">
                <a:latin typeface="Helvetica"/>
              </a:rPr>
              <a:t>pumpkin (follow directions on can). Pour on crust and bake 20 </a:t>
            </a:r>
            <a:r>
              <a:rPr lang="en-US" sz="2000" dirty="0" smtClean="0">
                <a:latin typeface="Helvetica"/>
              </a:rPr>
              <a:t>______ </a:t>
            </a:r>
            <a:r>
              <a:rPr lang="en-US" sz="2000" dirty="0">
                <a:latin typeface="Helvetica"/>
              </a:rPr>
              <a:t>at 350 degrees</a:t>
            </a:r>
            <a:r>
              <a:rPr lang="en-US" sz="2000" dirty="0" smtClean="0">
                <a:latin typeface="Helvetica"/>
              </a:rPr>
              <a:t>.</a:t>
            </a:r>
            <a:r>
              <a:rPr lang="en-US" sz="2000" b="1" i="1" dirty="0">
                <a:latin typeface="Helvetica"/>
              </a:rPr>
              <a:t> </a:t>
            </a:r>
            <a:endParaRPr lang="en-US" sz="2000" b="1" i="1" dirty="0" smtClean="0">
              <a:latin typeface="Helvetica"/>
            </a:endParaRPr>
          </a:p>
          <a:p>
            <a:pPr algn="ctr"/>
            <a:r>
              <a:rPr lang="en-US" sz="2000" b="1" i="1" dirty="0" smtClean="0">
                <a:latin typeface="Helvetica"/>
              </a:rPr>
              <a:t>TOPPING:</a:t>
            </a:r>
          </a:p>
          <a:p>
            <a:pPr algn="ctr"/>
            <a:r>
              <a:rPr lang="en-US" sz="2000" dirty="0">
                <a:solidFill>
                  <a:srgbClr val="000000"/>
                </a:solidFill>
                <a:latin typeface="Helvetica"/>
              </a:rPr>
              <a:t>1/2 </a:t>
            </a:r>
            <a:r>
              <a:rPr lang="en-US" sz="2000" dirty="0" smtClean="0">
                <a:solidFill>
                  <a:srgbClr val="000000"/>
                </a:solidFill>
                <a:latin typeface="Helvetica"/>
              </a:rPr>
              <a:t>______ </a:t>
            </a:r>
            <a:r>
              <a:rPr lang="en-US" sz="2000" dirty="0">
                <a:solidFill>
                  <a:srgbClr val="000000"/>
                </a:solidFill>
                <a:latin typeface="Helvetica"/>
              </a:rPr>
              <a:t>nuts</a:t>
            </a:r>
            <a:br>
              <a:rPr lang="en-US" sz="2000" dirty="0">
                <a:solidFill>
                  <a:srgbClr val="000000"/>
                </a:solidFill>
                <a:latin typeface="Helvetica"/>
              </a:rPr>
            </a:br>
            <a:r>
              <a:rPr lang="en-US" sz="2000" dirty="0">
                <a:solidFill>
                  <a:srgbClr val="000000"/>
                </a:solidFill>
                <a:latin typeface="Helvetica"/>
              </a:rPr>
              <a:t>1/2 c. brown </a:t>
            </a:r>
            <a:r>
              <a:rPr lang="en-US" sz="2000" dirty="0" smtClean="0">
                <a:solidFill>
                  <a:srgbClr val="000000"/>
                </a:solidFill>
                <a:latin typeface="Helvetica"/>
              </a:rPr>
              <a:t>______</a:t>
            </a:r>
            <a:r>
              <a:rPr lang="en-US" sz="2000" dirty="0">
                <a:solidFill>
                  <a:srgbClr val="000000"/>
                </a:solidFill>
                <a:latin typeface="Helvetica"/>
              </a:rPr>
              <a:t/>
            </a:r>
            <a:br>
              <a:rPr lang="en-US" sz="2000" dirty="0">
                <a:solidFill>
                  <a:srgbClr val="000000"/>
                </a:solidFill>
                <a:latin typeface="Helvetica"/>
              </a:rPr>
            </a:br>
            <a:r>
              <a:rPr lang="en-US" sz="2000" dirty="0">
                <a:solidFill>
                  <a:srgbClr val="000000"/>
                </a:solidFill>
                <a:latin typeface="Helvetica"/>
              </a:rPr>
              <a:t>2 </a:t>
            </a:r>
            <a:r>
              <a:rPr lang="en-US" sz="2000" dirty="0" smtClean="0">
                <a:solidFill>
                  <a:srgbClr val="000000"/>
                </a:solidFill>
                <a:latin typeface="Helvetica"/>
              </a:rPr>
              <a:t>____. butter</a:t>
            </a:r>
            <a:r>
              <a:rPr lang="en-US" sz="2000" dirty="0">
                <a:solidFill>
                  <a:srgbClr val="772222"/>
                </a:solidFill>
                <a:latin typeface="Helvetica"/>
              </a:rPr>
              <a:t> </a:t>
            </a:r>
            <a:endParaRPr lang="en-US" sz="2000" dirty="0" smtClean="0">
              <a:solidFill>
                <a:srgbClr val="772222"/>
              </a:solidFill>
              <a:latin typeface="Helvetica"/>
            </a:endParaRPr>
          </a:p>
          <a:p>
            <a:pPr algn="ctr"/>
            <a:r>
              <a:rPr lang="en-US" sz="2000" dirty="0" smtClean="0">
                <a:latin typeface="Helvetica"/>
              </a:rPr>
              <a:t>Sprinkle </a:t>
            </a:r>
            <a:r>
              <a:rPr lang="en-US" sz="2000" dirty="0">
                <a:latin typeface="Helvetica"/>
              </a:rPr>
              <a:t>over hot pumpkin </a:t>
            </a:r>
            <a:r>
              <a:rPr lang="en-US" sz="2000" dirty="0" smtClean="0">
                <a:latin typeface="Helvetica"/>
              </a:rPr>
              <a:t>_________. </a:t>
            </a:r>
            <a:r>
              <a:rPr lang="en-US" sz="2000" dirty="0">
                <a:latin typeface="Helvetica"/>
              </a:rPr>
              <a:t>Return to oven and bake 15-20 minutes until filling is set. Cool in pan. Cut in 2 </a:t>
            </a:r>
            <a:r>
              <a:rPr lang="en-US" sz="2000" dirty="0" smtClean="0">
                <a:latin typeface="Helvetica"/>
              </a:rPr>
              <a:t>inch_____. </a:t>
            </a:r>
            <a:r>
              <a:rPr lang="en-US" sz="2000" dirty="0">
                <a:latin typeface="Helvetica"/>
              </a:rPr>
              <a:t>Serve with whip cream. Makes </a:t>
            </a:r>
            <a:r>
              <a:rPr lang="en-US" sz="2000" dirty="0" smtClean="0">
                <a:latin typeface="Helvetica"/>
              </a:rPr>
              <a:t>2 ______.</a:t>
            </a:r>
            <a:endParaRPr lang="en-US" sz="2000" dirty="0" smtClean="0"/>
          </a:p>
          <a:p>
            <a:pPr algn="ctr"/>
            <a:endParaRPr lang="en-US" sz="3600" dirty="0" smtClean="0"/>
          </a:p>
        </p:txBody>
      </p:sp>
    </p:spTree>
    <p:extLst>
      <p:ext uri="{BB962C8B-B14F-4D97-AF65-F5344CB8AC3E}">
        <p14:creationId xmlns:p14="http://schemas.microsoft.com/office/powerpoint/2010/main" val="4780705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478423"/>
          </a:xfrm>
          <a:prstGeom prst="rect">
            <a:avLst/>
          </a:prstGeom>
          <a:solidFill>
            <a:srgbClr val="F4F480"/>
          </a:solidFill>
          <a:ln w="57150">
            <a:solidFill>
              <a:schemeClr val="tx1"/>
            </a:solidFill>
          </a:ln>
        </p:spPr>
        <p:txBody>
          <a:bodyPr wrap="square" rtlCol="0">
            <a:spAutoFit/>
          </a:bodyPr>
          <a:lstStyle/>
          <a:p>
            <a:pPr algn="ctr"/>
            <a:endParaRPr lang="en-US" sz="1400" b="1" dirty="0" smtClean="0"/>
          </a:p>
          <a:p>
            <a:pPr algn="ctr"/>
            <a:r>
              <a:rPr lang="en-US" sz="2000" dirty="0">
                <a:latin typeface="Helvetica"/>
              </a:rPr>
              <a:t>PUMPKIN PIE SQUARE </a:t>
            </a:r>
            <a:r>
              <a:rPr lang="en-US" sz="2000" dirty="0" smtClean="0">
                <a:latin typeface="Helvetica"/>
              </a:rPr>
              <a:t>COOKIES</a:t>
            </a:r>
          </a:p>
          <a:p>
            <a:pPr algn="ctr"/>
            <a:r>
              <a:rPr lang="en-US" sz="2000" dirty="0">
                <a:latin typeface="Helvetica"/>
              </a:rPr>
              <a:t>1 c. sifted flour</a:t>
            </a:r>
            <a:br>
              <a:rPr lang="en-US" sz="2000" dirty="0">
                <a:latin typeface="Helvetica"/>
              </a:rPr>
            </a:br>
            <a:r>
              <a:rPr lang="en-US" sz="2000" dirty="0">
                <a:latin typeface="Helvetica"/>
              </a:rPr>
              <a:t>1/2 c. quick cooking oatmeal</a:t>
            </a:r>
            <a:br>
              <a:rPr lang="en-US" sz="2000" dirty="0">
                <a:latin typeface="Helvetica"/>
              </a:rPr>
            </a:br>
            <a:r>
              <a:rPr lang="en-US" sz="2000" dirty="0">
                <a:latin typeface="Helvetica"/>
              </a:rPr>
              <a:t>1/2 c. brown sugar</a:t>
            </a:r>
            <a:br>
              <a:rPr lang="en-US" sz="2000" dirty="0">
                <a:latin typeface="Helvetica"/>
              </a:rPr>
            </a:br>
            <a:r>
              <a:rPr lang="en-US" sz="2000" dirty="0">
                <a:latin typeface="Helvetica"/>
              </a:rPr>
              <a:t>1/2 c. </a:t>
            </a:r>
            <a:r>
              <a:rPr lang="en-US" sz="2000" dirty="0" smtClean="0">
                <a:latin typeface="Helvetica"/>
              </a:rPr>
              <a:t>butter</a:t>
            </a:r>
          </a:p>
          <a:p>
            <a:pPr algn="ctr"/>
            <a:r>
              <a:rPr lang="en-US" sz="2000" dirty="0">
                <a:latin typeface="Helvetica"/>
              </a:rPr>
              <a:t>Mix until crumbly and press in 9 x 13 inch pan. Bake for 15 minutes at 350 degrees. Mix 1 (28 ounce) can Libby's pumpkin (follow directions on can). Pour on crust and bake 20 minutes at 350 degrees</a:t>
            </a:r>
            <a:r>
              <a:rPr lang="en-US" sz="2000" dirty="0" smtClean="0">
                <a:latin typeface="Helvetica"/>
              </a:rPr>
              <a:t>.</a:t>
            </a:r>
            <a:r>
              <a:rPr lang="en-US" sz="2000" b="1" i="1" dirty="0">
                <a:latin typeface="Helvetica"/>
              </a:rPr>
              <a:t> </a:t>
            </a:r>
            <a:endParaRPr lang="en-US" sz="2000" b="1" i="1" dirty="0" smtClean="0">
              <a:latin typeface="Helvetica"/>
            </a:endParaRPr>
          </a:p>
          <a:p>
            <a:pPr algn="ctr"/>
            <a:r>
              <a:rPr lang="en-US" sz="2000" b="1" i="1" dirty="0" smtClean="0">
                <a:latin typeface="Helvetica"/>
              </a:rPr>
              <a:t>TOPPING:</a:t>
            </a:r>
          </a:p>
          <a:p>
            <a:pPr algn="ctr"/>
            <a:r>
              <a:rPr lang="en-US" sz="2000" dirty="0">
                <a:solidFill>
                  <a:srgbClr val="000000"/>
                </a:solidFill>
                <a:latin typeface="Helvetica"/>
              </a:rPr>
              <a:t>1/2 c. nuts</a:t>
            </a:r>
            <a:br>
              <a:rPr lang="en-US" sz="2000" dirty="0">
                <a:solidFill>
                  <a:srgbClr val="000000"/>
                </a:solidFill>
                <a:latin typeface="Helvetica"/>
              </a:rPr>
            </a:br>
            <a:r>
              <a:rPr lang="en-US" sz="2000" dirty="0">
                <a:solidFill>
                  <a:srgbClr val="000000"/>
                </a:solidFill>
                <a:latin typeface="Helvetica"/>
              </a:rPr>
              <a:t>1/2 c. brown sugar</a:t>
            </a:r>
            <a:br>
              <a:rPr lang="en-US" sz="2000" dirty="0">
                <a:solidFill>
                  <a:srgbClr val="000000"/>
                </a:solidFill>
                <a:latin typeface="Helvetica"/>
              </a:rPr>
            </a:br>
            <a:r>
              <a:rPr lang="en-US" sz="2000" dirty="0">
                <a:solidFill>
                  <a:srgbClr val="000000"/>
                </a:solidFill>
                <a:latin typeface="Helvetica"/>
              </a:rPr>
              <a:t>2 tbsp. </a:t>
            </a:r>
            <a:r>
              <a:rPr lang="en-US" sz="2000" dirty="0" smtClean="0">
                <a:solidFill>
                  <a:srgbClr val="000000"/>
                </a:solidFill>
                <a:latin typeface="Helvetica"/>
              </a:rPr>
              <a:t>butter</a:t>
            </a:r>
            <a:r>
              <a:rPr lang="en-US" sz="2000" dirty="0">
                <a:solidFill>
                  <a:srgbClr val="772222"/>
                </a:solidFill>
                <a:latin typeface="Helvetica"/>
              </a:rPr>
              <a:t> </a:t>
            </a:r>
            <a:endParaRPr lang="en-US" sz="2000" dirty="0" smtClean="0">
              <a:solidFill>
                <a:srgbClr val="772222"/>
              </a:solidFill>
              <a:latin typeface="Helvetica"/>
            </a:endParaRPr>
          </a:p>
          <a:p>
            <a:pPr algn="ctr"/>
            <a:r>
              <a:rPr lang="en-US" sz="2000" dirty="0" smtClean="0">
                <a:latin typeface="Helvetica"/>
              </a:rPr>
              <a:t>Sprinkle </a:t>
            </a:r>
            <a:r>
              <a:rPr lang="en-US" sz="2000" dirty="0">
                <a:latin typeface="Helvetica"/>
              </a:rPr>
              <a:t>over hot pumpkin filling. Return to oven and bake 15-20 minutes until filling is set. Cool in pan. Cut in 2 inch squares. Serve with whip cream. Makes 2 dozen.</a:t>
            </a:r>
            <a:endParaRPr lang="en-US" sz="2000" dirty="0" smtClean="0"/>
          </a:p>
          <a:p>
            <a:pPr algn="ctr"/>
            <a:endParaRPr lang="en-US" sz="3600" dirty="0" smtClean="0"/>
          </a:p>
        </p:txBody>
      </p:sp>
    </p:spTree>
    <p:extLst>
      <p:ext uri="{BB962C8B-B14F-4D97-AF65-F5344CB8AC3E}">
        <p14:creationId xmlns:p14="http://schemas.microsoft.com/office/powerpoint/2010/main" val="45306157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152400"/>
            <a:ext cx="8229600" cy="7294305"/>
          </a:xfrm>
          <a:prstGeom prst="rect">
            <a:avLst/>
          </a:prstGeom>
          <a:solidFill>
            <a:srgbClr val="F4F480"/>
          </a:solidFill>
          <a:ln w="57150">
            <a:solidFill>
              <a:schemeClr val="tx1"/>
            </a:solidFill>
          </a:ln>
        </p:spPr>
        <p:txBody>
          <a:bodyPr wrap="square" rtlCol="0">
            <a:spAutoFit/>
          </a:bodyPr>
          <a:lstStyle/>
          <a:p>
            <a:r>
              <a:rPr lang="en-US" sz="2400" dirty="0"/>
              <a:t>The </a:t>
            </a:r>
            <a:r>
              <a:rPr lang="en-US" sz="2400" dirty="0" smtClean="0"/>
              <a:t>______ </a:t>
            </a:r>
            <a:r>
              <a:rPr lang="en-US" sz="2400" dirty="0"/>
              <a:t>family </a:t>
            </a:r>
            <a:r>
              <a:rPr lang="en-US" sz="2400" dirty="0" smtClean="0"/>
              <a:t>_______a </a:t>
            </a:r>
            <a:r>
              <a:rPr lang="en-US" sz="2400" dirty="0"/>
              <a:t>new dog for  </a:t>
            </a:r>
            <a:r>
              <a:rPr lang="en-US" sz="2400" dirty="0" smtClean="0"/>
              <a:t>_______  ________.  The </a:t>
            </a:r>
            <a:r>
              <a:rPr lang="en-US" sz="2400" dirty="0"/>
              <a:t>dog’s </a:t>
            </a:r>
            <a:r>
              <a:rPr lang="en-US" sz="2400" dirty="0" smtClean="0"/>
              <a:t>______ </a:t>
            </a:r>
            <a:r>
              <a:rPr lang="en-US" sz="2400" dirty="0"/>
              <a:t>was </a:t>
            </a:r>
            <a:r>
              <a:rPr lang="en-US" sz="2400" dirty="0" smtClean="0"/>
              <a:t>________.  _______ ________ </a:t>
            </a:r>
            <a:r>
              <a:rPr lang="en-US" sz="2400" dirty="0"/>
              <a:t>was </a:t>
            </a:r>
            <a:r>
              <a:rPr lang="en-US" sz="2400" dirty="0" smtClean="0"/>
              <a:t>______, </a:t>
            </a:r>
            <a:r>
              <a:rPr lang="en-US" sz="2400" dirty="0"/>
              <a:t>so they </a:t>
            </a:r>
            <a:r>
              <a:rPr lang="en-US" sz="2400" dirty="0" smtClean="0"/>
              <a:t>_____ </a:t>
            </a:r>
            <a:r>
              <a:rPr lang="en-US" sz="2400" dirty="0"/>
              <a:t>to the store to </a:t>
            </a:r>
            <a:r>
              <a:rPr lang="en-US" sz="2400" dirty="0" smtClean="0"/>
              <a:t>______him _______. “</a:t>
            </a:r>
            <a:r>
              <a:rPr lang="en-US" sz="2400" dirty="0"/>
              <a:t>I </a:t>
            </a:r>
            <a:r>
              <a:rPr lang="en-US" sz="2400" dirty="0" smtClean="0"/>
              <a:t>_____ </a:t>
            </a:r>
            <a:r>
              <a:rPr lang="en-US" sz="2400" dirty="0"/>
              <a:t>he is </a:t>
            </a:r>
            <a:r>
              <a:rPr lang="en-US" sz="2400" dirty="0" smtClean="0"/>
              <a:t>______ </a:t>
            </a:r>
            <a:r>
              <a:rPr lang="en-US" sz="2400" dirty="0"/>
              <a:t>alone”, said Michelle, the </a:t>
            </a:r>
            <a:r>
              <a:rPr lang="en-US" sz="2400" dirty="0" smtClean="0"/>
              <a:t>_______  _________. The </a:t>
            </a:r>
            <a:r>
              <a:rPr lang="en-US" sz="2400" dirty="0"/>
              <a:t>family </a:t>
            </a:r>
            <a:r>
              <a:rPr lang="en-US" sz="2400" dirty="0" smtClean="0"/>
              <a:t>______for </a:t>
            </a:r>
            <a:r>
              <a:rPr lang="en-US" sz="2400" dirty="0"/>
              <a:t>the dog as </a:t>
            </a:r>
            <a:r>
              <a:rPr lang="en-US" sz="2400" dirty="0" smtClean="0"/>
              <a:t>_____as </a:t>
            </a:r>
            <a:r>
              <a:rPr lang="en-US" sz="2400" dirty="0"/>
              <a:t>they came </a:t>
            </a:r>
            <a:r>
              <a:rPr lang="en-US" sz="2400" dirty="0" smtClean="0"/>
              <a:t>home. Oh ____!  </a:t>
            </a:r>
            <a:r>
              <a:rPr lang="en-US" sz="2400" dirty="0"/>
              <a:t>They </a:t>
            </a:r>
            <a:r>
              <a:rPr lang="en-US" sz="2400" dirty="0" smtClean="0"/>
              <a:t>______find ________!! </a:t>
            </a:r>
            <a:endParaRPr lang="en-US" sz="2400" dirty="0"/>
          </a:p>
          <a:p>
            <a:r>
              <a:rPr lang="en-US" sz="2400" dirty="0"/>
              <a:t>Where </a:t>
            </a:r>
            <a:r>
              <a:rPr lang="en-US" sz="2400" dirty="0" smtClean="0"/>
              <a:t>______ </a:t>
            </a:r>
            <a:r>
              <a:rPr lang="en-US" sz="2400" dirty="0"/>
              <a:t>he </a:t>
            </a:r>
            <a:r>
              <a:rPr lang="en-US" sz="2400" dirty="0" smtClean="0"/>
              <a:t>be? They _______   ______ </a:t>
            </a:r>
            <a:r>
              <a:rPr lang="en-US" sz="2400" dirty="0"/>
              <a:t>the house and </a:t>
            </a:r>
            <a:r>
              <a:rPr lang="en-US" sz="2400" dirty="0" smtClean="0"/>
              <a:t>_______ </a:t>
            </a:r>
            <a:r>
              <a:rPr lang="en-US" sz="2400" dirty="0"/>
              <a:t>in the </a:t>
            </a:r>
            <a:r>
              <a:rPr lang="en-US" sz="2400" dirty="0" smtClean="0"/>
              <a:t>yard. ________ </a:t>
            </a:r>
            <a:r>
              <a:rPr lang="en-US" sz="2400" dirty="0"/>
              <a:t>was a </a:t>
            </a:r>
            <a:r>
              <a:rPr lang="en-US" sz="2400" dirty="0" smtClean="0"/>
              <a:t>______ </a:t>
            </a:r>
            <a:r>
              <a:rPr lang="en-US" sz="2400" dirty="0"/>
              <a:t>dog and </a:t>
            </a:r>
            <a:r>
              <a:rPr lang="en-US" sz="2400" dirty="0" smtClean="0"/>
              <a:t>______ </a:t>
            </a:r>
            <a:r>
              <a:rPr lang="en-US" sz="2400" dirty="0"/>
              <a:t>to find.  </a:t>
            </a:r>
            <a:r>
              <a:rPr lang="en-US" sz="2400" dirty="0" smtClean="0"/>
              <a:t> He </a:t>
            </a:r>
            <a:r>
              <a:rPr lang="en-US" sz="2400" dirty="0"/>
              <a:t>was a </a:t>
            </a:r>
            <a:r>
              <a:rPr lang="en-US" sz="2400" dirty="0" smtClean="0"/>
              <a:t>________   ___________! They _____ </a:t>
            </a:r>
            <a:r>
              <a:rPr lang="en-US" sz="2400" dirty="0"/>
              <a:t>and </a:t>
            </a:r>
            <a:r>
              <a:rPr lang="en-US" sz="2400" dirty="0" smtClean="0"/>
              <a:t>_______. </a:t>
            </a:r>
            <a:endParaRPr lang="en-US" sz="2400" dirty="0"/>
          </a:p>
          <a:p>
            <a:r>
              <a:rPr lang="en-US" sz="2400" dirty="0"/>
              <a:t> </a:t>
            </a:r>
            <a:r>
              <a:rPr lang="en-US" sz="2400" dirty="0" smtClean="0"/>
              <a:t>“________! ______ </a:t>
            </a:r>
            <a:r>
              <a:rPr lang="en-US" sz="2400" dirty="0"/>
              <a:t>are you?”, they </a:t>
            </a:r>
            <a:r>
              <a:rPr lang="en-US" sz="2400" dirty="0" smtClean="0"/>
              <a:t>________. ________ </a:t>
            </a:r>
            <a:r>
              <a:rPr lang="en-US" sz="2400" dirty="0"/>
              <a:t>didn’t </a:t>
            </a:r>
            <a:r>
              <a:rPr lang="en-US" sz="2400" dirty="0" smtClean="0"/>
              <a:t>_____.</a:t>
            </a:r>
            <a:endParaRPr lang="en-US" sz="2400" dirty="0"/>
          </a:p>
          <a:p>
            <a:r>
              <a:rPr lang="en-US" sz="2400" dirty="0"/>
              <a:t>They </a:t>
            </a:r>
            <a:r>
              <a:rPr lang="en-US" sz="2400" dirty="0" smtClean="0"/>
              <a:t>_________under </a:t>
            </a:r>
            <a:r>
              <a:rPr lang="en-US" sz="2400" dirty="0"/>
              <a:t>the </a:t>
            </a:r>
            <a:r>
              <a:rPr lang="en-US" sz="2400" dirty="0" smtClean="0"/>
              <a:t>______.   </a:t>
            </a:r>
            <a:r>
              <a:rPr lang="en-US" sz="2400" dirty="0"/>
              <a:t>They </a:t>
            </a:r>
            <a:r>
              <a:rPr lang="en-US" sz="2400" dirty="0" smtClean="0"/>
              <a:t>_______ </a:t>
            </a:r>
            <a:r>
              <a:rPr lang="en-US" sz="2400" dirty="0"/>
              <a:t>in the </a:t>
            </a:r>
            <a:r>
              <a:rPr lang="en-US" sz="2400" dirty="0" smtClean="0"/>
              <a:t>________.</a:t>
            </a:r>
            <a:endParaRPr lang="en-US" sz="2400" dirty="0"/>
          </a:p>
          <a:p>
            <a:r>
              <a:rPr lang="en-US" sz="2400" dirty="0"/>
              <a:t>They </a:t>
            </a:r>
            <a:r>
              <a:rPr lang="en-US" sz="2400" dirty="0" smtClean="0"/>
              <a:t>______  ________ </a:t>
            </a:r>
            <a:r>
              <a:rPr lang="en-US" sz="2400" dirty="0"/>
              <a:t>in the </a:t>
            </a:r>
            <a:r>
              <a:rPr lang="en-US" sz="2400" dirty="0" smtClean="0"/>
              <a:t>_____ </a:t>
            </a:r>
            <a:r>
              <a:rPr lang="en-US" sz="2400" dirty="0"/>
              <a:t>can</a:t>
            </a:r>
            <a:r>
              <a:rPr lang="en-US" sz="2400" dirty="0" smtClean="0"/>
              <a:t>!  </a:t>
            </a:r>
            <a:r>
              <a:rPr lang="en-US" sz="2400" dirty="0"/>
              <a:t>Finally, Michelle </a:t>
            </a:r>
            <a:r>
              <a:rPr lang="en-US" sz="2400" dirty="0" smtClean="0"/>
              <a:t>_____, </a:t>
            </a:r>
            <a:r>
              <a:rPr lang="en-US" sz="2400" dirty="0"/>
              <a:t>“I </a:t>
            </a:r>
            <a:r>
              <a:rPr lang="en-US" sz="2400" dirty="0" smtClean="0"/>
              <a:t>________him</a:t>
            </a:r>
            <a:r>
              <a:rPr lang="en-US" sz="2400" dirty="0"/>
              <a:t>!” </a:t>
            </a:r>
            <a:r>
              <a:rPr lang="en-US" sz="2400" dirty="0" smtClean="0"/>
              <a:t> ______ </a:t>
            </a:r>
            <a:r>
              <a:rPr lang="en-US" sz="2400" dirty="0"/>
              <a:t>was </a:t>
            </a:r>
            <a:r>
              <a:rPr lang="en-US" sz="2400" dirty="0" smtClean="0"/>
              <a:t>_________ </a:t>
            </a:r>
            <a:r>
              <a:rPr lang="en-US" sz="2400" dirty="0"/>
              <a:t>the </a:t>
            </a:r>
            <a:r>
              <a:rPr lang="en-US" sz="2400" dirty="0" smtClean="0"/>
              <a:t>______ </a:t>
            </a:r>
            <a:r>
              <a:rPr lang="en-US" sz="2400" dirty="0"/>
              <a:t>basket, </a:t>
            </a:r>
            <a:r>
              <a:rPr lang="en-US" sz="2400" dirty="0" smtClean="0"/>
              <a:t>________ </a:t>
            </a:r>
            <a:r>
              <a:rPr lang="en-US" sz="2400" dirty="0"/>
              <a:t>up in the </a:t>
            </a:r>
            <a:r>
              <a:rPr lang="en-US" sz="2400" dirty="0" smtClean="0"/>
              <a:t>_________ ________.  Thank ________!</a:t>
            </a:r>
            <a:endParaRPr lang="en-US" sz="2400" dirty="0"/>
          </a:p>
          <a:p>
            <a:pPr algn="ctr"/>
            <a:endParaRPr lang="en-US" sz="3600" dirty="0" smtClean="0"/>
          </a:p>
        </p:txBody>
      </p:sp>
    </p:spTree>
    <p:extLst>
      <p:ext uri="{BB962C8B-B14F-4D97-AF65-F5344CB8AC3E}">
        <p14:creationId xmlns:p14="http://schemas.microsoft.com/office/powerpoint/2010/main" val="245593876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533400"/>
            <a:ext cx="8229600" cy="6555641"/>
          </a:xfrm>
          <a:prstGeom prst="rect">
            <a:avLst/>
          </a:prstGeom>
          <a:solidFill>
            <a:srgbClr val="F4F480"/>
          </a:solidFill>
          <a:ln w="57150">
            <a:solidFill>
              <a:schemeClr val="tx1"/>
            </a:solidFill>
          </a:ln>
        </p:spPr>
        <p:txBody>
          <a:bodyPr wrap="square" rtlCol="0">
            <a:spAutoFit/>
          </a:bodyPr>
          <a:lstStyle/>
          <a:p>
            <a:r>
              <a:rPr lang="en-US" sz="2400" dirty="0"/>
              <a:t>The </a:t>
            </a:r>
            <a:r>
              <a:rPr lang="en-US" sz="2400" dirty="0" smtClean="0"/>
              <a:t>______ </a:t>
            </a:r>
            <a:r>
              <a:rPr lang="en-US" sz="2400" dirty="0"/>
              <a:t>family bought a new dog for  </a:t>
            </a:r>
            <a:r>
              <a:rPr lang="en-US" sz="2400" dirty="0" smtClean="0"/>
              <a:t>_______  ________.  The </a:t>
            </a:r>
            <a:r>
              <a:rPr lang="en-US" sz="2400" dirty="0"/>
              <a:t>dog’s </a:t>
            </a:r>
            <a:r>
              <a:rPr lang="en-US" sz="2400" dirty="0" smtClean="0"/>
              <a:t>______ </a:t>
            </a:r>
            <a:r>
              <a:rPr lang="en-US" sz="2400" dirty="0"/>
              <a:t>was </a:t>
            </a:r>
            <a:r>
              <a:rPr lang="en-US" sz="2400" dirty="0" smtClean="0"/>
              <a:t>Pickles.  _______ </a:t>
            </a:r>
            <a:r>
              <a:rPr lang="en-US" sz="2400" dirty="0"/>
              <a:t>Pickles was </a:t>
            </a:r>
            <a:r>
              <a:rPr lang="en-US" sz="2400" dirty="0" smtClean="0"/>
              <a:t>______, </a:t>
            </a:r>
            <a:r>
              <a:rPr lang="en-US" sz="2400" dirty="0"/>
              <a:t>so they went to the store to buy him </a:t>
            </a:r>
            <a:r>
              <a:rPr lang="en-US" sz="2400" dirty="0" smtClean="0"/>
              <a:t>_______. “</a:t>
            </a:r>
            <a:r>
              <a:rPr lang="en-US" sz="2400" dirty="0"/>
              <a:t>I hope he is </a:t>
            </a:r>
            <a:r>
              <a:rPr lang="en-US" sz="2400" dirty="0" smtClean="0"/>
              <a:t>______ </a:t>
            </a:r>
            <a:r>
              <a:rPr lang="en-US" sz="2400" dirty="0"/>
              <a:t>alone”, said Michelle, the </a:t>
            </a:r>
            <a:r>
              <a:rPr lang="en-US" sz="2400" dirty="0" smtClean="0"/>
              <a:t>_______  _________. The </a:t>
            </a:r>
            <a:r>
              <a:rPr lang="en-US" sz="2400" dirty="0"/>
              <a:t>family </a:t>
            </a:r>
            <a:r>
              <a:rPr lang="en-US" sz="2400" dirty="0" smtClean="0"/>
              <a:t>______for </a:t>
            </a:r>
            <a:r>
              <a:rPr lang="en-US" sz="2400" dirty="0"/>
              <a:t>the dog as </a:t>
            </a:r>
            <a:r>
              <a:rPr lang="en-US" sz="2400" dirty="0" smtClean="0"/>
              <a:t>_____as </a:t>
            </a:r>
            <a:r>
              <a:rPr lang="en-US" sz="2400" dirty="0"/>
              <a:t>they came </a:t>
            </a:r>
            <a:r>
              <a:rPr lang="en-US" sz="2400" dirty="0" smtClean="0"/>
              <a:t>home. Oh ____!  </a:t>
            </a:r>
            <a:r>
              <a:rPr lang="en-US" sz="2400" dirty="0"/>
              <a:t>They </a:t>
            </a:r>
            <a:r>
              <a:rPr lang="en-US" sz="2400" dirty="0" smtClean="0"/>
              <a:t>______find </a:t>
            </a:r>
            <a:r>
              <a:rPr lang="en-US" sz="2400" dirty="0"/>
              <a:t>Pickles!! </a:t>
            </a:r>
          </a:p>
          <a:p>
            <a:r>
              <a:rPr lang="en-US" sz="2400" dirty="0"/>
              <a:t>Where </a:t>
            </a:r>
            <a:r>
              <a:rPr lang="en-US" sz="2400" dirty="0" smtClean="0"/>
              <a:t>______ </a:t>
            </a:r>
            <a:r>
              <a:rPr lang="en-US" sz="2400" dirty="0"/>
              <a:t>he </a:t>
            </a:r>
            <a:r>
              <a:rPr lang="en-US" sz="2400" dirty="0" smtClean="0"/>
              <a:t>be? They _______   ______ </a:t>
            </a:r>
            <a:r>
              <a:rPr lang="en-US" sz="2400" dirty="0"/>
              <a:t>the house and </a:t>
            </a:r>
            <a:r>
              <a:rPr lang="en-US" sz="2400" dirty="0" smtClean="0"/>
              <a:t>_______ </a:t>
            </a:r>
            <a:r>
              <a:rPr lang="en-US" sz="2400" dirty="0"/>
              <a:t>in the </a:t>
            </a:r>
            <a:r>
              <a:rPr lang="en-US" sz="2400" dirty="0" smtClean="0"/>
              <a:t>yard. Pickles </a:t>
            </a:r>
            <a:r>
              <a:rPr lang="en-US" sz="2400" dirty="0"/>
              <a:t>was a </a:t>
            </a:r>
            <a:r>
              <a:rPr lang="en-US" sz="2400" dirty="0" smtClean="0"/>
              <a:t>______ </a:t>
            </a:r>
            <a:r>
              <a:rPr lang="en-US" sz="2400" dirty="0"/>
              <a:t>dog and </a:t>
            </a:r>
            <a:r>
              <a:rPr lang="en-US" sz="2400" dirty="0" smtClean="0"/>
              <a:t>______ </a:t>
            </a:r>
            <a:r>
              <a:rPr lang="en-US" sz="2400" dirty="0"/>
              <a:t>to find.  </a:t>
            </a:r>
            <a:r>
              <a:rPr lang="en-US" sz="2400" dirty="0" smtClean="0"/>
              <a:t> He </a:t>
            </a:r>
            <a:r>
              <a:rPr lang="en-US" sz="2400" dirty="0"/>
              <a:t>was a </a:t>
            </a:r>
            <a:r>
              <a:rPr lang="en-US" sz="2400" dirty="0" smtClean="0"/>
              <a:t>________   ___________! They _____ </a:t>
            </a:r>
            <a:r>
              <a:rPr lang="en-US" sz="2400" dirty="0"/>
              <a:t>and </a:t>
            </a:r>
            <a:r>
              <a:rPr lang="en-US" sz="2400" dirty="0" smtClean="0"/>
              <a:t>_______. </a:t>
            </a:r>
            <a:endParaRPr lang="en-US" sz="2400" dirty="0"/>
          </a:p>
          <a:p>
            <a:r>
              <a:rPr lang="en-US" sz="2400" dirty="0"/>
              <a:t> “Pickles! Where are you?”, they </a:t>
            </a:r>
            <a:r>
              <a:rPr lang="en-US" sz="2400" dirty="0" smtClean="0"/>
              <a:t>________. Pickles </a:t>
            </a:r>
            <a:r>
              <a:rPr lang="en-US" sz="2400" dirty="0"/>
              <a:t>didn’t </a:t>
            </a:r>
            <a:r>
              <a:rPr lang="en-US" sz="2400" dirty="0" smtClean="0"/>
              <a:t>_____.</a:t>
            </a:r>
            <a:endParaRPr lang="en-US" sz="2400" dirty="0"/>
          </a:p>
          <a:p>
            <a:r>
              <a:rPr lang="en-US" sz="2400" dirty="0"/>
              <a:t>They </a:t>
            </a:r>
            <a:r>
              <a:rPr lang="en-US" sz="2400" dirty="0" smtClean="0"/>
              <a:t>_________under </a:t>
            </a:r>
            <a:r>
              <a:rPr lang="en-US" sz="2400" dirty="0"/>
              <a:t>the </a:t>
            </a:r>
            <a:r>
              <a:rPr lang="en-US" sz="2400" dirty="0" smtClean="0"/>
              <a:t>______.   </a:t>
            </a:r>
            <a:r>
              <a:rPr lang="en-US" sz="2400" dirty="0"/>
              <a:t>They </a:t>
            </a:r>
            <a:r>
              <a:rPr lang="en-US" sz="2400" dirty="0" smtClean="0"/>
              <a:t>_______ </a:t>
            </a:r>
            <a:r>
              <a:rPr lang="en-US" sz="2400" dirty="0"/>
              <a:t>in the </a:t>
            </a:r>
            <a:r>
              <a:rPr lang="en-US" sz="2400" dirty="0" smtClean="0"/>
              <a:t>________.</a:t>
            </a:r>
            <a:endParaRPr lang="en-US" sz="2400" dirty="0"/>
          </a:p>
          <a:p>
            <a:r>
              <a:rPr lang="en-US" sz="2400" dirty="0"/>
              <a:t>They </a:t>
            </a:r>
            <a:r>
              <a:rPr lang="en-US" sz="2400" dirty="0" smtClean="0"/>
              <a:t>______  ________ </a:t>
            </a:r>
            <a:r>
              <a:rPr lang="en-US" sz="2400" dirty="0"/>
              <a:t>in the </a:t>
            </a:r>
            <a:r>
              <a:rPr lang="en-US" sz="2400" dirty="0" smtClean="0"/>
              <a:t>_____ </a:t>
            </a:r>
            <a:r>
              <a:rPr lang="en-US" sz="2400" dirty="0"/>
              <a:t>can</a:t>
            </a:r>
            <a:r>
              <a:rPr lang="en-US" sz="2400" dirty="0" smtClean="0"/>
              <a:t>!  </a:t>
            </a:r>
            <a:r>
              <a:rPr lang="en-US" sz="2400" dirty="0"/>
              <a:t>Finally, Michelle yelled, “I </a:t>
            </a:r>
            <a:r>
              <a:rPr lang="en-US" sz="2400" dirty="0" smtClean="0"/>
              <a:t>________him</a:t>
            </a:r>
            <a:r>
              <a:rPr lang="en-US" sz="2400" dirty="0"/>
              <a:t>!” </a:t>
            </a:r>
            <a:r>
              <a:rPr lang="en-US" sz="2400" dirty="0" smtClean="0"/>
              <a:t> Pickles </a:t>
            </a:r>
            <a:r>
              <a:rPr lang="en-US" sz="2400" dirty="0"/>
              <a:t>was </a:t>
            </a:r>
            <a:r>
              <a:rPr lang="en-US" sz="2400" dirty="0" smtClean="0"/>
              <a:t>_________ </a:t>
            </a:r>
            <a:r>
              <a:rPr lang="en-US" sz="2400" dirty="0"/>
              <a:t>the </a:t>
            </a:r>
            <a:r>
              <a:rPr lang="en-US" sz="2400" dirty="0" smtClean="0"/>
              <a:t>______ </a:t>
            </a:r>
            <a:r>
              <a:rPr lang="en-US" sz="2400" dirty="0"/>
              <a:t>basket, </a:t>
            </a:r>
            <a:r>
              <a:rPr lang="en-US" sz="2400" dirty="0" smtClean="0"/>
              <a:t>________ </a:t>
            </a:r>
            <a:r>
              <a:rPr lang="en-US" sz="2400" dirty="0"/>
              <a:t>up in the </a:t>
            </a:r>
            <a:r>
              <a:rPr lang="en-US" sz="2400" dirty="0" smtClean="0"/>
              <a:t>_________socks</a:t>
            </a:r>
            <a:r>
              <a:rPr lang="en-US" sz="2400" dirty="0"/>
              <a:t>. </a:t>
            </a:r>
            <a:r>
              <a:rPr lang="en-US" sz="2400" dirty="0" smtClean="0"/>
              <a:t> Thank ________!</a:t>
            </a:r>
            <a:endParaRPr lang="en-US" sz="2400" dirty="0"/>
          </a:p>
          <a:p>
            <a:pPr algn="ctr"/>
            <a:endParaRPr lang="en-US" sz="3600" dirty="0" smtClean="0"/>
          </a:p>
        </p:txBody>
      </p:sp>
    </p:spTree>
    <p:extLst>
      <p:ext uri="{BB962C8B-B14F-4D97-AF65-F5344CB8AC3E}">
        <p14:creationId xmlns:p14="http://schemas.microsoft.com/office/powerpoint/2010/main" val="16360910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533400"/>
            <a:ext cx="8229600" cy="5816977"/>
          </a:xfrm>
          <a:prstGeom prst="rect">
            <a:avLst/>
          </a:prstGeom>
          <a:solidFill>
            <a:srgbClr val="F4F480"/>
          </a:solidFill>
          <a:ln w="57150">
            <a:solidFill>
              <a:schemeClr val="tx1"/>
            </a:solidFill>
          </a:ln>
        </p:spPr>
        <p:txBody>
          <a:bodyPr wrap="square" rtlCol="0">
            <a:spAutoFit/>
          </a:bodyPr>
          <a:lstStyle/>
          <a:p>
            <a:r>
              <a:rPr lang="en-US" sz="2400" dirty="0"/>
              <a:t>The </a:t>
            </a:r>
            <a:r>
              <a:rPr lang="en-US" sz="2400" dirty="0" smtClean="0"/>
              <a:t>______ </a:t>
            </a:r>
            <a:r>
              <a:rPr lang="en-US" sz="2400" dirty="0"/>
              <a:t>family bought a new dog for  </a:t>
            </a:r>
            <a:r>
              <a:rPr lang="en-US" sz="2400" dirty="0" smtClean="0"/>
              <a:t>_______  ________.  The </a:t>
            </a:r>
            <a:r>
              <a:rPr lang="en-US" sz="2400" dirty="0"/>
              <a:t>dog’s </a:t>
            </a:r>
            <a:r>
              <a:rPr lang="en-US" sz="2400" dirty="0" smtClean="0"/>
              <a:t>______ </a:t>
            </a:r>
            <a:r>
              <a:rPr lang="en-US" sz="2400" dirty="0"/>
              <a:t>was </a:t>
            </a:r>
            <a:r>
              <a:rPr lang="en-US" sz="2400" dirty="0" smtClean="0"/>
              <a:t>Pickles.  Poor </a:t>
            </a:r>
            <a:r>
              <a:rPr lang="en-US" sz="2400" dirty="0"/>
              <a:t>Pickles was </a:t>
            </a:r>
            <a:r>
              <a:rPr lang="en-US" sz="2400" dirty="0" smtClean="0"/>
              <a:t>______, </a:t>
            </a:r>
            <a:r>
              <a:rPr lang="en-US" sz="2400" dirty="0"/>
              <a:t>so they went to the store to buy him </a:t>
            </a:r>
            <a:r>
              <a:rPr lang="en-US" sz="2400" dirty="0" smtClean="0"/>
              <a:t>_______. “</a:t>
            </a:r>
            <a:r>
              <a:rPr lang="en-US" sz="2400" dirty="0"/>
              <a:t>I hope he is okay alone”, said Michelle, the </a:t>
            </a:r>
            <a:r>
              <a:rPr lang="en-US" sz="2400" dirty="0" smtClean="0"/>
              <a:t>_______  _________. The </a:t>
            </a:r>
            <a:r>
              <a:rPr lang="en-US" sz="2400" dirty="0"/>
              <a:t>family looked for the dog as soon as they came </a:t>
            </a:r>
            <a:r>
              <a:rPr lang="en-US" sz="2400" dirty="0" smtClean="0"/>
              <a:t>home. Oh ____!  </a:t>
            </a:r>
            <a:r>
              <a:rPr lang="en-US" sz="2400" dirty="0"/>
              <a:t>They </a:t>
            </a:r>
            <a:r>
              <a:rPr lang="en-US" sz="2400" dirty="0" smtClean="0"/>
              <a:t>______find </a:t>
            </a:r>
            <a:r>
              <a:rPr lang="en-US" sz="2400" dirty="0"/>
              <a:t>Pickles!! </a:t>
            </a:r>
          </a:p>
          <a:p>
            <a:r>
              <a:rPr lang="en-US" sz="2400" dirty="0"/>
              <a:t>Where </a:t>
            </a:r>
            <a:r>
              <a:rPr lang="en-US" sz="2400" dirty="0" smtClean="0"/>
              <a:t>______ </a:t>
            </a:r>
            <a:r>
              <a:rPr lang="en-US" sz="2400" dirty="0"/>
              <a:t>he </a:t>
            </a:r>
            <a:r>
              <a:rPr lang="en-US" sz="2400" dirty="0" smtClean="0"/>
              <a:t>be? They </a:t>
            </a:r>
            <a:r>
              <a:rPr lang="en-US" sz="2400" dirty="0"/>
              <a:t>looked </a:t>
            </a:r>
            <a:r>
              <a:rPr lang="en-US" sz="2400" dirty="0" smtClean="0"/>
              <a:t>______ </a:t>
            </a:r>
            <a:r>
              <a:rPr lang="en-US" sz="2400" dirty="0"/>
              <a:t>the house and </a:t>
            </a:r>
            <a:r>
              <a:rPr lang="en-US" sz="2400" dirty="0" smtClean="0"/>
              <a:t>_______ </a:t>
            </a:r>
            <a:r>
              <a:rPr lang="en-US" sz="2400" dirty="0"/>
              <a:t>in the </a:t>
            </a:r>
            <a:r>
              <a:rPr lang="en-US" sz="2400" dirty="0" smtClean="0"/>
              <a:t>yard. Pickles </a:t>
            </a:r>
            <a:r>
              <a:rPr lang="en-US" sz="2400" dirty="0"/>
              <a:t>was a tiny dog and </a:t>
            </a:r>
            <a:r>
              <a:rPr lang="en-US" sz="2400" dirty="0" smtClean="0"/>
              <a:t>______ </a:t>
            </a:r>
            <a:r>
              <a:rPr lang="en-US" sz="2400" dirty="0"/>
              <a:t>to find.  </a:t>
            </a:r>
            <a:r>
              <a:rPr lang="en-US" sz="2400" dirty="0" smtClean="0"/>
              <a:t> He </a:t>
            </a:r>
            <a:r>
              <a:rPr lang="en-US" sz="2400" dirty="0"/>
              <a:t>was a </a:t>
            </a:r>
            <a:r>
              <a:rPr lang="en-US" sz="2400" dirty="0" smtClean="0"/>
              <a:t>________   ___________! They _____ </a:t>
            </a:r>
            <a:r>
              <a:rPr lang="en-US" sz="2400" dirty="0"/>
              <a:t>and </a:t>
            </a:r>
            <a:r>
              <a:rPr lang="en-US" sz="2400" dirty="0" smtClean="0"/>
              <a:t>_______. </a:t>
            </a:r>
            <a:endParaRPr lang="en-US" sz="2400" dirty="0"/>
          </a:p>
          <a:p>
            <a:r>
              <a:rPr lang="en-US" sz="2400" dirty="0"/>
              <a:t> “Pickles! Where are you?”, they </a:t>
            </a:r>
            <a:r>
              <a:rPr lang="en-US" sz="2400" dirty="0" smtClean="0"/>
              <a:t>________. Pickles </a:t>
            </a:r>
            <a:r>
              <a:rPr lang="en-US" sz="2400" dirty="0"/>
              <a:t>didn’t answer.</a:t>
            </a:r>
          </a:p>
          <a:p>
            <a:r>
              <a:rPr lang="en-US" sz="2400" dirty="0"/>
              <a:t>They looked under the </a:t>
            </a:r>
            <a:r>
              <a:rPr lang="en-US" sz="2400" dirty="0" smtClean="0"/>
              <a:t>______.   </a:t>
            </a:r>
            <a:r>
              <a:rPr lang="en-US" sz="2400" dirty="0"/>
              <a:t>They looked in the </a:t>
            </a:r>
            <a:r>
              <a:rPr lang="en-US" sz="2400" dirty="0" smtClean="0"/>
              <a:t>________.</a:t>
            </a:r>
            <a:endParaRPr lang="en-US" sz="2400" dirty="0"/>
          </a:p>
          <a:p>
            <a:r>
              <a:rPr lang="en-US" sz="2400" dirty="0"/>
              <a:t>They even looked in the </a:t>
            </a:r>
            <a:r>
              <a:rPr lang="en-US" sz="2400" dirty="0" smtClean="0"/>
              <a:t>_____ </a:t>
            </a:r>
            <a:r>
              <a:rPr lang="en-US" sz="2400" dirty="0"/>
              <a:t>can</a:t>
            </a:r>
            <a:r>
              <a:rPr lang="en-US" sz="2400" dirty="0" smtClean="0"/>
              <a:t>!  </a:t>
            </a:r>
            <a:r>
              <a:rPr lang="en-US" sz="2400" dirty="0"/>
              <a:t>Finally, Michelle yelled, “I found him!” </a:t>
            </a:r>
            <a:r>
              <a:rPr lang="en-US" sz="2400" dirty="0" smtClean="0"/>
              <a:t> Pickles </a:t>
            </a:r>
            <a:r>
              <a:rPr lang="en-US" sz="2400" dirty="0"/>
              <a:t>was </a:t>
            </a:r>
            <a:r>
              <a:rPr lang="en-US" sz="2400" dirty="0" smtClean="0"/>
              <a:t>_________ </a:t>
            </a:r>
            <a:r>
              <a:rPr lang="en-US" sz="2400" dirty="0"/>
              <a:t>the </a:t>
            </a:r>
            <a:r>
              <a:rPr lang="en-US" sz="2400" dirty="0" smtClean="0"/>
              <a:t>______ </a:t>
            </a:r>
            <a:r>
              <a:rPr lang="en-US" sz="2400" dirty="0"/>
              <a:t>basket, </a:t>
            </a:r>
            <a:r>
              <a:rPr lang="en-US" sz="2400" dirty="0" smtClean="0"/>
              <a:t>________ </a:t>
            </a:r>
            <a:r>
              <a:rPr lang="en-US" sz="2400" dirty="0"/>
              <a:t>up in the clean socks. </a:t>
            </a:r>
            <a:r>
              <a:rPr lang="en-US" sz="2400" dirty="0" smtClean="0"/>
              <a:t> Thank </a:t>
            </a:r>
            <a:r>
              <a:rPr lang="en-US" sz="2400" dirty="0"/>
              <a:t>goodness!</a:t>
            </a:r>
          </a:p>
          <a:p>
            <a:pPr algn="ctr"/>
            <a:endParaRPr lang="en-US" sz="3600" dirty="0" smtClean="0"/>
          </a:p>
        </p:txBody>
      </p:sp>
    </p:spTree>
    <p:extLst>
      <p:ext uri="{BB962C8B-B14F-4D97-AF65-F5344CB8AC3E}">
        <p14:creationId xmlns:p14="http://schemas.microsoft.com/office/powerpoint/2010/main" val="17450223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533400"/>
            <a:ext cx="8229600" cy="5447645"/>
          </a:xfrm>
          <a:prstGeom prst="rect">
            <a:avLst/>
          </a:prstGeom>
          <a:solidFill>
            <a:srgbClr val="F4F480"/>
          </a:solidFill>
          <a:ln w="57150">
            <a:solidFill>
              <a:schemeClr val="tx1"/>
            </a:solidFill>
          </a:ln>
        </p:spPr>
        <p:txBody>
          <a:bodyPr wrap="square" rtlCol="0">
            <a:spAutoFit/>
          </a:bodyPr>
          <a:lstStyle/>
          <a:p>
            <a:r>
              <a:rPr lang="en-US" sz="2400" dirty="0"/>
              <a:t>The Miller family bought a new dog for  </a:t>
            </a:r>
            <a:r>
              <a:rPr lang="en-US" sz="2400" dirty="0" smtClean="0"/>
              <a:t>_______Miller.  The </a:t>
            </a:r>
            <a:r>
              <a:rPr lang="en-US" sz="2400" dirty="0"/>
              <a:t>dog’s name was </a:t>
            </a:r>
            <a:r>
              <a:rPr lang="en-US" sz="2400" dirty="0" smtClean="0"/>
              <a:t>Pickles.  Poor </a:t>
            </a:r>
            <a:r>
              <a:rPr lang="en-US" sz="2400" dirty="0"/>
              <a:t>Pickles was </a:t>
            </a:r>
            <a:r>
              <a:rPr lang="en-US" sz="2400" dirty="0" smtClean="0"/>
              <a:t>______, </a:t>
            </a:r>
            <a:r>
              <a:rPr lang="en-US" sz="2400" dirty="0"/>
              <a:t>so they went to the store to buy him food</a:t>
            </a:r>
            <a:r>
              <a:rPr lang="en-US" sz="2400" dirty="0" smtClean="0"/>
              <a:t>. “</a:t>
            </a:r>
            <a:r>
              <a:rPr lang="en-US" sz="2400" dirty="0"/>
              <a:t>I hope he is okay alone”, said Michelle, the </a:t>
            </a:r>
            <a:r>
              <a:rPr lang="en-US" sz="2400" dirty="0" smtClean="0"/>
              <a:t>_______ daughter. The </a:t>
            </a:r>
            <a:r>
              <a:rPr lang="en-US" sz="2400" dirty="0"/>
              <a:t>family looked for the dog as soon as they came </a:t>
            </a:r>
            <a:r>
              <a:rPr lang="en-US" sz="2400" dirty="0" smtClean="0"/>
              <a:t>home. Oh </a:t>
            </a:r>
            <a:r>
              <a:rPr lang="en-US" sz="2400" dirty="0"/>
              <a:t>no!  They couldn’t find Pickles!! </a:t>
            </a:r>
          </a:p>
          <a:p>
            <a:r>
              <a:rPr lang="en-US" sz="2400" dirty="0"/>
              <a:t>Where </a:t>
            </a:r>
            <a:r>
              <a:rPr lang="en-US" sz="2400" dirty="0" smtClean="0"/>
              <a:t>______ </a:t>
            </a:r>
            <a:r>
              <a:rPr lang="en-US" sz="2400" dirty="0"/>
              <a:t>he </a:t>
            </a:r>
            <a:r>
              <a:rPr lang="en-US" sz="2400" dirty="0" smtClean="0"/>
              <a:t>be? They </a:t>
            </a:r>
            <a:r>
              <a:rPr lang="en-US" sz="2400" dirty="0"/>
              <a:t>looked </a:t>
            </a:r>
            <a:r>
              <a:rPr lang="en-US" sz="2400" dirty="0" smtClean="0"/>
              <a:t>______ </a:t>
            </a:r>
            <a:r>
              <a:rPr lang="en-US" sz="2400" dirty="0"/>
              <a:t>the house and outside in the </a:t>
            </a:r>
            <a:r>
              <a:rPr lang="en-US" sz="2400" dirty="0" smtClean="0"/>
              <a:t>yard. Pickles </a:t>
            </a:r>
            <a:r>
              <a:rPr lang="en-US" sz="2400" dirty="0"/>
              <a:t>was a tiny dog and </a:t>
            </a:r>
            <a:r>
              <a:rPr lang="en-US" sz="2400" dirty="0" smtClean="0"/>
              <a:t>______ </a:t>
            </a:r>
            <a:r>
              <a:rPr lang="en-US" sz="2400" dirty="0"/>
              <a:t>to find.  </a:t>
            </a:r>
            <a:r>
              <a:rPr lang="en-US" sz="2400" dirty="0" smtClean="0"/>
              <a:t> He </a:t>
            </a:r>
            <a:r>
              <a:rPr lang="en-US" sz="2400" dirty="0"/>
              <a:t>was a </a:t>
            </a:r>
            <a:r>
              <a:rPr lang="en-US" sz="2400" dirty="0" smtClean="0"/>
              <a:t>miniature___________! They </a:t>
            </a:r>
            <a:r>
              <a:rPr lang="en-US" sz="2400" dirty="0"/>
              <a:t>called and called. </a:t>
            </a:r>
          </a:p>
          <a:p>
            <a:r>
              <a:rPr lang="en-US" sz="2400" dirty="0"/>
              <a:t> “Pickles! Where are you?”, they </a:t>
            </a:r>
            <a:r>
              <a:rPr lang="en-US" sz="2400" dirty="0" smtClean="0"/>
              <a:t>called. Pickles </a:t>
            </a:r>
            <a:r>
              <a:rPr lang="en-US" sz="2400" dirty="0"/>
              <a:t>didn’t answer.</a:t>
            </a:r>
          </a:p>
          <a:p>
            <a:r>
              <a:rPr lang="en-US" sz="2400" dirty="0"/>
              <a:t>They looked under the </a:t>
            </a:r>
            <a:r>
              <a:rPr lang="en-US" sz="2400" dirty="0" smtClean="0"/>
              <a:t>______.   </a:t>
            </a:r>
            <a:r>
              <a:rPr lang="en-US" sz="2400" dirty="0"/>
              <a:t>They looked in the </a:t>
            </a:r>
            <a:r>
              <a:rPr lang="en-US" sz="2400" dirty="0" smtClean="0"/>
              <a:t>________.</a:t>
            </a:r>
            <a:endParaRPr lang="en-US" sz="2400" dirty="0"/>
          </a:p>
          <a:p>
            <a:r>
              <a:rPr lang="en-US" sz="2400" dirty="0"/>
              <a:t>They even looked in the </a:t>
            </a:r>
            <a:r>
              <a:rPr lang="en-US" sz="2400" dirty="0" smtClean="0"/>
              <a:t>_____ </a:t>
            </a:r>
            <a:r>
              <a:rPr lang="en-US" sz="2400" dirty="0"/>
              <a:t>can</a:t>
            </a:r>
            <a:r>
              <a:rPr lang="en-US" sz="2400" dirty="0" smtClean="0"/>
              <a:t>!  </a:t>
            </a:r>
            <a:r>
              <a:rPr lang="en-US" sz="2400" dirty="0"/>
              <a:t>Finally, Michelle yelled, “I found him!” </a:t>
            </a:r>
            <a:r>
              <a:rPr lang="en-US" sz="2400" dirty="0" smtClean="0"/>
              <a:t> Pickles </a:t>
            </a:r>
            <a:r>
              <a:rPr lang="en-US" sz="2400" dirty="0"/>
              <a:t>was </a:t>
            </a:r>
            <a:r>
              <a:rPr lang="en-US" sz="2400" dirty="0" smtClean="0"/>
              <a:t>_________ </a:t>
            </a:r>
            <a:r>
              <a:rPr lang="en-US" sz="2400" dirty="0"/>
              <a:t>the </a:t>
            </a:r>
            <a:r>
              <a:rPr lang="en-US" sz="2400" dirty="0" smtClean="0"/>
              <a:t>______ </a:t>
            </a:r>
            <a:r>
              <a:rPr lang="en-US" sz="2400" dirty="0"/>
              <a:t>basket, </a:t>
            </a:r>
            <a:r>
              <a:rPr lang="en-US" sz="2400" dirty="0" smtClean="0"/>
              <a:t>________ </a:t>
            </a:r>
            <a:r>
              <a:rPr lang="en-US" sz="2400" dirty="0"/>
              <a:t>up in the clean socks. </a:t>
            </a:r>
            <a:r>
              <a:rPr lang="en-US" sz="2400" dirty="0" smtClean="0"/>
              <a:t> Thank </a:t>
            </a:r>
            <a:r>
              <a:rPr lang="en-US" sz="2400" dirty="0"/>
              <a:t>goodness!</a:t>
            </a:r>
          </a:p>
          <a:p>
            <a:pPr algn="ctr"/>
            <a:endParaRPr lang="en-US" sz="3600" dirty="0" smtClean="0"/>
          </a:p>
        </p:txBody>
      </p:sp>
    </p:spTree>
    <p:extLst>
      <p:ext uri="{BB962C8B-B14F-4D97-AF65-F5344CB8AC3E}">
        <p14:creationId xmlns:p14="http://schemas.microsoft.com/office/powerpoint/2010/main" val="303459496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533400"/>
            <a:ext cx="8229600" cy="5447645"/>
          </a:xfrm>
          <a:prstGeom prst="rect">
            <a:avLst/>
          </a:prstGeom>
          <a:solidFill>
            <a:srgbClr val="F4F480"/>
          </a:solidFill>
          <a:ln w="57150">
            <a:solidFill>
              <a:schemeClr val="tx1"/>
            </a:solidFill>
          </a:ln>
        </p:spPr>
        <p:txBody>
          <a:bodyPr wrap="square" rtlCol="0">
            <a:spAutoFit/>
          </a:bodyPr>
          <a:lstStyle/>
          <a:p>
            <a:r>
              <a:rPr lang="en-US" sz="2400" dirty="0"/>
              <a:t>The Miller family bought a new dog for Grandpa </a:t>
            </a:r>
            <a:r>
              <a:rPr lang="en-US" sz="2400" dirty="0" smtClean="0"/>
              <a:t>Miller.  The </a:t>
            </a:r>
            <a:r>
              <a:rPr lang="en-US" sz="2400" dirty="0"/>
              <a:t>dog’s name was </a:t>
            </a:r>
            <a:r>
              <a:rPr lang="en-US" sz="2400" dirty="0" smtClean="0"/>
              <a:t>Pickles.  Poor </a:t>
            </a:r>
            <a:r>
              <a:rPr lang="en-US" sz="2400" dirty="0"/>
              <a:t>Pickles was hungry, so they went to the store to buy him food</a:t>
            </a:r>
            <a:r>
              <a:rPr lang="en-US" sz="2400" dirty="0" smtClean="0"/>
              <a:t>. “</a:t>
            </a:r>
            <a:r>
              <a:rPr lang="en-US" sz="2400" dirty="0"/>
              <a:t>I hope he is okay alone”, said Michelle, the youngest </a:t>
            </a:r>
            <a:r>
              <a:rPr lang="en-US" sz="2400" dirty="0" smtClean="0"/>
              <a:t>daughter. The </a:t>
            </a:r>
            <a:r>
              <a:rPr lang="en-US" sz="2400" dirty="0"/>
              <a:t>family looked for the dog as soon as they came </a:t>
            </a:r>
            <a:r>
              <a:rPr lang="en-US" sz="2400" dirty="0" smtClean="0"/>
              <a:t>home. Oh </a:t>
            </a:r>
            <a:r>
              <a:rPr lang="en-US" sz="2400" dirty="0"/>
              <a:t>no!  They couldn’t find Pickles!! </a:t>
            </a:r>
          </a:p>
          <a:p>
            <a:r>
              <a:rPr lang="en-US" sz="2400" dirty="0"/>
              <a:t>Where could he </a:t>
            </a:r>
            <a:r>
              <a:rPr lang="en-US" sz="2400" dirty="0" smtClean="0"/>
              <a:t>be? They </a:t>
            </a:r>
            <a:r>
              <a:rPr lang="en-US" sz="2400" dirty="0"/>
              <a:t>looked inside the house and outside in the </a:t>
            </a:r>
            <a:r>
              <a:rPr lang="en-US" sz="2400" dirty="0" smtClean="0"/>
              <a:t>yard. Pickles </a:t>
            </a:r>
            <a:r>
              <a:rPr lang="en-US" sz="2400" dirty="0"/>
              <a:t>was a tiny dog and hard to find.  </a:t>
            </a:r>
            <a:r>
              <a:rPr lang="en-US" sz="2400" dirty="0" smtClean="0"/>
              <a:t> He </a:t>
            </a:r>
            <a:r>
              <a:rPr lang="en-US" sz="2400" dirty="0"/>
              <a:t>was a miniature </a:t>
            </a:r>
            <a:r>
              <a:rPr lang="en-US" sz="2400" dirty="0" smtClean="0"/>
              <a:t>Chihuahua! They </a:t>
            </a:r>
            <a:r>
              <a:rPr lang="en-US" sz="2400" dirty="0"/>
              <a:t>called and called. </a:t>
            </a:r>
          </a:p>
          <a:p>
            <a:r>
              <a:rPr lang="en-US" sz="2400" dirty="0"/>
              <a:t> “Pickles! Where are you?”, they </a:t>
            </a:r>
            <a:r>
              <a:rPr lang="en-US" sz="2400" dirty="0" smtClean="0"/>
              <a:t>called. Pickles </a:t>
            </a:r>
            <a:r>
              <a:rPr lang="en-US" sz="2400" dirty="0"/>
              <a:t>didn’t answer.</a:t>
            </a:r>
          </a:p>
          <a:p>
            <a:r>
              <a:rPr lang="en-US" sz="2400" dirty="0"/>
              <a:t>They looked under the couch. </a:t>
            </a:r>
            <a:r>
              <a:rPr lang="en-US" sz="2400" dirty="0" smtClean="0"/>
              <a:t>  </a:t>
            </a:r>
            <a:r>
              <a:rPr lang="en-US" sz="2400" dirty="0"/>
              <a:t>They looked in the bathtub.</a:t>
            </a:r>
          </a:p>
          <a:p>
            <a:r>
              <a:rPr lang="en-US" sz="2400" dirty="0"/>
              <a:t>They even looked in the garbage can</a:t>
            </a:r>
            <a:r>
              <a:rPr lang="en-US" sz="2400" dirty="0" smtClean="0"/>
              <a:t>!  </a:t>
            </a:r>
            <a:r>
              <a:rPr lang="en-US" sz="2400" dirty="0"/>
              <a:t>Finally, Michelle yelled, “I found him!” </a:t>
            </a:r>
            <a:r>
              <a:rPr lang="en-US" sz="2400" dirty="0" smtClean="0"/>
              <a:t> Pickles </a:t>
            </a:r>
            <a:r>
              <a:rPr lang="en-US" sz="2400" dirty="0"/>
              <a:t>was asleep the laundry basket, curled up in the clean socks. </a:t>
            </a:r>
            <a:r>
              <a:rPr lang="en-US" sz="2400" dirty="0" smtClean="0"/>
              <a:t> Thank </a:t>
            </a:r>
            <a:r>
              <a:rPr lang="en-US" sz="2400" dirty="0"/>
              <a:t>goodness!</a:t>
            </a:r>
          </a:p>
          <a:p>
            <a:pPr algn="ctr"/>
            <a:endParaRPr lang="en-US" sz="3600" dirty="0" smtClean="0"/>
          </a:p>
        </p:txBody>
      </p:sp>
    </p:spTree>
    <p:extLst>
      <p:ext uri="{BB962C8B-B14F-4D97-AF65-F5344CB8AC3E}">
        <p14:creationId xmlns:p14="http://schemas.microsoft.com/office/powerpoint/2010/main" val="113650689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22564" y="380999"/>
            <a:ext cx="8229600" cy="5909310"/>
          </a:xfrm>
          <a:prstGeom prst="rect">
            <a:avLst/>
          </a:prstGeom>
          <a:solidFill>
            <a:srgbClr val="F4F480"/>
          </a:solidFill>
          <a:ln w="57150">
            <a:solidFill>
              <a:schemeClr val="tx1"/>
            </a:solidFill>
          </a:ln>
        </p:spPr>
        <p:txBody>
          <a:bodyPr wrap="square" rtlCol="0">
            <a:spAutoFit/>
          </a:bodyPr>
          <a:lstStyle/>
          <a:p>
            <a:pPr algn="ctr"/>
            <a:endParaRPr lang="en-US" sz="5400" b="1" dirty="0" smtClean="0"/>
          </a:p>
          <a:p>
            <a:r>
              <a:rPr lang="en-US" sz="3600" b="1" dirty="0"/>
              <a:t>Are we asking our students to read?</a:t>
            </a:r>
          </a:p>
          <a:p>
            <a:endParaRPr lang="en-US" sz="3600" b="1" dirty="0"/>
          </a:p>
          <a:p>
            <a:endParaRPr lang="en-US" sz="3600" b="1" dirty="0"/>
          </a:p>
          <a:p>
            <a:r>
              <a:rPr lang="en-US" sz="3600" b="1" dirty="0"/>
              <a:t>Or…</a:t>
            </a:r>
          </a:p>
          <a:p>
            <a:endParaRPr lang="en-US" sz="3600" b="1" dirty="0"/>
          </a:p>
          <a:p>
            <a:endParaRPr lang="en-US" sz="3600" b="1" dirty="0"/>
          </a:p>
          <a:p>
            <a:r>
              <a:rPr lang="en-US" sz="3600" b="1" dirty="0"/>
              <a:t>Are we asking our students </a:t>
            </a:r>
          </a:p>
          <a:p>
            <a:r>
              <a:rPr lang="en-US" sz="3600" b="1" dirty="0"/>
              <a:t>to “hunt” for recognizable text?</a:t>
            </a:r>
          </a:p>
          <a:p>
            <a:pPr algn="ctr"/>
            <a:endParaRPr lang="en-US" sz="3600" dirty="0" smtClean="0"/>
          </a:p>
        </p:txBody>
      </p:sp>
      <p:sp>
        <p:nvSpPr>
          <p:cNvPr id="5" name="Rectangle 4"/>
          <p:cNvSpPr/>
          <p:nvPr/>
        </p:nvSpPr>
        <p:spPr>
          <a:xfrm>
            <a:off x="6344671" y="5920977"/>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388314002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22564" y="380999"/>
            <a:ext cx="8229600" cy="5909310"/>
          </a:xfrm>
          <a:prstGeom prst="rect">
            <a:avLst/>
          </a:prstGeom>
          <a:solidFill>
            <a:srgbClr val="F4F480"/>
          </a:solidFill>
          <a:ln w="57150">
            <a:solidFill>
              <a:schemeClr val="tx1"/>
            </a:solidFill>
          </a:ln>
        </p:spPr>
        <p:txBody>
          <a:bodyPr wrap="square" rtlCol="0">
            <a:spAutoFit/>
          </a:bodyPr>
          <a:lstStyle/>
          <a:p>
            <a:pPr algn="ctr"/>
            <a:endParaRPr lang="en-US" sz="5400" b="1" dirty="0" smtClean="0"/>
          </a:p>
          <a:p>
            <a:pPr algn="ctr"/>
            <a:r>
              <a:rPr lang="en-US" sz="3600" dirty="0" smtClean="0"/>
              <a:t>Word</a:t>
            </a:r>
          </a:p>
          <a:p>
            <a:pPr algn="ctr"/>
            <a:r>
              <a:rPr lang="en-US" sz="3600" dirty="0" smtClean="0"/>
              <a:t>Phrase</a:t>
            </a:r>
          </a:p>
          <a:p>
            <a:pPr algn="ctr"/>
            <a:r>
              <a:rPr lang="en-US" sz="3600" dirty="0" smtClean="0"/>
              <a:t>Sentence</a:t>
            </a:r>
          </a:p>
          <a:p>
            <a:pPr algn="ctr"/>
            <a:r>
              <a:rPr lang="en-US" sz="3600" dirty="0" smtClean="0"/>
              <a:t>Paragraph</a:t>
            </a:r>
          </a:p>
          <a:p>
            <a:pPr algn="ctr"/>
            <a:r>
              <a:rPr lang="en-US" sz="3600" dirty="0" smtClean="0"/>
              <a:t>Page</a:t>
            </a:r>
          </a:p>
          <a:p>
            <a:pPr algn="ctr"/>
            <a:r>
              <a:rPr lang="en-US" sz="3600" dirty="0" smtClean="0"/>
              <a:t>Several pages</a:t>
            </a:r>
          </a:p>
          <a:p>
            <a:pPr algn="ctr"/>
            <a:r>
              <a:rPr lang="en-US" sz="3600" dirty="0" smtClean="0"/>
              <a:t>Chapter</a:t>
            </a:r>
          </a:p>
          <a:p>
            <a:pPr algn="ctr"/>
            <a:r>
              <a:rPr lang="en-US" sz="3600" dirty="0" smtClean="0"/>
              <a:t>Book</a:t>
            </a:r>
          </a:p>
          <a:p>
            <a:pPr algn="ctr"/>
            <a:endParaRPr lang="en-US" sz="3600" dirty="0" smtClean="0"/>
          </a:p>
        </p:txBody>
      </p:sp>
    </p:spTree>
    <p:extLst>
      <p:ext uri="{BB962C8B-B14F-4D97-AF65-F5344CB8AC3E}">
        <p14:creationId xmlns:p14="http://schemas.microsoft.com/office/powerpoint/2010/main" val="224704799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22564" y="380999"/>
            <a:ext cx="8229600" cy="5909310"/>
          </a:xfrm>
          <a:prstGeom prst="rect">
            <a:avLst/>
          </a:prstGeom>
          <a:solidFill>
            <a:srgbClr val="F4F480"/>
          </a:solidFill>
          <a:ln w="57150">
            <a:solidFill>
              <a:schemeClr val="tx1"/>
            </a:solidFill>
          </a:ln>
        </p:spPr>
        <p:txBody>
          <a:bodyPr wrap="square" rtlCol="0">
            <a:spAutoFit/>
          </a:bodyPr>
          <a:lstStyle/>
          <a:p>
            <a:pPr algn="ctr"/>
            <a:endParaRPr lang="en-US" sz="5400" b="1" dirty="0" smtClean="0"/>
          </a:p>
          <a:p>
            <a:pPr algn="ctr"/>
            <a:r>
              <a:rPr lang="en-US" sz="3600" dirty="0" smtClean="0"/>
              <a:t>Word</a:t>
            </a:r>
          </a:p>
          <a:p>
            <a:pPr algn="ctr"/>
            <a:r>
              <a:rPr lang="en-US" sz="3600" dirty="0" smtClean="0"/>
              <a:t>Phrase</a:t>
            </a:r>
          </a:p>
          <a:p>
            <a:pPr algn="ctr"/>
            <a:r>
              <a:rPr lang="en-US" sz="3600" dirty="0" smtClean="0"/>
              <a:t>Sentence</a:t>
            </a:r>
          </a:p>
          <a:p>
            <a:pPr algn="ctr"/>
            <a:r>
              <a:rPr lang="en-US" sz="3600" dirty="0" smtClean="0"/>
              <a:t>Paragraph</a:t>
            </a:r>
          </a:p>
          <a:p>
            <a:pPr algn="ctr"/>
            <a:r>
              <a:rPr lang="en-US" sz="3600" dirty="0" smtClean="0"/>
              <a:t>Page</a:t>
            </a:r>
          </a:p>
          <a:p>
            <a:pPr algn="ctr"/>
            <a:r>
              <a:rPr lang="en-US" sz="3600" dirty="0" smtClean="0"/>
              <a:t>Several pages</a:t>
            </a:r>
          </a:p>
          <a:p>
            <a:pPr algn="ctr"/>
            <a:r>
              <a:rPr lang="en-US" sz="3600" b="1" u="sng" dirty="0" smtClean="0">
                <a:solidFill>
                  <a:srgbClr val="FF0000"/>
                </a:solidFill>
              </a:rPr>
              <a:t>Chapter</a:t>
            </a:r>
          </a:p>
          <a:p>
            <a:pPr algn="ctr"/>
            <a:r>
              <a:rPr lang="en-US" sz="3600" dirty="0" smtClean="0"/>
              <a:t>Book</a:t>
            </a:r>
          </a:p>
          <a:p>
            <a:pPr algn="ctr"/>
            <a:endParaRPr lang="en-US" sz="3600" dirty="0" smtClean="0"/>
          </a:p>
        </p:txBody>
      </p:sp>
    </p:spTree>
    <p:extLst>
      <p:ext uri="{BB962C8B-B14F-4D97-AF65-F5344CB8AC3E}">
        <p14:creationId xmlns:p14="http://schemas.microsoft.com/office/powerpoint/2010/main" val="5593875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539978"/>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5400" b="1" dirty="0" smtClean="0"/>
          </a:p>
          <a:p>
            <a:pPr algn="ctr"/>
            <a:r>
              <a:rPr lang="en-US" sz="4800" b="1" dirty="0" smtClean="0"/>
              <a:t>Use existing materials.</a:t>
            </a:r>
          </a:p>
          <a:p>
            <a:pPr algn="ctr"/>
            <a:r>
              <a:rPr lang="en-US" sz="4800" b="1" dirty="0" smtClean="0"/>
              <a:t>Purchase new materials.</a:t>
            </a:r>
          </a:p>
          <a:p>
            <a:pPr algn="ctr"/>
            <a:r>
              <a:rPr lang="en-US" sz="4800" b="1" dirty="0" smtClean="0"/>
              <a:t>Adapt existing materials.</a:t>
            </a:r>
          </a:p>
          <a:p>
            <a:pPr algn="ctr"/>
            <a:r>
              <a:rPr lang="en-US" sz="4800" b="1" dirty="0" smtClean="0"/>
              <a:t>Search for new materials.</a:t>
            </a:r>
          </a:p>
          <a:p>
            <a:pPr algn="ctr"/>
            <a:endParaRPr lang="en-US" sz="3600" dirty="0" smtClean="0"/>
          </a:p>
          <a:p>
            <a:pPr algn="ctr"/>
            <a:endParaRPr lang="en-US" sz="3600" dirty="0" smtClean="0"/>
          </a:p>
        </p:txBody>
      </p:sp>
    </p:spTree>
    <p:extLst>
      <p:ext uri="{BB962C8B-B14F-4D97-AF65-F5344CB8AC3E}">
        <p14:creationId xmlns:p14="http://schemas.microsoft.com/office/powerpoint/2010/main" val="42802667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458200" cy="634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722283" y="6232997"/>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413407967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28650"/>
            <a:ext cx="7467600" cy="56007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Tree>
    <p:extLst>
      <p:ext uri="{BB962C8B-B14F-4D97-AF65-F5344CB8AC3E}">
        <p14:creationId xmlns:p14="http://schemas.microsoft.com/office/powerpoint/2010/main" val="369493707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312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722283" y="59436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23297693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312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729210" y="59436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116756713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4328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722283" y="57150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20536984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2900"/>
            <a:ext cx="8178800" cy="613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867400" y="59436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427959248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2900"/>
            <a:ext cx="8280400" cy="621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172200" y="6183868"/>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75163736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2900"/>
            <a:ext cx="8178800" cy="613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096000" y="6082329"/>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40075243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096000" y="6107668"/>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358531448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229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019800" y="60198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352045071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57200"/>
            <a:ext cx="80264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626589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78800" cy="613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867400" y="59436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33501150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355312"/>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5400" b="1" dirty="0" smtClean="0"/>
          </a:p>
          <a:p>
            <a:pPr algn="ctr"/>
            <a:r>
              <a:rPr lang="en-US" sz="3600" b="1" dirty="0"/>
              <a:t>There are two types </a:t>
            </a:r>
          </a:p>
          <a:p>
            <a:pPr algn="ctr"/>
            <a:r>
              <a:rPr lang="en-US" sz="3600" b="1" dirty="0"/>
              <a:t>of Embedded Readings.  </a:t>
            </a:r>
          </a:p>
          <a:p>
            <a:pPr algn="ctr"/>
            <a:r>
              <a:rPr lang="en-US" sz="3600" b="1" dirty="0"/>
              <a:t>They are used </a:t>
            </a:r>
          </a:p>
          <a:p>
            <a:pPr algn="ctr"/>
            <a:r>
              <a:rPr lang="en-US" sz="3600" b="1" dirty="0"/>
              <a:t>the same way with students, but they are created differently.</a:t>
            </a:r>
          </a:p>
          <a:p>
            <a:pPr algn="ctr"/>
            <a:endParaRPr lang="en-US" sz="3600" dirty="0" smtClean="0"/>
          </a:p>
          <a:p>
            <a:pPr algn="ctr"/>
            <a:endParaRPr lang="en-US" sz="3600" dirty="0" smtClean="0"/>
          </a:p>
        </p:txBody>
      </p:sp>
    </p:spTree>
    <p:extLst>
      <p:ext uri="{BB962C8B-B14F-4D97-AF65-F5344CB8AC3E}">
        <p14:creationId xmlns:p14="http://schemas.microsoft.com/office/powerpoint/2010/main" val="297241977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86916"/>
            <a:ext cx="8229600" cy="6771084"/>
          </a:xfrm>
          <a:prstGeom prst="rect">
            <a:avLst/>
          </a:prstGeom>
          <a:solidFill>
            <a:srgbClr val="F4F480"/>
          </a:solidFill>
          <a:ln w="57150">
            <a:solidFill>
              <a:schemeClr val="tx1"/>
            </a:solidFill>
          </a:ln>
        </p:spPr>
        <p:txBody>
          <a:bodyPr wrap="square" rtlCol="0">
            <a:spAutoFit/>
          </a:bodyPr>
          <a:lstStyle/>
          <a:p>
            <a:r>
              <a:rPr lang="en-US" sz="1400" b="1" dirty="0"/>
              <a:t>Mending Wall          by Robert Frost</a:t>
            </a:r>
          </a:p>
          <a:p>
            <a:r>
              <a:rPr lang="en-US" sz="1400" b="1" dirty="0"/>
              <a:t> </a:t>
            </a:r>
          </a:p>
          <a:p>
            <a:r>
              <a:rPr lang="en-US" sz="1400" b="1" dirty="0"/>
              <a:t>Something there is that doesn’t love a wall,                       "Why do they make good </a:t>
            </a:r>
            <a:r>
              <a:rPr lang="en-US" sz="1400" b="1" dirty="0" err="1"/>
              <a:t>neighbours</a:t>
            </a:r>
            <a:r>
              <a:rPr lang="en-US" sz="1400" b="1" dirty="0"/>
              <a:t>? Isn’t it</a:t>
            </a:r>
          </a:p>
          <a:p>
            <a:r>
              <a:rPr lang="en-US" sz="1400" b="1" dirty="0"/>
              <a:t>That sends the frozen-ground-swell under it,                     Where there are cows? But here there are no cows.</a:t>
            </a:r>
          </a:p>
          <a:p>
            <a:r>
              <a:rPr lang="en-US" sz="1400" b="1" dirty="0"/>
              <a:t>And spills the upper boulders in the sun;                            Before I built a wall I’d ask to know</a:t>
            </a:r>
          </a:p>
          <a:p>
            <a:r>
              <a:rPr lang="en-US" sz="1400" b="1" dirty="0"/>
              <a:t>And makes gaps even two can pass abreast.                      What I was walling in or walling out,</a:t>
            </a:r>
          </a:p>
          <a:p>
            <a:r>
              <a:rPr lang="en-US" sz="1400" b="1" dirty="0"/>
              <a:t>The work of hunters is another thing:                                  And to whom I was like to give offence.</a:t>
            </a:r>
          </a:p>
          <a:p>
            <a:r>
              <a:rPr lang="en-US" sz="1400" b="1" dirty="0"/>
              <a:t>I have come after them and made repair                             Something there is that doesn’t love a wall,</a:t>
            </a:r>
          </a:p>
          <a:p>
            <a:r>
              <a:rPr lang="en-US" sz="1400" b="1" dirty="0"/>
              <a:t>Where they have left not one stone on a stone,                That wants it down." I could say "Elves" to him, </a:t>
            </a:r>
          </a:p>
          <a:p>
            <a:r>
              <a:rPr lang="en-US" sz="1400" b="1" dirty="0"/>
              <a:t>But they would have the rabbit out of hiding,                    But it’s not elves exactly, and I’d rather</a:t>
            </a:r>
          </a:p>
          <a:p>
            <a:r>
              <a:rPr lang="en-US" sz="1400" b="1" dirty="0"/>
              <a:t>To please the yelping dogs. The gaps I mean,                      He said it for himself. I see him there</a:t>
            </a:r>
          </a:p>
          <a:p>
            <a:r>
              <a:rPr lang="en-US" sz="1400" b="1" dirty="0"/>
              <a:t>No one has seen them made or heard them made,           Bringing a stone grasped firmly by the top</a:t>
            </a:r>
          </a:p>
          <a:p>
            <a:r>
              <a:rPr lang="en-US" sz="1400" b="1" dirty="0"/>
              <a:t>But at spring mending-time we find them there.               In each hand, like an old-stone savage armed</a:t>
            </a:r>
          </a:p>
          <a:p>
            <a:r>
              <a:rPr lang="en-US" sz="1400" b="1" dirty="0"/>
              <a:t>I let my neighbor know beyond the hill;                               He moves in darkness as it seems to me,</a:t>
            </a:r>
          </a:p>
          <a:p>
            <a:r>
              <a:rPr lang="en-US" sz="1400" b="1" dirty="0"/>
              <a:t>And on a day we meet to walk the line                                Not of woods only and the shade of trees</a:t>
            </a:r>
          </a:p>
          <a:p>
            <a:r>
              <a:rPr lang="en-US" sz="1400" b="1" dirty="0"/>
              <a:t>And set the wall between us once again.                            He will not go behind his father’s saying,</a:t>
            </a:r>
          </a:p>
          <a:p>
            <a:r>
              <a:rPr lang="en-US" sz="1400" b="1" dirty="0"/>
              <a:t>We keep the wall between us as we go.                              And he likes having thought of it so well</a:t>
            </a:r>
          </a:p>
          <a:p>
            <a:r>
              <a:rPr lang="en-US" sz="1400" b="1" dirty="0"/>
              <a:t>To each the boulders that have fallen to each.                    He says again, "Good fences make good </a:t>
            </a:r>
            <a:r>
              <a:rPr lang="en-US" sz="1400" b="1" dirty="0" err="1"/>
              <a:t>neighbours</a:t>
            </a:r>
            <a:r>
              <a:rPr lang="en-US" sz="1400" b="1" dirty="0"/>
              <a:t>.”</a:t>
            </a:r>
          </a:p>
          <a:p>
            <a:r>
              <a:rPr lang="en-US" sz="1400" b="1" dirty="0"/>
              <a:t>And some are loaves and some so nearly balls</a:t>
            </a:r>
          </a:p>
          <a:p>
            <a:r>
              <a:rPr lang="en-US" sz="1400" b="1" dirty="0"/>
              <a:t>We have to use a spell to make them balance:</a:t>
            </a:r>
          </a:p>
          <a:p>
            <a:r>
              <a:rPr lang="en-US" sz="1400" b="1" dirty="0"/>
              <a:t>"Stay where you are until our backs are turned!"</a:t>
            </a:r>
          </a:p>
          <a:p>
            <a:r>
              <a:rPr lang="en-US" sz="1400" b="1" dirty="0"/>
              <a:t>We wear our fingers rough with handling them.</a:t>
            </a:r>
          </a:p>
          <a:p>
            <a:r>
              <a:rPr lang="en-US" sz="1400" b="1" dirty="0"/>
              <a:t>Oh, just another kind of out-door game,</a:t>
            </a:r>
          </a:p>
          <a:p>
            <a:r>
              <a:rPr lang="en-US" sz="1400" b="1" dirty="0"/>
              <a:t>One on a side. It comes to little more:</a:t>
            </a:r>
          </a:p>
          <a:p>
            <a:r>
              <a:rPr lang="en-US" sz="1400" b="1" dirty="0"/>
              <a:t>There where it is we do not need the wall:</a:t>
            </a:r>
          </a:p>
          <a:p>
            <a:r>
              <a:rPr lang="en-US" sz="1400" b="1" dirty="0"/>
              <a:t>He is all pine and I am apple orchard.</a:t>
            </a:r>
          </a:p>
          <a:p>
            <a:r>
              <a:rPr lang="en-US" sz="1400" b="1" dirty="0"/>
              <a:t>My apple trees will never get across</a:t>
            </a:r>
          </a:p>
          <a:p>
            <a:r>
              <a:rPr lang="en-US" sz="1400" b="1" dirty="0"/>
              <a:t>And eat the cones under his pines, I tell him.</a:t>
            </a:r>
          </a:p>
          <a:p>
            <a:r>
              <a:rPr lang="en-US" sz="1400" b="1" dirty="0"/>
              <a:t>He only says, "Good fences make good </a:t>
            </a:r>
            <a:r>
              <a:rPr lang="en-US" sz="1400" b="1" dirty="0" err="1"/>
              <a:t>neighbours</a:t>
            </a:r>
            <a:r>
              <a:rPr lang="en-US" sz="1400" b="1" dirty="0"/>
              <a:t>."</a:t>
            </a:r>
          </a:p>
          <a:p>
            <a:r>
              <a:rPr lang="en-US" sz="1400" b="1" dirty="0"/>
              <a:t>Spring is the mischief in me, and I wonder</a:t>
            </a:r>
          </a:p>
          <a:p>
            <a:r>
              <a:rPr lang="en-US" sz="1400" b="1" dirty="0"/>
              <a:t>If I could put a notion in his head:</a:t>
            </a:r>
          </a:p>
        </p:txBody>
      </p:sp>
    </p:spTree>
    <p:extLst>
      <p:ext uri="{BB962C8B-B14F-4D97-AF65-F5344CB8AC3E}">
        <p14:creationId xmlns:p14="http://schemas.microsoft.com/office/powerpoint/2010/main" val="173160213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6247864"/>
          </a:xfrm>
          <a:prstGeom prst="rect">
            <a:avLst/>
          </a:prstGeom>
          <a:solidFill>
            <a:srgbClr val="F4F480"/>
          </a:solidFill>
          <a:ln w="57150">
            <a:solidFill>
              <a:schemeClr val="tx1"/>
            </a:solidFill>
          </a:ln>
        </p:spPr>
        <p:txBody>
          <a:bodyPr wrap="square" rtlCol="0">
            <a:spAutoFit/>
          </a:bodyPr>
          <a:lstStyle/>
          <a:p>
            <a:pPr algn="ctr"/>
            <a:endParaRPr lang="en-US" sz="2000" b="1" dirty="0"/>
          </a:p>
          <a:p>
            <a:pPr algn="ctr"/>
            <a:r>
              <a:rPr lang="en-US" sz="2000" b="1" dirty="0"/>
              <a:t>Mending Wall          by Robert Frost</a:t>
            </a:r>
          </a:p>
          <a:p>
            <a:pPr algn="ctr"/>
            <a:r>
              <a:rPr lang="en-US" sz="2000" b="1" dirty="0"/>
              <a:t> </a:t>
            </a:r>
          </a:p>
          <a:p>
            <a:pPr algn="ctr"/>
            <a:r>
              <a:rPr lang="en-US" sz="2000" b="1" dirty="0"/>
              <a:t>Something doesn’t love walls,  </a:t>
            </a:r>
          </a:p>
          <a:p>
            <a:pPr algn="ctr"/>
            <a:r>
              <a:rPr lang="en-US" sz="2000" b="1" dirty="0"/>
              <a:t>And makes gaps.</a:t>
            </a:r>
          </a:p>
          <a:p>
            <a:pPr algn="ctr"/>
            <a:r>
              <a:rPr lang="en-US" sz="2000" b="1" dirty="0"/>
              <a:t>I have repaired  the gaps that hunters left. </a:t>
            </a:r>
          </a:p>
          <a:p>
            <a:pPr algn="ctr"/>
            <a:r>
              <a:rPr lang="en-US" sz="2000" b="1" dirty="0"/>
              <a:t>But no one has seen the other gaps made                       </a:t>
            </a:r>
          </a:p>
          <a:p>
            <a:pPr algn="ctr"/>
            <a:r>
              <a:rPr lang="en-US" sz="2000" b="1" dirty="0"/>
              <a:t>But they are there. </a:t>
            </a:r>
          </a:p>
          <a:p>
            <a:pPr algn="ctr"/>
            <a:r>
              <a:rPr lang="en-US" sz="2000" b="1" dirty="0"/>
              <a:t>My neighbor and I meet </a:t>
            </a:r>
          </a:p>
          <a:p>
            <a:pPr algn="ctr"/>
            <a:r>
              <a:rPr lang="en-US" sz="2000" b="1" dirty="0"/>
              <a:t>And set the wall between us once again. </a:t>
            </a:r>
          </a:p>
          <a:p>
            <a:pPr algn="ctr"/>
            <a:r>
              <a:rPr lang="en-US" sz="2000" b="1" dirty="0"/>
              <a:t>Fixing the boulders  on each side.                           </a:t>
            </a:r>
          </a:p>
          <a:p>
            <a:pPr algn="ctr"/>
            <a:r>
              <a:rPr lang="en-US" sz="2000" b="1" dirty="0"/>
              <a:t>Some square, some round</a:t>
            </a:r>
          </a:p>
          <a:p>
            <a:pPr algn="ctr"/>
            <a:r>
              <a:rPr lang="en-US" sz="2000" b="1" dirty="0"/>
              <a:t> We say a spell, “ Stay where you !"</a:t>
            </a:r>
          </a:p>
          <a:p>
            <a:pPr algn="ctr"/>
            <a:r>
              <a:rPr lang="en-US" sz="2000" b="1" dirty="0"/>
              <a:t>Here  we do not need the wall:</a:t>
            </a:r>
          </a:p>
          <a:p>
            <a:pPr algn="ctr"/>
            <a:r>
              <a:rPr lang="en-US" sz="2000" b="1" dirty="0"/>
              <a:t>My apple trees will never get across, I tell him.</a:t>
            </a:r>
          </a:p>
          <a:p>
            <a:pPr algn="ctr"/>
            <a:r>
              <a:rPr lang="en-US" sz="2000" b="1" dirty="0"/>
              <a:t> He only says, "Good fences make good neighbors."</a:t>
            </a:r>
          </a:p>
          <a:p>
            <a:pPr algn="ctr"/>
            <a:r>
              <a:rPr lang="en-US" sz="2000" b="1" dirty="0"/>
              <a:t>  “Why ?  I ask.</a:t>
            </a:r>
          </a:p>
          <a:p>
            <a:pPr algn="ctr"/>
            <a:r>
              <a:rPr lang="en-US" sz="2000" b="1" dirty="0"/>
              <a:t>Something doesn’t love  walls and knocks them down.“ </a:t>
            </a:r>
          </a:p>
          <a:p>
            <a:pPr algn="ctr"/>
            <a:r>
              <a:rPr lang="en-US" sz="2000" b="1" dirty="0"/>
              <a:t>In the darkness </a:t>
            </a:r>
          </a:p>
          <a:p>
            <a:pPr algn="ctr"/>
            <a:r>
              <a:rPr lang="en-US" sz="2000" b="1" dirty="0"/>
              <a:t>He says again, "Good fences make good neighbors.”</a:t>
            </a:r>
          </a:p>
        </p:txBody>
      </p:sp>
    </p:spTree>
    <p:extLst>
      <p:ext uri="{BB962C8B-B14F-4D97-AF65-F5344CB8AC3E}">
        <p14:creationId xmlns:p14="http://schemas.microsoft.com/office/powerpoint/2010/main" val="12463475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693866"/>
          </a:xfrm>
          <a:prstGeom prst="rect">
            <a:avLst/>
          </a:prstGeom>
          <a:solidFill>
            <a:srgbClr val="F4F480"/>
          </a:solidFill>
          <a:ln w="57150">
            <a:solidFill>
              <a:schemeClr val="tx1"/>
            </a:solidFill>
          </a:ln>
        </p:spPr>
        <p:txBody>
          <a:bodyPr wrap="square" rtlCol="0">
            <a:spAutoFit/>
          </a:bodyPr>
          <a:lstStyle/>
          <a:p>
            <a:pPr algn="ctr"/>
            <a:endParaRPr lang="en-US" sz="2800" b="1" dirty="0"/>
          </a:p>
          <a:p>
            <a:pPr algn="ctr"/>
            <a:r>
              <a:rPr lang="en-US" sz="2800" b="1" dirty="0"/>
              <a:t>Mending Wall          by Robert Frost</a:t>
            </a:r>
          </a:p>
          <a:p>
            <a:pPr algn="ctr"/>
            <a:r>
              <a:rPr lang="en-US" sz="2800" b="1" dirty="0"/>
              <a:t> </a:t>
            </a:r>
          </a:p>
          <a:p>
            <a:pPr algn="ctr"/>
            <a:r>
              <a:rPr lang="en-US" sz="2800" b="1" dirty="0"/>
              <a:t>Something doesn’t love walls,  </a:t>
            </a:r>
          </a:p>
          <a:p>
            <a:pPr algn="ctr"/>
            <a:r>
              <a:rPr lang="en-US" sz="2800" b="1" dirty="0"/>
              <a:t>I have repaired the gaps. </a:t>
            </a:r>
          </a:p>
          <a:p>
            <a:pPr algn="ctr"/>
            <a:r>
              <a:rPr lang="en-US" sz="2800" b="1" dirty="0"/>
              <a:t>But no one has seen them made                       </a:t>
            </a:r>
          </a:p>
          <a:p>
            <a:pPr algn="ctr"/>
            <a:r>
              <a:rPr lang="en-US" sz="2800" b="1" dirty="0"/>
              <a:t>But they are there. </a:t>
            </a:r>
          </a:p>
          <a:p>
            <a:pPr algn="ctr"/>
            <a:r>
              <a:rPr lang="en-US" sz="2800" b="1" dirty="0"/>
              <a:t>My neighbor and I fix the wall between us. </a:t>
            </a:r>
          </a:p>
          <a:p>
            <a:pPr algn="ctr"/>
            <a:r>
              <a:rPr lang="en-US" sz="2800" b="1" dirty="0"/>
              <a:t>He says, "Good fences make good neighbors."</a:t>
            </a:r>
          </a:p>
          <a:p>
            <a:pPr algn="ctr"/>
            <a:r>
              <a:rPr lang="en-US" sz="2800" b="1" dirty="0"/>
              <a:t>  “Why ?  I ask.</a:t>
            </a:r>
          </a:p>
          <a:p>
            <a:pPr algn="ctr"/>
            <a:r>
              <a:rPr lang="en-US" sz="2800" b="1" dirty="0"/>
              <a:t>He says again, "Good fences make good neighbors</a:t>
            </a:r>
            <a:r>
              <a:rPr lang="en-US" sz="2800" b="1" dirty="0" smtClean="0"/>
              <a:t>.”</a:t>
            </a:r>
          </a:p>
          <a:p>
            <a:pPr algn="ctr"/>
            <a:endParaRPr lang="en-US" sz="2800" b="1" dirty="0"/>
          </a:p>
          <a:p>
            <a:pPr algn="ctr"/>
            <a:endParaRPr lang="en-US" sz="2800" b="1" dirty="0"/>
          </a:p>
        </p:txBody>
      </p:sp>
    </p:spTree>
    <p:extLst>
      <p:ext uri="{BB962C8B-B14F-4D97-AF65-F5344CB8AC3E}">
        <p14:creationId xmlns:p14="http://schemas.microsoft.com/office/powerpoint/2010/main" val="315345648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078313"/>
          </a:xfrm>
          <a:prstGeom prst="rect">
            <a:avLst/>
          </a:prstGeom>
          <a:solidFill>
            <a:srgbClr val="F4F480"/>
          </a:solidFill>
          <a:ln w="57150">
            <a:solidFill>
              <a:schemeClr val="tx1"/>
            </a:solidFill>
          </a:ln>
        </p:spPr>
        <p:txBody>
          <a:bodyPr wrap="square" rtlCol="0">
            <a:spAutoFit/>
          </a:bodyPr>
          <a:lstStyle/>
          <a:p>
            <a:pPr algn="ctr"/>
            <a:r>
              <a:rPr lang="en-US" sz="3600" b="1" dirty="0"/>
              <a:t>Mending Wall          </a:t>
            </a:r>
          </a:p>
          <a:p>
            <a:pPr algn="ctr"/>
            <a:r>
              <a:rPr lang="en-US" sz="3600" b="1" dirty="0"/>
              <a:t>by Robert Frost</a:t>
            </a:r>
          </a:p>
          <a:p>
            <a:pPr algn="ctr"/>
            <a:r>
              <a:rPr lang="en-US" sz="3600" b="1" dirty="0"/>
              <a:t> </a:t>
            </a:r>
          </a:p>
          <a:p>
            <a:pPr algn="ctr"/>
            <a:r>
              <a:rPr lang="en-US" sz="3600" b="1" dirty="0"/>
              <a:t>I don’t love a wall, </a:t>
            </a:r>
          </a:p>
          <a:p>
            <a:pPr algn="ctr"/>
            <a:r>
              <a:rPr lang="en-US" sz="3600" b="1" dirty="0"/>
              <a:t>but my neighbor says that good fences make good neighbors</a:t>
            </a:r>
            <a:r>
              <a:rPr lang="en-US" sz="3600" b="1" dirty="0" smtClean="0"/>
              <a:t>.</a:t>
            </a:r>
          </a:p>
          <a:p>
            <a:pPr algn="ctr"/>
            <a:endParaRPr lang="en-US" sz="3600" b="1" dirty="0"/>
          </a:p>
          <a:p>
            <a:pPr algn="ctr"/>
            <a:endParaRPr lang="en-US" sz="3600" b="1" dirty="0" smtClean="0"/>
          </a:p>
          <a:p>
            <a:pPr algn="ctr"/>
            <a:endParaRPr lang="en-US" sz="3600" b="1" dirty="0"/>
          </a:p>
        </p:txBody>
      </p:sp>
    </p:spTree>
    <p:extLst>
      <p:ext uri="{BB962C8B-B14F-4D97-AF65-F5344CB8AC3E}">
        <p14:creationId xmlns:p14="http://schemas.microsoft.com/office/powerpoint/2010/main" val="131755306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380999"/>
            <a:ext cx="8229600" cy="5909310"/>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5400" b="1" dirty="0" smtClean="0"/>
          </a:p>
          <a:p>
            <a:pPr algn="ctr"/>
            <a:endParaRPr lang="en-US" sz="3600" dirty="0" smtClean="0"/>
          </a:p>
          <a:p>
            <a:pPr algn="ctr"/>
            <a:endParaRPr lang="en-US" sz="3600" dirty="0"/>
          </a:p>
          <a:p>
            <a:pPr algn="ctr"/>
            <a:endParaRPr lang="en-US" sz="3600" dirty="0" smtClean="0"/>
          </a:p>
          <a:p>
            <a:pPr algn="ctr"/>
            <a:endParaRPr lang="en-US" sz="3600" dirty="0"/>
          </a:p>
          <a:p>
            <a:pPr algn="ctr"/>
            <a:endParaRPr lang="en-US" sz="3600" dirty="0" smtClean="0"/>
          </a:p>
          <a:p>
            <a:pPr algn="ctr"/>
            <a:endParaRPr lang="en-US" sz="3600" dirty="0"/>
          </a:p>
          <a:p>
            <a:pPr algn="ctr"/>
            <a:endParaRPr lang="en-US" sz="3600" dirty="0" smtClean="0"/>
          </a:p>
          <a:p>
            <a:pPr algn="ctr"/>
            <a:endParaRPr lang="en-US" sz="3600" dirty="0" smtClean="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00" y="571500"/>
            <a:ext cx="7264400" cy="544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486400" y="52578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360468777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dirty="0" smtClean="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60338"/>
            <a:ext cx="8559800" cy="653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75019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dirty="0" smtClean="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535632"/>
            <a:ext cx="73152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371600" y="54102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236435294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dirty="0" smtClean="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535632"/>
            <a:ext cx="73152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8338"/>
            <a:ext cx="9144000" cy="698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36787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dirty="0" smtClean="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03" y="462677"/>
            <a:ext cx="7993697" cy="5652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58729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dirty="0" smtClean="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57200"/>
            <a:ext cx="8153400"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743065" y="53340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79771004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2862322"/>
          </a:xfrm>
          <a:prstGeom prst="rect">
            <a:avLst/>
          </a:prstGeom>
          <a:solidFill>
            <a:srgbClr val="F4F480"/>
          </a:solidFill>
          <a:ln w="57150">
            <a:solidFill>
              <a:schemeClr val="tx1"/>
            </a:solidFill>
          </a:ln>
        </p:spPr>
        <p:txBody>
          <a:bodyPr wrap="square" rtlCol="0">
            <a:spAutoFit/>
          </a:bodyPr>
          <a:lstStyle/>
          <a:p>
            <a:pPr algn="ctr"/>
            <a:endParaRPr lang="en-US" sz="3600" b="1" dirty="0"/>
          </a:p>
          <a:p>
            <a:pPr algn="ctr"/>
            <a:endParaRPr lang="en-US" sz="3600" b="1" dirty="0" smtClean="0"/>
          </a:p>
          <a:p>
            <a:pPr algn="ctr"/>
            <a:r>
              <a:rPr lang="en-US" sz="3600" dirty="0" smtClean="0"/>
              <a:t>Wanted to_______</a:t>
            </a:r>
          </a:p>
          <a:p>
            <a:pPr algn="ctr"/>
            <a:r>
              <a:rPr lang="en-US" sz="3600" dirty="0" smtClean="0"/>
              <a:t>Refused to_______</a:t>
            </a:r>
          </a:p>
          <a:p>
            <a:pPr algn="ctr"/>
            <a:endParaRPr lang="en-US" sz="3600" dirty="0" smtClean="0"/>
          </a:p>
        </p:txBody>
      </p:sp>
    </p:spTree>
    <p:extLst>
      <p:ext uri="{BB962C8B-B14F-4D97-AF65-F5344CB8AC3E}">
        <p14:creationId xmlns:p14="http://schemas.microsoft.com/office/powerpoint/2010/main" val="22916459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b="1" dirty="0"/>
          </a:p>
          <a:p>
            <a:pPr algn="ctr"/>
            <a:endParaRPr lang="en-US" sz="3600" b="1" dirty="0" smtClean="0"/>
          </a:p>
          <a:p>
            <a:pPr algn="ctr"/>
            <a:endParaRPr lang="en-US" sz="3600" dirty="0" smtClean="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45" y="490386"/>
            <a:ext cx="84582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248400" y="5257800"/>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73140958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a:p>
          <a:p>
            <a:pPr algn="ctr"/>
            <a:endParaRPr lang="en-US" sz="3600" b="1" dirty="0" smtClean="0"/>
          </a:p>
          <a:p>
            <a:pPr algn="ctr"/>
            <a:endParaRPr lang="en-US" sz="3600" dirty="0" smtClean="0"/>
          </a:p>
          <a:p>
            <a:pPr algn="ctr"/>
            <a:endParaRPr lang="en-US" sz="3600" dirty="0"/>
          </a:p>
          <a:p>
            <a:pPr algn="ctr"/>
            <a:endParaRPr lang="en-US" sz="3600" dirty="0" smtClean="0"/>
          </a:p>
          <a:p>
            <a:pPr algn="ctr"/>
            <a:endParaRPr lang="en-US" sz="3600" dirty="0"/>
          </a:p>
          <a:p>
            <a:pPr algn="ctr"/>
            <a:endParaRPr lang="en-US" sz="3600" dirty="0" smtClean="0"/>
          </a:p>
          <a:p>
            <a:pPr algn="ctr"/>
            <a:endParaRPr lang="en-US" sz="3600" dirty="0"/>
          </a:p>
          <a:p>
            <a:pPr algn="ctr"/>
            <a:endParaRPr lang="en-US" sz="3600" dirty="0" smtClean="0"/>
          </a:p>
          <a:p>
            <a:pPr algn="ctr"/>
            <a:endParaRPr lang="en-US" sz="3600" dirty="0" smtClean="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71500"/>
            <a:ext cx="7086600" cy="531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248400" y="5517118"/>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58857353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632311"/>
          </a:xfrm>
          <a:prstGeom prst="rect">
            <a:avLst/>
          </a:prstGeom>
          <a:solidFill>
            <a:srgbClr val="F4F480"/>
          </a:solidFill>
          <a:ln w="57150">
            <a:solidFill>
              <a:schemeClr val="tx1"/>
            </a:solidFill>
          </a:ln>
        </p:spPr>
        <p:txBody>
          <a:bodyPr wrap="square" rtlCol="0">
            <a:spAutoFit/>
          </a:bodyPr>
          <a:lstStyle/>
          <a:p>
            <a:pPr algn="ctr"/>
            <a:endParaRPr lang="en-US" sz="3600" b="1" dirty="0"/>
          </a:p>
          <a:p>
            <a:pPr algn="ctr"/>
            <a:endParaRPr lang="en-US" sz="3600" b="1" dirty="0" smtClean="0"/>
          </a:p>
          <a:p>
            <a:pPr algn="ctr"/>
            <a:endParaRPr lang="en-US" sz="3600" dirty="0" smtClean="0"/>
          </a:p>
          <a:p>
            <a:pPr algn="ctr"/>
            <a:endParaRPr lang="en-US" sz="3600" dirty="0"/>
          </a:p>
          <a:p>
            <a:pPr algn="ctr"/>
            <a:endParaRPr lang="en-US" sz="3600" dirty="0" smtClean="0"/>
          </a:p>
          <a:p>
            <a:pPr algn="ctr"/>
            <a:endParaRPr lang="en-US" sz="3600" dirty="0"/>
          </a:p>
          <a:p>
            <a:pPr algn="ctr"/>
            <a:endParaRPr lang="en-US" sz="3600" dirty="0" smtClean="0"/>
          </a:p>
          <a:p>
            <a:pPr algn="ctr"/>
            <a:endParaRPr lang="en-US" sz="3600" dirty="0"/>
          </a:p>
          <a:p>
            <a:pPr algn="ctr"/>
            <a:endParaRPr lang="en-US" sz="3600" dirty="0" smtClean="0"/>
          </a:p>
          <a:p>
            <a:pPr algn="ctr"/>
            <a:endParaRPr lang="en-US" sz="3600" dirty="0" smtClean="0"/>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85800"/>
            <a:ext cx="7543800" cy="520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400800" y="5701784"/>
            <a:ext cx="2300566" cy="369332"/>
          </a:xfrm>
          <a:prstGeom prst="rect">
            <a:avLst/>
          </a:prstGeom>
        </p:spPr>
        <p:txBody>
          <a:bodyPr wrap="none">
            <a:spAutoFit/>
          </a:bodyPr>
          <a:lstStyle/>
          <a:p>
            <a:pPr algn="ctr"/>
            <a:r>
              <a:rPr lang="en-US" dirty="0"/>
              <a:t>©</a:t>
            </a:r>
            <a:r>
              <a:rPr lang="en-US" dirty="0" err="1"/>
              <a:t>Clarcq</a:t>
            </a:r>
            <a:r>
              <a:rPr lang="en-US" dirty="0"/>
              <a:t>, Whaley 2013</a:t>
            </a:r>
            <a:endParaRPr lang="en-US" dirty="0"/>
          </a:p>
        </p:txBody>
      </p:sp>
    </p:spTree>
    <p:extLst>
      <p:ext uri="{BB962C8B-B14F-4D97-AF65-F5344CB8AC3E}">
        <p14:creationId xmlns:p14="http://schemas.microsoft.com/office/powerpoint/2010/main" val="68806676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6001643"/>
          </a:xfrm>
          <a:prstGeom prst="rect">
            <a:avLst/>
          </a:prstGeom>
          <a:solidFill>
            <a:srgbClr val="F4F480"/>
          </a:solidFill>
          <a:ln w="57150">
            <a:solidFill>
              <a:schemeClr val="tx1"/>
            </a:solidFill>
          </a:ln>
        </p:spPr>
        <p:txBody>
          <a:bodyPr wrap="square" rtlCol="0">
            <a:spAutoFit/>
          </a:bodyPr>
          <a:lstStyle/>
          <a:p>
            <a:pPr algn="ctr"/>
            <a:endParaRPr lang="en-US" sz="3600" b="1" dirty="0" smtClean="0"/>
          </a:p>
          <a:p>
            <a:pPr algn="ctr"/>
            <a:endParaRPr lang="en-US" sz="3600" b="1" dirty="0"/>
          </a:p>
          <a:p>
            <a:pPr algn="ctr"/>
            <a:r>
              <a:rPr lang="en-US" sz="3600" b="1" dirty="0" smtClean="0"/>
              <a:t>There </a:t>
            </a:r>
            <a:r>
              <a:rPr lang="en-US" sz="3600" b="1" dirty="0"/>
              <a:t>is no uniform set of goals.</a:t>
            </a:r>
          </a:p>
          <a:p>
            <a:pPr algn="ctr"/>
            <a:endParaRPr lang="en-US" sz="3600" b="1" dirty="0"/>
          </a:p>
          <a:p>
            <a:pPr algn="ctr"/>
            <a:r>
              <a:rPr lang="en-US" sz="3600" b="1" dirty="0"/>
              <a:t>Each class should, and will, have its own needs.  </a:t>
            </a:r>
          </a:p>
          <a:p>
            <a:pPr algn="ctr"/>
            <a:endParaRPr lang="en-US" sz="3600" b="1" dirty="0"/>
          </a:p>
          <a:p>
            <a:pPr algn="ctr"/>
            <a:r>
              <a:rPr lang="en-US" sz="3600" b="1" dirty="0"/>
              <a:t>Feed the needs</a:t>
            </a:r>
            <a:r>
              <a:rPr lang="en-US" sz="3600" b="1" dirty="0" smtClean="0"/>
              <a:t>.</a:t>
            </a:r>
            <a:endParaRPr lang="en-US" sz="3600" b="1" dirty="0"/>
          </a:p>
          <a:p>
            <a:pPr algn="ctr"/>
            <a:endParaRPr lang="en-US" sz="3600" b="1" dirty="0" smtClean="0"/>
          </a:p>
          <a:p>
            <a:pPr algn="ctr"/>
            <a:endParaRPr lang="en-US" sz="3600" b="1" dirty="0" smtClean="0"/>
          </a:p>
          <a:p>
            <a:pPr algn="ctr"/>
            <a:r>
              <a:rPr lang="en-US" sz="2400" dirty="0" smtClean="0"/>
              <a:t>                                                                        ©</a:t>
            </a:r>
            <a:r>
              <a:rPr lang="en-US" sz="2400" dirty="0" err="1"/>
              <a:t>Clarcq</a:t>
            </a:r>
            <a:r>
              <a:rPr lang="en-US" sz="2400" dirty="0"/>
              <a:t>, Whaley </a:t>
            </a:r>
            <a:r>
              <a:rPr lang="en-US" sz="2400" dirty="0" smtClean="0"/>
              <a:t>2013</a:t>
            </a:r>
            <a:endParaRPr lang="en-US" sz="2400" dirty="0"/>
          </a:p>
        </p:txBody>
      </p:sp>
    </p:spTree>
    <p:extLst>
      <p:ext uri="{BB962C8B-B14F-4D97-AF65-F5344CB8AC3E}">
        <p14:creationId xmlns:p14="http://schemas.microsoft.com/office/powerpoint/2010/main" val="180622458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6370975"/>
          </a:xfrm>
          <a:prstGeom prst="rect">
            <a:avLst/>
          </a:prstGeom>
          <a:solidFill>
            <a:srgbClr val="F4F480"/>
          </a:solidFill>
          <a:ln w="57150">
            <a:solidFill>
              <a:schemeClr val="tx1"/>
            </a:solidFill>
          </a:ln>
        </p:spPr>
        <p:txBody>
          <a:bodyPr wrap="square" rtlCol="0">
            <a:spAutoFit/>
          </a:bodyPr>
          <a:lstStyle/>
          <a:p>
            <a:pPr algn="ctr"/>
            <a:r>
              <a:rPr lang="en-US" sz="2800" b="1" dirty="0"/>
              <a:t>What is the Purpose of this Activity?</a:t>
            </a:r>
          </a:p>
          <a:p>
            <a:r>
              <a:rPr lang="en-US" sz="2000" b="1" dirty="0"/>
              <a:t> </a:t>
            </a:r>
          </a:p>
          <a:p>
            <a:r>
              <a:rPr lang="en-US" sz="2000" b="1" dirty="0"/>
              <a:t>___Build a strong aural base of  vocabulary and structures.</a:t>
            </a:r>
          </a:p>
          <a:p>
            <a:r>
              <a:rPr lang="en-US" sz="2000" b="1" dirty="0"/>
              <a:t> </a:t>
            </a:r>
          </a:p>
          <a:p>
            <a:r>
              <a:rPr lang="en-US" sz="2000" b="1" dirty="0"/>
              <a:t>___Promote visualization of sounds.</a:t>
            </a:r>
          </a:p>
          <a:p>
            <a:r>
              <a:rPr lang="en-US" sz="2000" b="1" dirty="0"/>
              <a:t> </a:t>
            </a:r>
          </a:p>
          <a:p>
            <a:r>
              <a:rPr lang="en-US" sz="2000" b="1" dirty="0"/>
              <a:t>___Connect symbols to the meaning of  visualized sounds.</a:t>
            </a:r>
          </a:p>
          <a:p>
            <a:r>
              <a:rPr lang="en-US" sz="2000" b="1" dirty="0"/>
              <a:t> </a:t>
            </a:r>
          </a:p>
          <a:p>
            <a:r>
              <a:rPr lang="en-US" sz="2000" b="1" dirty="0"/>
              <a:t>___Promote visualization of a series of  ideas/events.</a:t>
            </a:r>
          </a:p>
          <a:p>
            <a:r>
              <a:rPr lang="en-US" sz="2000" b="1" dirty="0"/>
              <a:t> </a:t>
            </a:r>
          </a:p>
          <a:p>
            <a:r>
              <a:rPr lang="en-US" sz="2000" b="1" dirty="0"/>
              <a:t>___Develop recognition of a sequence. </a:t>
            </a:r>
          </a:p>
          <a:p>
            <a:endParaRPr lang="en-US" sz="2000" b="1" dirty="0"/>
          </a:p>
          <a:p>
            <a:r>
              <a:rPr lang="en-US" sz="2000" b="1" dirty="0"/>
              <a:t>___Answer questions/provide information.</a:t>
            </a:r>
          </a:p>
          <a:p>
            <a:r>
              <a:rPr lang="en-US" sz="2000" b="1" dirty="0"/>
              <a:t> </a:t>
            </a:r>
          </a:p>
          <a:p>
            <a:r>
              <a:rPr lang="en-US" sz="2000" b="1" dirty="0"/>
              <a:t>___Develop understanding of new information, concepts, or ideas. </a:t>
            </a:r>
          </a:p>
          <a:p>
            <a:endParaRPr lang="en-US" sz="2000" b="1" dirty="0"/>
          </a:p>
          <a:p>
            <a:r>
              <a:rPr lang="en-US" sz="2000" b="1" dirty="0"/>
              <a:t>___Encourage a reaction/response</a:t>
            </a:r>
            <a:r>
              <a:rPr lang="en-US" sz="2000" b="1" dirty="0" smtClean="0"/>
              <a:t>.</a:t>
            </a:r>
          </a:p>
          <a:p>
            <a:endParaRPr lang="en-US" sz="2000" b="1" dirty="0"/>
          </a:p>
          <a:p>
            <a:r>
              <a:rPr lang="en-US" sz="2000" b="1" dirty="0" smtClean="0"/>
              <a:t>Etc</a:t>
            </a:r>
            <a:r>
              <a:rPr lang="en-US" sz="2000" b="1" dirty="0" smtClean="0"/>
              <a:t>.                                                                                     </a:t>
            </a:r>
            <a:r>
              <a:rPr lang="en-US" sz="2000" dirty="0" smtClean="0"/>
              <a:t>©</a:t>
            </a:r>
            <a:r>
              <a:rPr lang="en-US" sz="2000" dirty="0" err="1"/>
              <a:t>Clarcq</a:t>
            </a:r>
            <a:r>
              <a:rPr lang="en-US" sz="2000" dirty="0"/>
              <a:t>, Whaley 2013</a:t>
            </a:r>
          </a:p>
          <a:p>
            <a:endParaRPr lang="en-US" sz="2000" b="1" dirty="0"/>
          </a:p>
        </p:txBody>
      </p:sp>
    </p:spTree>
    <p:extLst>
      <p:ext uri="{BB962C8B-B14F-4D97-AF65-F5344CB8AC3E}">
        <p14:creationId xmlns:p14="http://schemas.microsoft.com/office/powerpoint/2010/main" val="121089173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462677"/>
            <a:ext cx="8458200" cy="5139869"/>
          </a:xfrm>
          <a:prstGeom prst="rect">
            <a:avLst/>
          </a:prstGeom>
          <a:solidFill>
            <a:srgbClr val="F4F480"/>
          </a:solidFill>
          <a:ln w="57150">
            <a:solidFill>
              <a:schemeClr val="tx1"/>
            </a:solidFill>
          </a:ln>
        </p:spPr>
        <p:txBody>
          <a:bodyPr wrap="square" rtlCol="0">
            <a:spAutoFit/>
          </a:bodyPr>
          <a:lstStyle/>
          <a:p>
            <a:pPr algn="ctr"/>
            <a:endParaRPr lang="en-US" sz="3200" b="1" dirty="0" smtClean="0"/>
          </a:p>
          <a:p>
            <a:pPr algn="ctr"/>
            <a:r>
              <a:rPr lang="en-US" sz="3200" b="1" dirty="0" smtClean="0"/>
              <a:t>And…</a:t>
            </a:r>
          </a:p>
          <a:p>
            <a:pPr algn="ctr"/>
            <a:r>
              <a:rPr lang="en-US" sz="3200" b="1" dirty="0" smtClean="0"/>
              <a:t>Always remember…..</a:t>
            </a:r>
          </a:p>
          <a:p>
            <a:pPr algn="ctr"/>
            <a:r>
              <a:rPr lang="en-US" sz="3200" b="1" dirty="0" smtClean="0"/>
              <a:t>It’s about our STUDENTS.</a:t>
            </a:r>
          </a:p>
          <a:p>
            <a:pPr algn="ctr"/>
            <a:r>
              <a:rPr lang="en-US" sz="3200" b="1" dirty="0" smtClean="0"/>
              <a:t>ALWAYS.</a:t>
            </a:r>
          </a:p>
          <a:p>
            <a:pPr algn="ctr"/>
            <a:endParaRPr lang="en-US" sz="3200" b="1" dirty="0"/>
          </a:p>
          <a:p>
            <a:pPr algn="ctr"/>
            <a:r>
              <a:rPr lang="en-US" sz="3200" b="1" dirty="0" smtClean="0"/>
              <a:t>If it isn’t working,</a:t>
            </a:r>
          </a:p>
          <a:p>
            <a:pPr algn="ctr"/>
            <a:r>
              <a:rPr lang="en-US" sz="3200" b="1" dirty="0" smtClean="0"/>
              <a:t>It’s because we made it about </a:t>
            </a:r>
          </a:p>
          <a:p>
            <a:pPr algn="ctr"/>
            <a:r>
              <a:rPr lang="en-US" sz="3200" b="1" dirty="0" smtClean="0"/>
              <a:t>Something other than our students</a:t>
            </a:r>
            <a:r>
              <a:rPr lang="en-US" sz="2000" b="1" dirty="0" smtClean="0"/>
              <a:t>.</a:t>
            </a:r>
          </a:p>
          <a:p>
            <a:pPr algn="ctr"/>
            <a:endParaRPr lang="en-US" sz="2000" b="1" dirty="0"/>
          </a:p>
          <a:p>
            <a:pPr algn="ctr"/>
            <a:r>
              <a:rPr lang="en-US" sz="2000" dirty="0" smtClean="0"/>
              <a:t>©</a:t>
            </a:r>
            <a:r>
              <a:rPr lang="en-US" sz="2000" dirty="0" err="1" smtClean="0"/>
              <a:t>Clarcq</a:t>
            </a:r>
            <a:r>
              <a:rPr lang="en-US" sz="2000" dirty="0" smtClean="0"/>
              <a:t>, Whaley 2013</a:t>
            </a:r>
            <a:endParaRPr lang="en-US" sz="2000" dirty="0"/>
          </a:p>
        </p:txBody>
      </p:sp>
    </p:spTree>
    <p:extLst>
      <p:ext uri="{BB962C8B-B14F-4D97-AF65-F5344CB8AC3E}">
        <p14:creationId xmlns:p14="http://schemas.microsoft.com/office/powerpoint/2010/main" val="17274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TotalTime>
  <Words>2261</Words>
  <Application>Microsoft Office PowerPoint</Application>
  <PresentationFormat>On-screen Show (4:3)</PresentationFormat>
  <Paragraphs>567</Paragraphs>
  <Slides>100</Slides>
  <Notes>0</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lclarcq</dc:creator>
  <cp:lastModifiedBy>lclarcq</cp:lastModifiedBy>
  <cp:revision>77</cp:revision>
  <dcterms:created xsi:type="dcterms:W3CDTF">2013-08-06T17:28:33Z</dcterms:created>
  <dcterms:modified xsi:type="dcterms:W3CDTF">2013-08-12T12:05:20Z</dcterms:modified>
</cp:coreProperties>
</file>