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sldIdLst>
    <p:sldId id="256" r:id="rId2"/>
    <p:sldId id="262" r:id="rId3"/>
    <p:sldId id="264" r:id="rId4"/>
    <p:sldId id="259" r:id="rId5"/>
    <p:sldId id="271" r:id="rId6"/>
    <p:sldId id="306" r:id="rId7"/>
    <p:sldId id="307" r:id="rId8"/>
    <p:sldId id="309" r:id="rId9"/>
    <p:sldId id="310" r:id="rId10"/>
    <p:sldId id="313" r:id="rId11"/>
    <p:sldId id="314" r:id="rId12"/>
    <p:sldId id="315" r:id="rId13"/>
    <p:sldId id="316" r:id="rId14"/>
    <p:sldId id="317" r:id="rId15"/>
    <p:sldId id="318" r:id="rId16"/>
    <p:sldId id="320" r:id="rId17"/>
    <p:sldId id="319" r:id="rId18"/>
    <p:sldId id="321" r:id="rId19"/>
    <p:sldId id="279" r:id="rId20"/>
    <p:sldId id="272" r:id="rId21"/>
    <p:sldId id="265" r:id="rId22"/>
    <p:sldId id="274" r:id="rId23"/>
    <p:sldId id="275" r:id="rId24"/>
    <p:sldId id="273" r:id="rId25"/>
    <p:sldId id="276" r:id="rId26"/>
    <p:sldId id="277" r:id="rId27"/>
    <p:sldId id="278" r:id="rId28"/>
    <p:sldId id="258" r:id="rId29"/>
    <p:sldId id="280" r:id="rId30"/>
    <p:sldId id="288" r:id="rId31"/>
    <p:sldId id="289" r:id="rId32"/>
    <p:sldId id="260" r:id="rId33"/>
    <p:sldId id="285" r:id="rId34"/>
    <p:sldId id="286" r:id="rId35"/>
    <p:sldId id="287" r:id="rId36"/>
    <p:sldId id="296" r:id="rId37"/>
    <p:sldId id="290" r:id="rId38"/>
    <p:sldId id="322" r:id="rId39"/>
    <p:sldId id="292" r:id="rId40"/>
    <p:sldId id="295" r:id="rId41"/>
    <p:sldId id="297" r:id="rId42"/>
    <p:sldId id="291" r:id="rId43"/>
    <p:sldId id="293" r:id="rId44"/>
    <p:sldId id="294" r:id="rId45"/>
    <p:sldId id="323" r:id="rId46"/>
    <p:sldId id="298" r:id="rId47"/>
    <p:sldId id="324" r:id="rId48"/>
    <p:sldId id="300" r:id="rId49"/>
    <p:sldId id="299" r:id="rId50"/>
    <p:sldId id="301" r:id="rId51"/>
    <p:sldId id="303" r:id="rId52"/>
    <p:sldId id="305" r:id="rId53"/>
    <p:sldId id="304" r:id="rId5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FEC5"/>
    <a:srgbClr val="FFFF99"/>
    <a:srgbClr val="FFCC66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586B75A-687E-405C-8A0B-8D00578BA2C3}" type="datetimeFigureOut">
              <a:rPr lang="en-US" smtClean="0"/>
              <a:pPr/>
              <a:t>10/16/2014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2568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FigureOut">
              <a:rPr lang="en-US" smtClean="0"/>
              <a:t>10/16/2014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629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9678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smtClean="0"/>
              <a:t>10/16/2014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118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smtClean="0"/>
              <a:t>10/16/2014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178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smtClean="0"/>
              <a:t>10/16/2014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867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smtClean="0"/>
              <a:t>10/16/2014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198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smtClean="0"/>
              <a:t>10/16/2014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318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6532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smtClean="0"/>
              <a:t>10/16/2014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960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smtClean="0"/>
              <a:t>10/16/2014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2083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586B75A-687E-405C-8A0B-8D00578BA2C3}" type="datetimeFigureOut">
              <a:rPr lang="en-US" smtClean="0"/>
              <a:pPr/>
              <a:t>10/16/2014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6005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lclarcq@yahoo.or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8713" y="669490"/>
            <a:ext cx="8264769" cy="146304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sz="6000" b="1" dirty="0" smtClean="0"/>
              <a:t>Embedded Reading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Part </a:t>
            </a:r>
            <a:r>
              <a:rPr lang="en-US" dirty="0" err="1" smtClean="0"/>
              <a:t>deux</a:t>
            </a:r>
            <a:r>
              <a:rPr lang="en-US" dirty="0" smtClean="0"/>
              <a:t>    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1003" y="4889798"/>
            <a:ext cx="8764171" cy="1463040"/>
          </a:xfr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      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      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                               Laurie Clarcq    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        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                                        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lclarcq@yahoo.org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                                           © Clarcq, Whaley 2014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41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9317" y="1086619"/>
            <a:ext cx="10803988" cy="4278094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600" dirty="0" smtClean="0"/>
              <a:t>     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    The </a:t>
            </a:r>
            <a:r>
              <a:rPr lang="en-US" sz="3600" dirty="0"/>
              <a:t>purpose of language</a:t>
            </a:r>
          </a:p>
          <a:p>
            <a:r>
              <a:rPr lang="en-US" sz="3600" dirty="0"/>
              <a:t>        </a:t>
            </a:r>
            <a:r>
              <a:rPr lang="en-US" sz="3600" dirty="0" smtClean="0"/>
              <a:t>     used </a:t>
            </a:r>
            <a:r>
              <a:rPr lang="en-US" sz="3600" dirty="0"/>
              <a:t>in communication</a:t>
            </a:r>
          </a:p>
          <a:p>
            <a:r>
              <a:rPr lang="en-US" sz="3600" dirty="0"/>
              <a:t>              </a:t>
            </a:r>
            <a:r>
              <a:rPr lang="en-US" sz="3600" dirty="0" smtClean="0"/>
              <a:t>     is </a:t>
            </a:r>
            <a:r>
              <a:rPr lang="en-US" sz="3600" dirty="0"/>
              <a:t>to put a picture</a:t>
            </a:r>
          </a:p>
          <a:p>
            <a:r>
              <a:rPr lang="en-US" sz="3600" dirty="0"/>
              <a:t>                    </a:t>
            </a:r>
            <a:r>
              <a:rPr lang="en-US" sz="3600" dirty="0" smtClean="0"/>
              <a:t>      </a:t>
            </a:r>
            <a:r>
              <a:rPr lang="en-US" sz="3600" dirty="0"/>
              <a:t>in the heart, and/or mind</a:t>
            </a:r>
          </a:p>
          <a:p>
            <a:r>
              <a:rPr lang="en-US" sz="3600" dirty="0"/>
              <a:t>                             </a:t>
            </a:r>
            <a:r>
              <a:rPr lang="en-US" sz="3600" dirty="0" smtClean="0"/>
              <a:t>         </a:t>
            </a:r>
            <a:r>
              <a:rPr lang="en-US" sz="3600" dirty="0"/>
              <a:t>of another person</a:t>
            </a:r>
            <a:r>
              <a:rPr lang="en-US" sz="3600" dirty="0" smtClean="0"/>
              <a:t>.</a:t>
            </a:r>
          </a:p>
          <a:p>
            <a:endParaRPr lang="en-US" sz="1400" dirty="0" smtClean="0"/>
          </a:p>
          <a:p>
            <a:endParaRPr lang="en-US" sz="1400" dirty="0"/>
          </a:p>
          <a:p>
            <a:endParaRPr lang="en-US" sz="1400" dirty="0" smtClean="0"/>
          </a:p>
          <a:p>
            <a:r>
              <a:rPr lang="en-US" sz="1400" dirty="0" smtClean="0"/>
              <a:t>                                                                                                                                                      © </a:t>
            </a:r>
            <a:r>
              <a:rPr lang="en-US" sz="1400" dirty="0"/>
              <a:t>Clarcq, Whaley </a:t>
            </a:r>
            <a:r>
              <a:rPr lang="en-US" sz="1400" dirty="0" smtClean="0"/>
              <a:t>2014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0465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9317" y="500062"/>
            <a:ext cx="10772775" cy="4162089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Questions:</a:t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1.  </a:t>
            </a:r>
            <a:r>
              <a:rPr lang="en-US" b="1" dirty="0" smtClean="0"/>
              <a:t>How do I Choose  Structures?  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87513"/>
            <a:ext cx="10753725" cy="3767137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06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500063"/>
            <a:ext cx="10772775" cy="165735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5588" y="660865"/>
            <a:ext cx="10753725" cy="3767137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endParaRPr lang="en-US" sz="5400" b="1" dirty="0" smtClean="0"/>
          </a:p>
          <a:p>
            <a:pPr algn="ctr"/>
            <a:r>
              <a:rPr lang="en-US" sz="5400" b="1" dirty="0" smtClean="0"/>
              <a:t>The teacher chooses </a:t>
            </a:r>
          </a:p>
          <a:p>
            <a:pPr algn="ctr"/>
            <a:r>
              <a:rPr lang="en-US" sz="5400" b="1" dirty="0" smtClean="0"/>
              <a:t>the target structures.</a:t>
            </a:r>
          </a:p>
          <a:p>
            <a:pPr algn="ctr"/>
            <a:r>
              <a:rPr lang="en-US" sz="5400" b="1" dirty="0"/>
              <a:t> </a:t>
            </a:r>
            <a:r>
              <a:rPr lang="en-US" sz="5400" b="1" dirty="0" smtClean="0"/>
              <a:t>                           </a:t>
            </a:r>
            <a:r>
              <a:rPr lang="en-US" sz="1800" dirty="0"/>
              <a:t>© Clarcq, Whaley 2014</a:t>
            </a:r>
          </a:p>
          <a:p>
            <a:pPr algn="ctr"/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05533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01858" y="246845"/>
            <a:ext cx="10772775" cy="1657350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/>
              <a:t> </a:t>
            </a:r>
            <a:r>
              <a:rPr lang="en-US" dirty="0"/>
              <a:t> </a:t>
            </a:r>
            <a:r>
              <a:rPr lang="en-US" dirty="0" smtClean="0"/>
              <a:t>     How to </a:t>
            </a:r>
            <a:r>
              <a:rPr lang="en-US" dirty="0"/>
              <a:t>choose </a:t>
            </a:r>
            <a:r>
              <a:rPr lang="en-US" dirty="0" smtClean="0"/>
              <a:t>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01858" y="2081408"/>
            <a:ext cx="10753725" cy="4499696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 fontScale="55000" lnSpcReduction="20000"/>
          </a:bodyPr>
          <a:lstStyle/>
          <a:p>
            <a:endParaRPr lang="en-US" dirty="0" smtClean="0"/>
          </a:p>
          <a:p>
            <a:pPr marL="0" indent="0">
              <a:buNone/>
            </a:pPr>
            <a:r>
              <a:rPr lang="en-US" sz="4300" u="sng" dirty="0" smtClean="0">
                <a:solidFill>
                  <a:srgbClr val="FF0000"/>
                </a:solidFill>
              </a:rPr>
              <a:t>Where do I find structures? 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en-US" sz="3800" b="1" dirty="0" smtClean="0"/>
              <a:t>target structures from curriculum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800" b="1" dirty="0" smtClean="0"/>
              <a:t> target structures from upcoming novel/story/song/etc.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800" b="1" dirty="0" smtClean="0"/>
              <a:t> late-acquired structures</a:t>
            </a:r>
          </a:p>
          <a:p>
            <a:pPr marL="0" indent="0">
              <a:buNone/>
            </a:pPr>
            <a:r>
              <a:rPr lang="en-US" sz="4400" u="sng" dirty="0" smtClean="0">
                <a:solidFill>
                  <a:srgbClr val="FF0000"/>
                </a:solidFill>
              </a:rPr>
              <a:t>What kind of structures are useful?</a:t>
            </a:r>
            <a:endParaRPr lang="en-US" sz="4400" u="sng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3800" b="1" dirty="0" smtClean="0"/>
              <a:t> verbs/verb phrases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800" b="1" dirty="0"/>
              <a:t> </a:t>
            </a:r>
            <a:r>
              <a:rPr lang="en-US" sz="3800" b="1" dirty="0" smtClean="0"/>
              <a:t>adverbial phrases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800" b="1" dirty="0" smtClean="0"/>
              <a:t> prepositional phrases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                                                                                                                                               </a:t>
            </a:r>
            <a:r>
              <a:rPr lang="en-US" sz="3400" dirty="0" smtClean="0"/>
              <a:t> </a:t>
            </a:r>
            <a:r>
              <a:rPr lang="en-US" sz="3400" dirty="0"/>
              <a:t>© Clarcq, Whaley 2014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88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90491" y="1043362"/>
            <a:ext cx="7973121" cy="203132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73959" y="2275949"/>
            <a:ext cx="1616925" cy="646331"/>
          </a:xfrm>
          <a:prstGeom prst="rect">
            <a:avLst/>
          </a:prstGeom>
          <a:solidFill>
            <a:srgbClr val="FF99FF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Historical background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0796" y="1191817"/>
            <a:ext cx="1436217" cy="91294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05256" y="2271997"/>
            <a:ext cx="153118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Cultural</a:t>
            </a:r>
          </a:p>
          <a:p>
            <a:r>
              <a:rPr lang="en-US" dirty="0" smtClean="0"/>
              <a:t>connections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386361" y="1763212"/>
            <a:ext cx="1391728" cy="646331"/>
          </a:xfrm>
          <a:prstGeom prst="rect">
            <a:avLst/>
          </a:prstGeom>
          <a:solidFill>
            <a:srgbClr val="C2FEC5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Chosen </a:t>
            </a:r>
          </a:p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07659" y="1851102"/>
            <a:ext cx="1204176" cy="646331"/>
          </a:xfrm>
          <a:prstGeom prst="rect">
            <a:avLst/>
          </a:prstGeom>
          <a:solidFill>
            <a:srgbClr val="FFCC66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Chosen </a:t>
            </a:r>
          </a:p>
          <a:p>
            <a:r>
              <a:rPr lang="en-US" dirty="0" smtClean="0"/>
              <a:t>grammar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173959" y="4154867"/>
            <a:ext cx="4022255" cy="1077218"/>
          </a:xfrm>
          <a:prstGeom prst="rect">
            <a:avLst/>
          </a:prstGeom>
          <a:solidFill>
            <a:srgbClr val="FFFF99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“</a:t>
            </a:r>
            <a:r>
              <a:rPr lang="en-US" sz="2800" b="1" dirty="0" smtClean="0"/>
              <a:t>Traditional”  Planning</a:t>
            </a:r>
          </a:p>
          <a:p>
            <a:endParaRPr lang="en-US" dirty="0"/>
          </a:p>
        </p:txBody>
      </p:sp>
      <p:cxnSp>
        <p:nvCxnSpPr>
          <p:cNvPr id="14" name="Straight Connector 13"/>
          <p:cNvCxnSpPr>
            <a:endCxn id="4" idx="1"/>
          </p:cNvCxnSpPr>
          <p:nvPr/>
        </p:nvCxnSpPr>
        <p:spPr>
          <a:xfrm flipV="1">
            <a:off x="3778089" y="1648289"/>
            <a:ext cx="1482707" cy="41073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6713118" y="1624669"/>
            <a:ext cx="1657671" cy="480091"/>
          </a:xfrm>
          <a:prstGeom prst="rect">
            <a:avLst/>
          </a:prstGeom>
        </p:spPr>
      </p:pic>
      <p:cxnSp>
        <p:nvCxnSpPr>
          <p:cNvPr id="18" name="Straight Connector 17"/>
          <p:cNvCxnSpPr/>
          <p:nvPr/>
        </p:nvCxnSpPr>
        <p:spPr>
          <a:xfrm flipV="1">
            <a:off x="4932608" y="1957589"/>
            <a:ext cx="858276" cy="3144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6246254" y="1957589"/>
            <a:ext cx="150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61341" y="1957589"/>
            <a:ext cx="763860" cy="31440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002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84311" y="2613113"/>
            <a:ext cx="1364219" cy="46166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sz="2400" b="1" dirty="0" smtClean="0"/>
              <a:t>Goal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9448" y="1412784"/>
            <a:ext cx="2326278" cy="2862322"/>
          </a:xfrm>
          <a:prstGeom prst="rect">
            <a:avLst/>
          </a:prstGeom>
          <a:solidFill>
            <a:srgbClr val="C2FEC5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en-US" b="1" u="sng" dirty="0" smtClean="0"/>
          </a:p>
          <a:p>
            <a:r>
              <a:rPr lang="en-US" b="1" u="sng" dirty="0" smtClean="0"/>
              <a:t>Interactive Activity </a:t>
            </a:r>
          </a:p>
          <a:p>
            <a:r>
              <a:rPr lang="en-US" dirty="0" smtClean="0"/>
              <a:t> (</a:t>
            </a:r>
            <a:r>
              <a:rPr lang="en-US" dirty="0" err="1" smtClean="0"/>
              <a:t>i.e.written</a:t>
            </a:r>
            <a:r>
              <a:rPr lang="en-US" dirty="0" smtClean="0"/>
              <a:t> </a:t>
            </a:r>
            <a:r>
              <a:rPr lang="en-US" dirty="0"/>
              <a:t>story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Structures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Responses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Facts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Understandings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84311" y="4677727"/>
            <a:ext cx="1754005" cy="1569660"/>
          </a:xfrm>
          <a:prstGeom prst="rect">
            <a:avLst/>
          </a:prstGeom>
          <a:solidFill>
            <a:srgbClr val="FFFF99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endParaRPr lang="en-US" sz="2400" b="1" dirty="0" smtClean="0"/>
          </a:p>
          <a:p>
            <a:pPr algn="ctr"/>
            <a:r>
              <a:rPr lang="en-US" sz="2400" b="1" dirty="0" smtClean="0"/>
              <a:t>Backwards</a:t>
            </a:r>
          </a:p>
          <a:p>
            <a:pPr algn="ctr"/>
            <a:r>
              <a:rPr lang="en-US" sz="2400" b="1" dirty="0" smtClean="0"/>
              <a:t>Planning</a:t>
            </a:r>
          </a:p>
          <a:p>
            <a:pPr algn="ctr"/>
            <a:endParaRPr lang="en-US" sz="2400" b="1" dirty="0"/>
          </a:p>
        </p:txBody>
      </p:sp>
      <p:cxnSp>
        <p:nvCxnSpPr>
          <p:cNvPr id="6" name="Straight Connector 5"/>
          <p:cNvCxnSpPr>
            <a:endCxn id="2" idx="1"/>
          </p:cNvCxnSpPr>
          <p:nvPr/>
        </p:nvCxnSpPr>
        <p:spPr>
          <a:xfrm flipV="1">
            <a:off x="3786389" y="2843946"/>
            <a:ext cx="1597922" cy="230832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0629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3200726" y="2546014"/>
            <a:ext cx="2267909" cy="55236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307" y="2580741"/>
            <a:ext cx="2267909" cy="6157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7169743" y="3483049"/>
            <a:ext cx="2267909" cy="7464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4913" y="3612106"/>
            <a:ext cx="2267909" cy="61742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97190" y="3200400"/>
            <a:ext cx="835485" cy="369332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 Goal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12886" y="3639342"/>
            <a:ext cx="2252540" cy="2585323"/>
          </a:xfrm>
          <a:prstGeom prst="rect">
            <a:avLst/>
          </a:prstGeom>
          <a:solidFill>
            <a:srgbClr val="C2FEC5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en-US" b="1" u="sng" dirty="0" smtClean="0"/>
          </a:p>
          <a:p>
            <a:r>
              <a:rPr lang="en-US" b="1" u="sng" dirty="0" smtClean="0"/>
              <a:t>Interactive Activity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Structures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Responses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Facts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Understandings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739269" y="2861846"/>
            <a:ext cx="2430474" cy="1415772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     </a:t>
            </a:r>
            <a:r>
              <a:rPr lang="en-US" sz="3200" b="1" dirty="0" smtClean="0"/>
              <a:t> Goal      </a:t>
            </a:r>
            <a:endParaRPr lang="en-US" b="1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4950" y="4932005"/>
            <a:ext cx="1944793" cy="16277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8235" y="3612106"/>
            <a:ext cx="2353260" cy="26397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43586" y="532650"/>
            <a:ext cx="2353260" cy="263979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2886" y="560603"/>
            <a:ext cx="2353260" cy="263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51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10272" y="362171"/>
            <a:ext cx="5682967" cy="1569660"/>
          </a:xfrm>
          <a:prstGeom prst="rect">
            <a:avLst/>
          </a:prstGeom>
          <a:solidFill>
            <a:srgbClr val="C2FEC5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endParaRPr lang="en-US" sz="3200" dirty="0" smtClean="0"/>
          </a:p>
          <a:p>
            <a:pPr algn="ctr"/>
            <a:r>
              <a:rPr lang="en-US" sz="3200" dirty="0" smtClean="0"/>
              <a:t>Interaction-based Activities</a:t>
            </a:r>
          </a:p>
          <a:p>
            <a:pPr algn="ctr"/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723921" y="2516091"/>
            <a:ext cx="2998073" cy="1846659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sz="2400" b="1" u="sng" dirty="0" smtClean="0">
                <a:solidFill>
                  <a:srgbClr val="C00000"/>
                </a:solidFill>
              </a:rPr>
              <a:t>Oral Stories</a:t>
            </a:r>
            <a:endParaRPr lang="en-US" sz="2400" b="1" u="sng" dirty="0">
              <a:solidFill>
                <a:srgbClr val="C00000"/>
              </a:solidFill>
            </a:endParaRPr>
          </a:p>
          <a:p>
            <a:pPr algn="ctr"/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Co-created stories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Legends/Myths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12185" y="2516091"/>
            <a:ext cx="2315057" cy="2862322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endParaRPr lang="en-US" sz="2400" b="1" u="sng" dirty="0" smtClean="0">
              <a:solidFill>
                <a:srgbClr val="7030A0"/>
              </a:solidFill>
            </a:endParaRPr>
          </a:p>
          <a:p>
            <a:pPr algn="ctr"/>
            <a:r>
              <a:rPr lang="en-US" sz="2400" b="1" u="sng" dirty="0" smtClean="0">
                <a:solidFill>
                  <a:srgbClr val="7030A0"/>
                </a:solidFill>
              </a:rPr>
              <a:t>Conversations</a:t>
            </a:r>
          </a:p>
          <a:p>
            <a:pPr algn="ctr"/>
            <a:endParaRPr lang="en-US" sz="2400" b="1" u="sng" dirty="0" smtClean="0">
              <a:solidFill>
                <a:srgbClr val="7030A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Calendar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Current events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Topic-centered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Pictures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Debates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6747103" y="2516091"/>
            <a:ext cx="4985660" cy="2492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     </a:t>
            </a:r>
          </a:p>
          <a:p>
            <a:r>
              <a:rPr lang="en-US" sz="2400" b="1" dirty="0" smtClean="0">
                <a:solidFill>
                  <a:srgbClr val="00B050"/>
                </a:solidFill>
              </a:rPr>
              <a:t>     </a:t>
            </a:r>
            <a:r>
              <a:rPr lang="en-US" sz="2400" b="1" u="sng" dirty="0" smtClean="0">
                <a:solidFill>
                  <a:srgbClr val="00B050"/>
                </a:solidFill>
              </a:rPr>
              <a:t>Read/Listen and Respond </a:t>
            </a:r>
            <a:r>
              <a:rPr lang="en-US" sz="2400" b="1" dirty="0" smtClean="0">
                <a:solidFill>
                  <a:srgbClr val="00B050"/>
                </a:solidFill>
              </a:rPr>
              <a:t> 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Authentic materials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Purchased materials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Teacher-created materials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Co-created materials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Student-created materials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82156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10272" y="362171"/>
            <a:ext cx="5682967" cy="156966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endParaRPr lang="en-US" sz="3200" dirty="0" smtClean="0"/>
          </a:p>
          <a:p>
            <a:pPr algn="ctr"/>
            <a:r>
              <a:rPr lang="en-US" sz="3200" dirty="0" smtClean="0"/>
              <a:t>Interaction-based Activities</a:t>
            </a:r>
          </a:p>
          <a:p>
            <a:pPr algn="ctr"/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477864" y="2360783"/>
            <a:ext cx="1252266" cy="92333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Problem 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400349" y="2360783"/>
            <a:ext cx="902811" cy="92333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Issue 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73379" y="2360783"/>
            <a:ext cx="1013419" cy="92333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Image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39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9317" y="1086619"/>
            <a:ext cx="10803988" cy="4278094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600" dirty="0" smtClean="0"/>
              <a:t>     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    The </a:t>
            </a:r>
            <a:r>
              <a:rPr lang="en-US" sz="3600" dirty="0"/>
              <a:t>purpose of language</a:t>
            </a:r>
          </a:p>
          <a:p>
            <a:r>
              <a:rPr lang="en-US" sz="3600" dirty="0"/>
              <a:t>        </a:t>
            </a:r>
            <a:r>
              <a:rPr lang="en-US" sz="3600" dirty="0" smtClean="0"/>
              <a:t>     used </a:t>
            </a:r>
            <a:r>
              <a:rPr lang="en-US" sz="3600" dirty="0"/>
              <a:t>in communication</a:t>
            </a:r>
          </a:p>
          <a:p>
            <a:r>
              <a:rPr lang="en-US" sz="3600" dirty="0"/>
              <a:t>              </a:t>
            </a:r>
            <a:r>
              <a:rPr lang="en-US" sz="3600" dirty="0" smtClean="0"/>
              <a:t>     is </a:t>
            </a:r>
            <a:r>
              <a:rPr lang="en-US" sz="3600" dirty="0"/>
              <a:t>to put a picture</a:t>
            </a:r>
          </a:p>
          <a:p>
            <a:r>
              <a:rPr lang="en-US" sz="3600" dirty="0"/>
              <a:t>                    </a:t>
            </a:r>
            <a:r>
              <a:rPr lang="en-US" sz="3600" dirty="0" smtClean="0"/>
              <a:t>      </a:t>
            </a:r>
            <a:r>
              <a:rPr lang="en-US" sz="3600" dirty="0"/>
              <a:t>in the heart, and/or mind</a:t>
            </a:r>
          </a:p>
          <a:p>
            <a:r>
              <a:rPr lang="en-US" sz="3600" dirty="0"/>
              <a:t>                             </a:t>
            </a:r>
            <a:r>
              <a:rPr lang="en-US" sz="3600" dirty="0" smtClean="0"/>
              <a:t>         </a:t>
            </a:r>
            <a:r>
              <a:rPr lang="en-US" sz="3600" dirty="0"/>
              <a:t>of another person</a:t>
            </a:r>
            <a:r>
              <a:rPr lang="en-US" sz="3600" dirty="0" smtClean="0"/>
              <a:t>.</a:t>
            </a:r>
          </a:p>
          <a:p>
            <a:endParaRPr lang="en-US" sz="1400" dirty="0" smtClean="0"/>
          </a:p>
          <a:p>
            <a:endParaRPr lang="en-US" sz="1400" dirty="0"/>
          </a:p>
          <a:p>
            <a:endParaRPr lang="en-US" sz="1400" dirty="0" smtClean="0"/>
          </a:p>
          <a:p>
            <a:r>
              <a:rPr lang="en-US" sz="1400" dirty="0" smtClean="0"/>
              <a:t>                                                                                                                                                      © </a:t>
            </a:r>
            <a:r>
              <a:rPr lang="en-US" sz="1400" dirty="0"/>
              <a:t>Clarcq, Whaley </a:t>
            </a:r>
            <a:r>
              <a:rPr lang="en-US" sz="1400" dirty="0" smtClean="0"/>
              <a:t>2014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7035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7372" y="3903862"/>
            <a:ext cx="5682967" cy="156966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endParaRPr lang="en-US" sz="3200" dirty="0" smtClean="0"/>
          </a:p>
          <a:p>
            <a:pPr algn="ctr"/>
            <a:r>
              <a:rPr lang="en-US" sz="3200" dirty="0" smtClean="0"/>
              <a:t>Interaction-based Activities</a:t>
            </a:r>
          </a:p>
          <a:p>
            <a:pPr algn="ctr"/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392391" y="1240321"/>
            <a:ext cx="1252266" cy="92333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Problem 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318105" y="1240321"/>
            <a:ext cx="902811" cy="92333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Issue 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791103" y="1240321"/>
            <a:ext cx="1013419" cy="92333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Image </a:t>
            </a:r>
          </a:p>
          <a:p>
            <a:endParaRPr lang="en-US" dirty="0"/>
          </a:p>
        </p:txBody>
      </p:sp>
      <p:sp>
        <p:nvSpPr>
          <p:cNvPr id="3" name="Right Arrow 2"/>
          <p:cNvSpPr/>
          <p:nvPr/>
        </p:nvSpPr>
        <p:spPr>
          <a:xfrm rot="2595708">
            <a:off x="2314746" y="2791440"/>
            <a:ext cx="2350300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896396" y="2785205"/>
            <a:ext cx="1800881" cy="5425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370132">
            <a:off x="7086409" y="2771289"/>
            <a:ext cx="2204366" cy="54259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962038" y="219862"/>
            <a:ext cx="3669595" cy="923330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CATALYST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1" name="Lightning Bolt 10"/>
          <p:cNvSpPr/>
          <p:nvPr/>
        </p:nvSpPr>
        <p:spPr>
          <a:xfrm>
            <a:off x="2930903" y="258155"/>
            <a:ext cx="1532586" cy="1339403"/>
          </a:xfrm>
          <a:prstGeom prst="lightningBol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033676" y="196766"/>
            <a:ext cx="1710658" cy="135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78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8529" y="3602436"/>
            <a:ext cx="5020491" cy="137766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32749" y="816883"/>
            <a:ext cx="2336546" cy="1200329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Structures</a:t>
            </a:r>
          </a:p>
          <a:p>
            <a:r>
              <a:rPr lang="en-US" dirty="0"/>
              <a:t>Responses</a:t>
            </a:r>
          </a:p>
          <a:p>
            <a:r>
              <a:rPr lang="en-US" dirty="0"/>
              <a:t>Facts</a:t>
            </a:r>
          </a:p>
          <a:p>
            <a:r>
              <a:rPr lang="en-US" dirty="0"/>
              <a:t>Understandings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197" y="816883"/>
            <a:ext cx="1166319" cy="1023973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2743201" y="1081825"/>
            <a:ext cx="25757" cy="605307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623643">
            <a:off x="2691755" y="1053969"/>
            <a:ext cx="126300" cy="67996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549" y="1058313"/>
            <a:ext cx="109738" cy="65232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962769">
            <a:off x="6163706" y="1058312"/>
            <a:ext cx="165422" cy="65232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883729" y="816883"/>
            <a:ext cx="1957587" cy="1200329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Active Listening</a:t>
            </a:r>
          </a:p>
          <a:p>
            <a:r>
              <a:rPr lang="en-US" dirty="0" smtClean="0"/>
              <a:t>Active Reading</a:t>
            </a:r>
          </a:p>
          <a:p>
            <a:r>
              <a:rPr lang="en-US" dirty="0" smtClean="0"/>
              <a:t>Speaking</a:t>
            </a:r>
          </a:p>
          <a:p>
            <a:r>
              <a:rPr lang="en-US" dirty="0" smtClean="0"/>
              <a:t>Writing</a:t>
            </a:r>
            <a:endParaRPr lang="en-US" dirty="0"/>
          </a:p>
        </p:txBody>
      </p:sp>
      <p:sp>
        <p:nvSpPr>
          <p:cNvPr id="17" name="Curved Left Arrow 16"/>
          <p:cNvSpPr/>
          <p:nvPr/>
        </p:nvSpPr>
        <p:spPr>
          <a:xfrm>
            <a:off x="9565426" y="1081825"/>
            <a:ext cx="1881317" cy="3773139"/>
          </a:xfrm>
          <a:prstGeom prst="curved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Left Arrow 17"/>
          <p:cNvSpPr/>
          <p:nvPr/>
        </p:nvSpPr>
        <p:spPr>
          <a:xfrm rot="19911282">
            <a:off x="4035864" y="5109399"/>
            <a:ext cx="978408" cy="484632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232" y="4149951"/>
            <a:ext cx="3721176" cy="211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82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10272" y="362171"/>
            <a:ext cx="5682967" cy="1569660"/>
          </a:xfrm>
          <a:prstGeom prst="rect">
            <a:avLst/>
          </a:prstGeom>
          <a:solidFill>
            <a:srgbClr val="C2FEC5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endParaRPr lang="en-US" sz="3200" dirty="0" smtClean="0"/>
          </a:p>
          <a:p>
            <a:pPr algn="ctr"/>
            <a:r>
              <a:rPr lang="en-US" sz="3200" dirty="0" smtClean="0"/>
              <a:t>Interaction-based Activities</a:t>
            </a:r>
          </a:p>
          <a:p>
            <a:pPr algn="ctr"/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723921" y="2516091"/>
            <a:ext cx="2998073" cy="1846659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sz="2400" b="1" u="sng" dirty="0" smtClean="0">
                <a:solidFill>
                  <a:srgbClr val="C00000"/>
                </a:solidFill>
              </a:rPr>
              <a:t>Oral Stories</a:t>
            </a:r>
            <a:endParaRPr lang="en-US" sz="2400" b="1" u="sng" dirty="0">
              <a:solidFill>
                <a:srgbClr val="C00000"/>
              </a:solidFill>
            </a:endParaRPr>
          </a:p>
          <a:p>
            <a:pPr algn="ctr"/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Co-created stories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Legends/Myths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12185" y="2516091"/>
            <a:ext cx="2315057" cy="2862322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endParaRPr lang="en-US" sz="2400" b="1" u="sng" dirty="0" smtClean="0">
              <a:solidFill>
                <a:srgbClr val="7030A0"/>
              </a:solidFill>
            </a:endParaRPr>
          </a:p>
          <a:p>
            <a:pPr algn="ctr"/>
            <a:r>
              <a:rPr lang="en-US" sz="2400" b="1" u="sng" dirty="0" smtClean="0">
                <a:solidFill>
                  <a:srgbClr val="7030A0"/>
                </a:solidFill>
              </a:rPr>
              <a:t>Conversations</a:t>
            </a:r>
          </a:p>
          <a:p>
            <a:pPr algn="ctr"/>
            <a:endParaRPr lang="en-US" sz="2400" b="1" u="sng" dirty="0" smtClean="0">
              <a:solidFill>
                <a:srgbClr val="7030A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Calendar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Current events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Topic-centered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Pictures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Debates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6747103" y="2516091"/>
            <a:ext cx="4985660" cy="249299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     </a:t>
            </a:r>
          </a:p>
          <a:p>
            <a:r>
              <a:rPr lang="en-US" sz="2400" b="1" dirty="0" smtClean="0">
                <a:solidFill>
                  <a:srgbClr val="00B050"/>
                </a:solidFill>
              </a:rPr>
              <a:t>     </a:t>
            </a:r>
            <a:r>
              <a:rPr lang="en-US" sz="2400" b="1" u="sng" dirty="0" smtClean="0">
                <a:solidFill>
                  <a:srgbClr val="00B050"/>
                </a:solidFill>
              </a:rPr>
              <a:t>Read/Listen and Respond </a:t>
            </a:r>
            <a:r>
              <a:rPr lang="en-US" sz="2400" b="1" dirty="0" smtClean="0">
                <a:solidFill>
                  <a:srgbClr val="00B050"/>
                </a:solidFill>
              </a:rPr>
              <a:t> 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Authentic materials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Purchased materials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Teacher-created materials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Co-created materials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Student-created materials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1461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2709" y="618185"/>
            <a:ext cx="6819496" cy="236988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r>
              <a:rPr lang="en-US" sz="2800" b="1" dirty="0" smtClean="0">
                <a:solidFill>
                  <a:srgbClr val="00B050"/>
                </a:solidFill>
              </a:rPr>
              <a:t>Which of these </a:t>
            </a:r>
          </a:p>
          <a:p>
            <a:r>
              <a:rPr lang="en-US" sz="2800" b="1" dirty="0" smtClean="0">
                <a:solidFill>
                  <a:srgbClr val="00B050"/>
                </a:solidFill>
              </a:rPr>
              <a:t>         do the students need </a:t>
            </a:r>
          </a:p>
          <a:p>
            <a:r>
              <a:rPr lang="en-US" sz="2800" b="1" dirty="0" smtClean="0">
                <a:solidFill>
                  <a:srgbClr val="00B050"/>
                </a:solidFill>
              </a:rPr>
              <a:t>               in order to be successful</a:t>
            </a:r>
          </a:p>
          <a:p>
            <a:r>
              <a:rPr lang="en-US" sz="2800" b="1" dirty="0" smtClean="0">
                <a:solidFill>
                  <a:srgbClr val="00B050"/>
                </a:solidFill>
              </a:rPr>
              <a:t>                                    at this activity</a:t>
            </a:r>
            <a:r>
              <a:rPr lang="en-US" dirty="0" smtClean="0"/>
              <a:t>?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223" y="3317773"/>
            <a:ext cx="4456881" cy="2431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51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075" y="828830"/>
            <a:ext cx="6937849" cy="520033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62376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17454" y="785612"/>
            <a:ext cx="3172663" cy="5262979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en-US" sz="4000" b="1" dirty="0" smtClean="0"/>
          </a:p>
          <a:p>
            <a:r>
              <a:rPr lang="en-US" sz="4000" b="1" dirty="0" smtClean="0"/>
              <a:t>BOTTOM UP</a:t>
            </a:r>
          </a:p>
          <a:p>
            <a:endParaRPr lang="en-US" sz="1600" b="1" dirty="0" smtClean="0"/>
          </a:p>
          <a:p>
            <a:r>
              <a:rPr lang="en-US" sz="1600" b="1" dirty="0"/>
              <a:t> </a:t>
            </a:r>
            <a:r>
              <a:rPr lang="en-US" sz="1600" b="1" dirty="0" smtClean="0"/>
              <a:t>       </a:t>
            </a:r>
            <a:r>
              <a:rPr lang="en-US" sz="1600" b="1" dirty="0" smtClean="0"/>
              <a:t>2. </a:t>
            </a:r>
            <a:r>
              <a:rPr lang="en-US" sz="2000" b="1" dirty="0" smtClean="0"/>
              <a:t>Create a reading.</a:t>
            </a:r>
            <a:endParaRPr lang="en-US" sz="2000" b="1" dirty="0"/>
          </a:p>
          <a:p>
            <a:endParaRPr lang="en-US" sz="4000" b="1" dirty="0" smtClean="0"/>
          </a:p>
          <a:p>
            <a:endParaRPr lang="en-US" sz="4000" b="1" dirty="0"/>
          </a:p>
          <a:p>
            <a:endParaRPr lang="en-US" sz="4000" b="1" dirty="0" smtClean="0"/>
          </a:p>
          <a:p>
            <a:endParaRPr lang="en-US" sz="4000" b="1" dirty="0"/>
          </a:p>
          <a:p>
            <a:endParaRPr lang="en-US" sz="4000" b="1" dirty="0" smtClean="0"/>
          </a:p>
          <a:p>
            <a:r>
              <a:rPr lang="en-US" sz="2000" b="1" dirty="0" smtClean="0"/>
              <a:t>    </a:t>
            </a:r>
            <a:r>
              <a:rPr lang="en-US" sz="2000" b="1" dirty="0" smtClean="0"/>
              <a:t>1. Choose </a:t>
            </a:r>
            <a:r>
              <a:rPr lang="en-US" sz="2000" b="1" dirty="0" smtClean="0"/>
              <a:t>structures.</a:t>
            </a:r>
            <a:endParaRPr lang="en-US" sz="2000" b="1" dirty="0"/>
          </a:p>
        </p:txBody>
      </p:sp>
      <p:sp>
        <p:nvSpPr>
          <p:cNvPr id="3" name="Up Arrow 2"/>
          <p:cNvSpPr/>
          <p:nvPr/>
        </p:nvSpPr>
        <p:spPr>
          <a:xfrm>
            <a:off x="5761469" y="2768958"/>
            <a:ext cx="484632" cy="276895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88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56091" y="347731"/>
            <a:ext cx="3329758" cy="6186309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en-US" sz="4000" b="1" dirty="0" smtClean="0"/>
          </a:p>
          <a:p>
            <a:r>
              <a:rPr lang="en-US" sz="4000" b="1" dirty="0" smtClean="0"/>
              <a:t>BOTTOM UP</a:t>
            </a:r>
          </a:p>
          <a:p>
            <a:endParaRPr lang="en-US" sz="1600" b="1" dirty="0" smtClean="0"/>
          </a:p>
          <a:p>
            <a:r>
              <a:rPr lang="en-US" sz="1600" b="1" dirty="0"/>
              <a:t> </a:t>
            </a:r>
            <a:r>
              <a:rPr lang="en-US" sz="1600" b="1" dirty="0" smtClean="0"/>
              <a:t>     </a:t>
            </a:r>
            <a:r>
              <a:rPr lang="en-US" sz="1600" b="1" dirty="0" smtClean="0"/>
              <a:t>2. </a:t>
            </a:r>
            <a:r>
              <a:rPr lang="en-US" sz="2000" b="1" dirty="0" smtClean="0"/>
              <a:t>Choose </a:t>
            </a:r>
            <a:r>
              <a:rPr lang="en-US" sz="2000" b="1" dirty="0"/>
              <a:t>structures.</a:t>
            </a:r>
          </a:p>
          <a:p>
            <a:endParaRPr lang="en-US" sz="2000" b="1" dirty="0"/>
          </a:p>
          <a:p>
            <a:endParaRPr lang="en-US" sz="2000" b="1" dirty="0" smtClean="0"/>
          </a:p>
          <a:p>
            <a:endParaRPr lang="en-US" sz="2000" b="1" dirty="0"/>
          </a:p>
          <a:p>
            <a:endParaRPr lang="en-US" sz="2000" b="1" dirty="0" smtClean="0"/>
          </a:p>
          <a:p>
            <a:r>
              <a:rPr lang="en-US" sz="2000" b="1" dirty="0" smtClean="0"/>
              <a:t>Needs food/drink</a:t>
            </a:r>
          </a:p>
          <a:p>
            <a:r>
              <a:rPr lang="en-US" sz="2000" b="1" dirty="0" smtClean="0"/>
              <a:t>Needs article of clothing</a:t>
            </a:r>
          </a:p>
          <a:p>
            <a:r>
              <a:rPr lang="en-US" sz="2000" b="1" dirty="0" smtClean="0"/>
              <a:t>Needs a gift</a:t>
            </a:r>
          </a:p>
          <a:p>
            <a:endParaRPr lang="en-US" sz="4000" b="1" dirty="0"/>
          </a:p>
          <a:p>
            <a:endParaRPr lang="en-US" sz="4000" b="1" dirty="0" smtClean="0"/>
          </a:p>
          <a:p>
            <a:r>
              <a:rPr lang="en-US" sz="2000" b="1" dirty="0" smtClean="0"/>
              <a:t>   </a:t>
            </a:r>
            <a:r>
              <a:rPr lang="en-US" sz="2000" b="1" dirty="0" smtClean="0"/>
              <a:t> 1. Identify PROBLEM</a:t>
            </a:r>
          </a:p>
          <a:p>
            <a:r>
              <a:rPr lang="en-US" sz="2000" b="1" dirty="0" smtClean="0"/>
              <a:t>      (or ISSUE or IMAGE)</a:t>
            </a:r>
            <a:endParaRPr lang="en-US" sz="2000" b="1" dirty="0"/>
          </a:p>
          <a:p>
            <a:r>
              <a:rPr lang="en-US" sz="2000" b="1" dirty="0" smtClean="0"/>
              <a:t> </a:t>
            </a:r>
            <a:endParaRPr lang="en-US" sz="2000" b="1" dirty="0"/>
          </a:p>
        </p:txBody>
      </p:sp>
      <p:sp>
        <p:nvSpPr>
          <p:cNvPr id="4" name="Up Arrow 3"/>
          <p:cNvSpPr/>
          <p:nvPr/>
        </p:nvSpPr>
        <p:spPr>
          <a:xfrm>
            <a:off x="5878653" y="4398590"/>
            <a:ext cx="484632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9674" y="2235621"/>
            <a:ext cx="542591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94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01858" y="246845"/>
            <a:ext cx="10772775" cy="1657350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/>
              <a:t> </a:t>
            </a:r>
            <a:r>
              <a:rPr lang="en-US" dirty="0"/>
              <a:t> </a:t>
            </a:r>
            <a:r>
              <a:rPr lang="en-US" dirty="0" smtClean="0"/>
              <a:t>     How to </a:t>
            </a:r>
            <a:r>
              <a:rPr lang="en-US" dirty="0"/>
              <a:t>choose </a:t>
            </a:r>
            <a:r>
              <a:rPr lang="en-US" dirty="0" smtClean="0"/>
              <a:t>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01858" y="2081408"/>
            <a:ext cx="10753725" cy="4544475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</a:t>
            </a:r>
            <a:r>
              <a:rPr lang="en-US" sz="7200" b="1" dirty="0" smtClean="0"/>
              <a:t>Cause and Effect</a:t>
            </a:r>
          </a:p>
          <a:p>
            <a:pPr marL="0" indent="0">
              <a:buNone/>
            </a:pPr>
            <a:r>
              <a:rPr lang="en-US" sz="7200" b="1" dirty="0"/>
              <a:t> </a:t>
            </a:r>
            <a:r>
              <a:rPr lang="en-US" sz="7200" b="1" dirty="0" smtClean="0"/>
              <a:t>   </a:t>
            </a:r>
            <a:r>
              <a:rPr lang="en-US" sz="4000" b="1" dirty="0" smtClean="0"/>
              <a:t>is hungry/eats     wants/looks for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dirty="0" smtClean="0"/>
              <a:t>      has to/doesn’t want to     sees/takes</a:t>
            </a:r>
          </a:p>
          <a:p>
            <a:pPr marL="0" indent="0">
              <a:buNone/>
            </a:pPr>
            <a:r>
              <a:rPr lang="en-US" sz="4000" b="1" dirty="0"/>
              <a:t> </a:t>
            </a:r>
            <a:r>
              <a:rPr lang="en-US" sz="4000" b="1" dirty="0" smtClean="0"/>
              <a:t>                                      </a:t>
            </a:r>
            <a:r>
              <a:rPr lang="en-US" sz="1700" b="1" dirty="0" smtClean="0"/>
              <a:t>   </a:t>
            </a:r>
            <a:r>
              <a:rPr lang="en-US" sz="1700" dirty="0"/>
              <a:t>© Clarcq, Whaley 2014</a:t>
            </a:r>
          </a:p>
          <a:p>
            <a:pPr marL="0" indent="0">
              <a:buNone/>
            </a:pPr>
            <a:endParaRPr lang="en-US" sz="4000" b="1" dirty="0" smtClean="0"/>
          </a:p>
          <a:p>
            <a:pPr marL="0" indent="0">
              <a:buNone/>
            </a:pPr>
            <a:endParaRPr lang="en-US" sz="4000" b="1" dirty="0" smtClean="0"/>
          </a:p>
          <a:p>
            <a:pPr marL="0" indent="0">
              <a:buNone/>
            </a:pPr>
            <a:endParaRPr lang="en-US" sz="7200" b="1" dirty="0" smtClean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6111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9317" y="500063"/>
            <a:ext cx="10772775" cy="1657350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b="1" dirty="0" smtClean="0"/>
              <a:t>Structures to base story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87513"/>
            <a:ext cx="10753725" cy="3767137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48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62708" y="354013"/>
            <a:ext cx="10772775" cy="1657350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Students create a base story with the structures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1758" y="2306785"/>
            <a:ext cx="10753725" cy="3767137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b="1" dirty="0"/>
          </a:p>
          <a:p>
            <a:pPr marL="0" indent="0" algn="ctr">
              <a:buNone/>
            </a:pPr>
            <a:r>
              <a:rPr lang="en-US" sz="3200" b="1" dirty="0" smtClean="0"/>
              <a:t>  wanted to</a:t>
            </a:r>
          </a:p>
          <a:p>
            <a:pPr marL="0" indent="0" algn="ctr">
              <a:buNone/>
            </a:pPr>
            <a:r>
              <a:rPr lang="en-US" sz="3200" b="1" dirty="0" smtClean="0"/>
              <a:t>  shouldn’t</a:t>
            </a:r>
          </a:p>
          <a:p>
            <a:pPr marL="0" indent="0" algn="ctr">
              <a:buNone/>
            </a:pPr>
            <a:r>
              <a:rPr lang="en-US" sz="3200" b="1" dirty="0"/>
              <a:t> </a:t>
            </a:r>
            <a:r>
              <a:rPr lang="en-US" sz="3200" b="1" dirty="0" smtClean="0"/>
              <a:t> decided to</a:t>
            </a:r>
          </a:p>
        </p:txBody>
      </p:sp>
    </p:spTree>
    <p:extLst>
      <p:ext uri="{BB962C8B-B14F-4D97-AF65-F5344CB8AC3E}">
        <p14:creationId xmlns:p14="http://schemas.microsoft.com/office/powerpoint/2010/main" val="228203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62708" y="354013"/>
            <a:ext cx="10772775" cy="1657350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Students create a base story with the structures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1758" y="2306785"/>
            <a:ext cx="10753725" cy="3767137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b="1" dirty="0"/>
          </a:p>
          <a:p>
            <a:pPr marL="0" indent="0" algn="ctr">
              <a:buNone/>
            </a:pPr>
            <a:r>
              <a:rPr lang="en-US" sz="3200" b="1" dirty="0" smtClean="0"/>
              <a:t>  </a:t>
            </a:r>
            <a:r>
              <a:rPr lang="en-US" sz="3200" dirty="0"/>
              <a:t>Marquis wanted to dance. </a:t>
            </a:r>
            <a:endParaRPr lang="en-US" sz="3200" dirty="0" smtClean="0"/>
          </a:p>
          <a:p>
            <a:pPr marL="0" indent="0" algn="ctr">
              <a:buNone/>
            </a:pPr>
            <a:r>
              <a:rPr lang="en-US" sz="3200" dirty="0" smtClean="0"/>
              <a:t>He </a:t>
            </a:r>
            <a:r>
              <a:rPr lang="en-US" sz="3200" dirty="0"/>
              <a:t>was too shy. He was sad.</a:t>
            </a:r>
            <a:br>
              <a:rPr lang="en-US" sz="3200" dirty="0"/>
            </a:br>
            <a:endParaRPr lang="en-US" sz="3200" dirty="0" smtClean="0"/>
          </a:p>
          <a:p>
            <a:pPr marL="0" indent="0" algn="ctr">
              <a:buNone/>
            </a:pPr>
            <a:endParaRPr lang="en-US" sz="3200" b="1" dirty="0"/>
          </a:p>
          <a:p>
            <a:pPr marL="0" indent="0" algn="ctr">
              <a:buNone/>
            </a:pPr>
            <a:r>
              <a:rPr lang="en-US" sz="1400" dirty="0" smtClean="0"/>
              <a:t>                                                                                                                   © </a:t>
            </a:r>
            <a:r>
              <a:rPr lang="en-US" sz="1400" dirty="0"/>
              <a:t>Clarcq, Whaley 2014</a:t>
            </a:r>
          </a:p>
          <a:p>
            <a:pPr marL="0" indent="0" algn="ctr">
              <a:buNone/>
            </a:pPr>
            <a:endParaRPr lang="en-US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55430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62708" y="354013"/>
            <a:ext cx="10772775" cy="1657350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marL="0" indent="0"/>
            <a:r>
              <a:rPr lang="en-US" sz="5400" dirty="0" smtClean="0"/>
              <a:t>     Marquis </a:t>
            </a:r>
            <a:r>
              <a:rPr lang="en-US" sz="5400" dirty="0"/>
              <a:t>wanted to dance. </a:t>
            </a:r>
            <a:br>
              <a:rPr lang="en-US" sz="5400" dirty="0"/>
            </a:br>
            <a:r>
              <a:rPr lang="en-US" sz="5400" dirty="0" smtClean="0"/>
              <a:t>    He </a:t>
            </a:r>
            <a:r>
              <a:rPr lang="en-US" sz="5400" dirty="0"/>
              <a:t>was too shy. He was sad.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1758" y="2306785"/>
            <a:ext cx="10753725" cy="3767137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 smtClean="0"/>
              <a:t>    </a:t>
            </a:r>
            <a:r>
              <a:rPr lang="en-US" sz="5200" dirty="0" smtClean="0"/>
              <a:t>At Homecoming, </a:t>
            </a:r>
            <a:r>
              <a:rPr lang="en-US" sz="5200" dirty="0"/>
              <a:t>Marquis wanted to </a:t>
            </a:r>
            <a:r>
              <a:rPr lang="en-US" sz="5200" dirty="0" smtClean="0"/>
              <a:t>   </a:t>
            </a:r>
          </a:p>
          <a:p>
            <a:pPr marL="0" indent="0">
              <a:buNone/>
            </a:pPr>
            <a:r>
              <a:rPr lang="en-US" sz="5200" dirty="0"/>
              <a:t> </a:t>
            </a:r>
            <a:r>
              <a:rPr lang="en-US" sz="5200" dirty="0" smtClean="0"/>
              <a:t> dance</a:t>
            </a:r>
            <a:r>
              <a:rPr lang="en-US" sz="5200" dirty="0"/>
              <a:t>. He was too shy</a:t>
            </a:r>
            <a:r>
              <a:rPr lang="en-US" sz="5200" dirty="0" smtClean="0"/>
              <a:t>. He wanted to run. </a:t>
            </a:r>
          </a:p>
          <a:p>
            <a:pPr marL="0" indent="0">
              <a:buNone/>
            </a:pPr>
            <a:r>
              <a:rPr lang="en-US" sz="5200" dirty="0"/>
              <a:t> </a:t>
            </a:r>
            <a:r>
              <a:rPr lang="en-US" sz="5200" dirty="0" smtClean="0"/>
              <a:t> The teacher said that he shouldn’t run. </a:t>
            </a:r>
            <a:r>
              <a:rPr lang="en-US" sz="5200" dirty="0"/>
              <a:t>He </a:t>
            </a:r>
            <a:endParaRPr lang="en-US" sz="5200" dirty="0" smtClean="0"/>
          </a:p>
          <a:p>
            <a:pPr marL="0" indent="0">
              <a:buNone/>
            </a:pPr>
            <a:r>
              <a:rPr lang="en-US" sz="5200" dirty="0"/>
              <a:t> </a:t>
            </a:r>
            <a:r>
              <a:rPr lang="en-US" sz="5200" dirty="0" smtClean="0"/>
              <a:t> decided </a:t>
            </a:r>
            <a:r>
              <a:rPr lang="en-US" sz="5200" dirty="0"/>
              <a:t>to dance, </a:t>
            </a:r>
            <a:r>
              <a:rPr lang="en-US" sz="5200" dirty="0" smtClean="0"/>
              <a:t>but he was too shy. He was </a:t>
            </a:r>
          </a:p>
          <a:p>
            <a:pPr marL="0" indent="0">
              <a:buNone/>
            </a:pPr>
            <a:r>
              <a:rPr lang="en-US" sz="5200" dirty="0"/>
              <a:t> </a:t>
            </a:r>
            <a:r>
              <a:rPr lang="en-US" sz="5200" dirty="0" smtClean="0"/>
              <a:t> sad.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                                                                                 © Clarcq, Whaley 2014</a:t>
            </a:r>
          </a:p>
          <a:p>
            <a:pPr marL="0" indent="0">
              <a:buNone/>
            </a:pPr>
            <a:endParaRPr lang="en-US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307546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62708" y="354013"/>
            <a:ext cx="10772775" cy="1657350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Students create a base story with the structures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1758" y="2306785"/>
            <a:ext cx="10753725" cy="3767137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en-US" sz="2800" b="1" dirty="0"/>
              <a:t> </a:t>
            </a:r>
            <a:r>
              <a:rPr lang="en-US" sz="2800" b="1" dirty="0" smtClean="0"/>
              <a:t> 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  Get to know the “hot” topics from students. 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          Be prepared to change course.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                  Don’t use everything.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                      File good ideas away for later.</a:t>
            </a:r>
          </a:p>
          <a:p>
            <a:endParaRPr lang="en-US" sz="2800" b="1" dirty="0"/>
          </a:p>
          <a:p>
            <a:r>
              <a:rPr lang="en-US" sz="2800" b="1" dirty="0" smtClean="0"/>
              <a:t>                                                             </a:t>
            </a:r>
            <a:r>
              <a:rPr lang="en-US" sz="1900" dirty="0"/>
              <a:t>© Clarcq, Whaley 2014</a:t>
            </a:r>
          </a:p>
          <a:p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62785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62708" y="354013"/>
            <a:ext cx="10772775" cy="1657350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Students create a base story with the structures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1758" y="2306785"/>
            <a:ext cx="10753725" cy="3767137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en-US" sz="2800" b="1" dirty="0"/>
              <a:t> </a:t>
            </a:r>
            <a:r>
              <a:rPr lang="en-US" sz="2800" b="1" dirty="0" smtClean="0"/>
              <a:t> 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          Students write a base story (3-5 sentences)</a:t>
            </a:r>
          </a:p>
          <a:p>
            <a:pPr marL="0" indent="0">
              <a:buNone/>
            </a:pPr>
            <a:r>
              <a:rPr lang="en-US" sz="2800" b="1" dirty="0" smtClean="0"/>
              <a:t>                             * for homework</a:t>
            </a:r>
          </a:p>
          <a:p>
            <a:pPr marL="0" indent="0">
              <a:buNone/>
            </a:pPr>
            <a:r>
              <a:rPr lang="en-US" sz="2800" b="1" dirty="0"/>
              <a:t> </a:t>
            </a:r>
            <a:r>
              <a:rPr lang="en-US" sz="2800" b="1" dirty="0" smtClean="0"/>
              <a:t>                            * at the end of class</a:t>
            </a:r>
          </a:p>
          <a:p>
            <a:pPr marL="0" indent="0">
              <a:buNone/>
            </a:pPr>
            <a:r>
              <a:rPr lang="en-US" sz="2800" b="1" dirty="0"/>
              <a:t> </a:t>
            </a:r>
            <a:r>
              <a:rPr lang="en-US" sz="2800" b="1" dirty="0" smtClean="0"/>
              <a:t>                            * on </a:t>
            </a:r>
            <a:r>
              <a:rPr lang="en-US" sz="2800" b="1" dirty="0" err="1" smtClean="0"/>
              <a:t>Edmodo</a:t>
            </a:r>
            <a:endParaRPr lang="en-US" sz="2800" b="1" dirty="0" smtClean="0"/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 smtClean="0"/>
              <a:t>                                                         </a:t>
            </a:r>
            <a:r>
              <a:rPr lang="en-US" sz="1800" dirty="0"/>
              <a:t>© Clarcq, Whaley 2014</a:t>
            </a:r>
          </a:p>
          <a:p>
            <a:pPr marL="0" indent="0"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77288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62708" y="354013"/>
            <a:ext cx="10772775" cy="1657350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u="sng" dirty="0" smtClean="0">
                <a:solidFill>
                  <a:srgbClr val="0070C0"/>
                </a:solidFill>
              </a:rPr>
              <a:t>Teacher</a:t>
            </a:r>
            <a:r>
              <a:rPr lang="en-US" dirty="0" smtClean="0">
                <a:solidFill>
                  <a:srgbClr val="0070C0"/>
                </a:solidFill>
              </a:rPr>
              <a:t> creates a base story with the structures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1758" y="2306785"/>
            <a:ext cx="10753725" cy="3767137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en-US" sz="2800" b="1" dirty="0"/>
              <a:t> </a:t>
            </a:r>
            <a:r>
              <a:rPr lang="en-US" sz="2800" b="1" dirty="0" smtClean="0"/>
              <a:t> 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        1.  beginning, middle, end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        2.  character, setting, problem/situation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        3.  uses target structures</a:t>
            </a:r>
          </a:p>
          <a:p>
            <a:endParaRPr lang="en-US" sz="2800" b="1" dirty="0"/>
          </a:p>
          <a:p>
            <a:endParaRPr lang="en-US" sz="2800" b="1" dirty="0" smtClean="0"/>
          </a:p>
          <a:p>
            <a:r>
              <a:rPr lang="en-US" sz="2800" b="1" dirty="0"/>
              <a:t> </a:t>
            </a:r>
            <a:r>
              <a:rPr lang="en-US" sz="2800" b="1" dirty="0" smtClean="0"/>
              <a:t>                                                   </a:t>
            </a:r>
            <a:r>
              <a:rPr lang="en-US" sz="2000" dirty="0"/>
              <a:t>© Clarcq, Whaley 2014</a:t>
            </a:r>
          </a:p>
          <a:p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77251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62708" y="354013"/>
            <a:ext cx="10772775" cy="1657350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u="sng" dirty="0" smtClean="0">
                <a:solidFill>
                  <a:srgbClr val="0070C0"/>
                </a:solidFill>
              </a:rPr>
              <a:t>Teacher</a:t>
            </a:r>
            <a:r>
              <a:rPr lang="en-US" dirty="0" smtClean="0">
                <a:solidFill>
                  <a:srgbClr val="0070C0"/>
                </a:solidFill>
              </a:rPr>
              <a:t> creates a base story with the structures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1758" y="2306785"/>
            <a:ext cx="10753725" cy="3767137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sz="2800" b="1" dirty="0"/>
              <a:t> </a:t>
            </a:r>
            <a:r>
              <a:rPr lang="en-US" sz="2800" b="1" dirty="0" smtClean="0"/>
              <a:t> </a:t>
            </a:r>
          </a:p>
          <a:p>
            <a:pPr algn="ctr"/>
            <a:r>
              <a:rPr lang="en-US" sz="2800" b="1" dirty="0"/>
              <a:t> </a:t>
            </a:r>
            <a:r>
              <a:rPr lang="en-US" sz="2800" b="1" dirty="0" smtClean="0"/>
              <a:t>        </a:t>
            </a:r>
          </a:p>
          <a:p>
            <a:pPr algn="ctr"/>
            <a:r>
              <a:rPr lang="en-US" sz="2800" b="1" dirty="0"/>
              <a:t>w</a:t>
            </a:r>
            <a:r>
              <a:rPr lang="en-US" sz="2800" b="1" dirty="0" smtClean="0"/>
              <a:t>anted to</a:t>
            </a:r>
          </a:p>
          <a:p>
            <a:pPr algn="ctr"/>
            <a:r>
              <a:rPr lang="en-US" sz="2800" b="1" dirty="0"/>
              <a:t>d</a:t>
            </a:r>
            <a:r>
              <a:rPr lang="en-US" sz="2800" b="1" dirty="0" smtClean="0"/>
              <a:t>ecided to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63152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dirty="0"/>
              <a:t> </a:t>
            </a:r>
            <a:r>
              <a:rPr lang="en-US" dirty="0" smtClean="0"/>
              <a:t>  creating new versions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endParaRPr lang="en-US" sz="3200" b="1" dirty="0" smtClean="0"/>
          </a:p>
          <a:p>
            <a:r>
              <a:rPr lang="en-US" sz="3200" b="1" dirty="0"/>
              <a:t> </a:t>
            </a:r>
            <a:r>
              <a:rPr lang="en-US" sz="3200" b="1" dirty="0" smtClean="0"/>
              <a:t>  Dave </a:t>
            </a:r>
            <a:r>
              <a:rPr lang="en-US" sz="3200" b="1" dirty="0"/>
              <a:t>is a teacher. He </a:t>
            </a:r>
            <a:r>
              <a:rPr lang="en-US" sz="3200" b="1" u="sng" dirty="0"/>
              <a:t>decided to </a:t>
            </a:r>
            <a:r>
              <a:rPr lang="en-US" sz="3200" b="1" dirty="0"/>
              <a:t>try to find  </a:t>
            </a:r>
            <a:endParaRPr lang="en-US" sz="3200" b="1" dirty="0" smtClean="0"/>
          </a:p>
          <a:p>
            <a:r>
              <a:rPr lang="en-US" sz="3200" b="1" dirty="0"/>
              <a:t> </a:t>
            </a:r>
            <a:r>
              <a:rPr lang="en-US" sz="3200" b="1" dirty="0" smtClean="0"/>
              <a:t>  a </a:t>
            </a:r>
            <a:r>
              <a:rPr lang="en-US" sz="3200" b="1" dirty="0"/>
              <a:t>job.   Dave </a:t>
            </a:r>
            <a:r>
              <a:rPr lang="en-US" sz="3200" b="1" u="sng" dirty="0"/>
              <a:t>wanted to </a:t>
            </a:r>
            <a:r>
              <a:rPr lang="en-US" sz="3200" b="1" dirty="0"/>
              <a:t>teach in an important </a:t>
            </a:r>
            <a:endParaRPr lang="en-US" sz="3200" b="1" dirty="0" smtClean="0"/>
          </a:p>
          <a:p>
            <a:r>
              <a:rPr lang="en-US" sz="3200" b="1" dirty="0"/>
              <a:t> </a:t>
            </a:r>
            <a:r>
              <a:rPr lang="en-US" sz="3200" b="1" dirty="0" smtClean="0"/>
              <a:t>  university</a:t>
            </a:r>
            <a:r>
              <a:rPr lang="en-US" sz="3200" b="1" dirty="0"/>
              <a:t>.   </a:t>
            </a:r>
            <a:r>
              <a:rPr lang="en-US" sz="3200" b="1" dirty="0" smtClean="0"/>
              <a:t>He </a:t>
            </a:r>
            <a:r>
              <a:rPr lang="en-US" sz="3200" b="1" dirty="0"/>
              <a:t>found a job</a:t>
            </a:r>
            <a:r>
              <a:rPr lang="en-US" sz="3200" b="1" dirty="0" smtClean="0"/>
              <a:t>.</a:t>
            </a:r>
          </a:p>
          <a:p>
            <a:endParaRPr lang="en-US" sz="3200" b="1" dirty="0"/>
          </a:p>
          <a:p>
            <a:endParaRPr lang="en-US" sz="3200" b="1" dirty="0" smtClean="0"/>
          </a:p>
          <a:p>
            <a:r>
              <a:rPr lang="en-US" sz="1900" b="1" dirty="0"/>
              <a:t> </a:t>
            </a:r>
            <a:r>
              <a:rPr lang="en-US" sz="1900" b="1" dirty="0" smtClean="0"/>
              <a:t>                                                                              </a:t>
            </a:r>
            <a:r>
              <a:rPr lang="en-US" sz="1900" dirty="0"/>
              <a:t>© Clarcq, Whaley 2014</a:t>
            </a:r>
          </a:p>
          <a:p>
            <a:endParaRPr lang="en-US" sz="32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33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62708" y="354013"/>
            <a:ext cx="10772775" cy="1657350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u="sng" dirty="0" smtClean="0">
                <a:solidFill>
                  <a:srgbClr val="0070C0"/>
                </a:solidFill>
              </a:rPr>
              <a:t>Teacher</a:t>
            </a:r>
            <a:r>
              <a:rPr lang="en-US" dirty="0" smtClean="0">
                <a:solidFill>
                  <a:srgbClr val="0070C0"/>
                </a:solidFill>
              </a:rPr>
              <a:t> creates a base story with the structures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1758" y="2306785"/>
            <a:ext cx="10753725" cy="3767137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sz="2800" b="1" dirty="0"/>
              <a:t> </a:t>
            </a:r>
            <a:r>
              <a:rPr lang="en-US" sz="2800" b="1" dirty="0" smtClean="0"/>
              <a:t> </a:t>
            </a:r>
          </a:p>
          <a:p>
            <a:pPr algn="ctr"/>
            <a:r>
              <a:rPr lang="en-US" sz="2800" b="1" dirty="0"/>
              <a:t> </a:t>
            </a:r>
            <a:r>
              <a:rPr lang="en-US" sz="2800" b="1" dirty="0" smtClean="0"/>
              <a:t>        </a:t>
            </a:r>
          </a:p>
          <a:p>
            <a:pPr algn="ctr"/>
            <a:r>
              <a:rPr lang="en-US" sz="2800" b="1" dirty="0"/>
              <a:t>w</a:t>
            </a:r>
            <a:r>
              <a:rPr lang="en-US" sz="2800" b="1" dirty="0" smtClean="0"/>
              <a:t>anted to</a:t>
            </a:r>
          </a:p>
          <a:p>
            <a:pPr algn="ctr"/>
            <a:r>
              <a:rPr lang="en-US" sz="2800" b="1" dirty="0"/>
              <a:t>d</a:t>
            </a:r>
            <a:r>
              <a:rPr lang="en-US" sz="2800" b="1" dirty="0" smtClean="0"/>
              <a:t>ecided to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72174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6971" y="386365"/>
            <a:ext cx="8304457" cy="622693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20205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893" y="396025"/>
            <a:ext cx="8160913" cy="612068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59534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700" y="572338"/>
            <a:ext cx="11133528" cy="1499616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/>
              <a:t>  </a:t>
            </a:r>
            <a:r>
              <a:rPr lang="en-US" dirty="0" smtClean="0"/>
              <a:t>                      Question #2: </a:t>
            </a:r>
            <a:br>
              <a:rPr lang="en-US" dirty="0" smtClean="0"/>
            </a:br>
            <a:r>
              <a:rPr lang="en-US" dirty="0" smtClean="0"/>
              <a:t>      How do I use/present the readings?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91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6975" y="688247"/>
            <a:ext cx="10625070" cy="4540576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 smtClean="0"/>
              <a:t>  </a:t>
            </a:r>
            <a:endParaRPr lang="en-US" sz="2800" b="1" dirty="0"/>
          </a:p>
          <a:p>
            <a:pPr marL="0" indent="0">
              <a:lnSpc>
                <a:spcPct val="150000"/>
              </a:lnSpc>
              <a:buNone/>
            </a:pPr>
            <a:endParaRPr 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818359" y="1299981"/>
            <a:ext cx="9185528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A variety of presentation modes with</a:t>
            </a:r>
          </a:p>
          <a:p>
            <a:r>
              <a:rPr lang="en-US" sz="3200" b="1" dirty="0"/>
              <a:t>o</a:t>
            </a:r>
            <a:r>
              <a:rPr lang="en-US" sz="3200" b="1" dirty="0" smtClean="0"/>
              <a:t>ne reading!!</a:t>
            </a:r>
          </a:p>
          <a:p>
            <a:endParaRPr lang="en-US" sz="32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/>
              <a:t>Pre-teach with a song:  projected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/>
              <a:t>Ask and act a story:  read from paper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/>
              <a:t>Create a second version with class:  screen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b="1" dirty="0"/>
          </a:p>
          <a:p>
            <a:r>
              <a:rPr lang="en-US" sz="3200" b="1" dirty="0"/>
              <a:t>                 </a:t>
            </a:r>
            <a:r>
              <a:rPr lang="en-US" sz="3200" b="1" dirty="0" smtClean="0"/>
              <a:t>                         </a:t>
            </a:r>
            <a:r>
              <a:rPr lang="en-US" dirty="0"/>
              <a:t>© Clarcq, Whaley 2014</a:t>
            </a:r>
          </a:p>
          <a:p>
            <a:r>
              <a:rPr lang="en-US" sz="3200" b="1" dirty="0" smtClean="0"/>
              <a:t>            </a:t>
            </a:r>
            <a:endParaRPr lang="en-US" sz="3200" b="1" dirty="0"/>
          </a:p>
          <a:p>
            <a:endParaRPr lang="en-US" sz="32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29596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9701" y="366276"/>
            <a:ext cx="8235217" cy="617641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7230794" y="6091311"/>
            <a:ext cx="2759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© Clarcq, Whaley 2014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89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7" y="585216"/>
            <a:ext cx="9720073" cy="4023360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Dave </a:t>
            </a:r>
            <a:r>
              <a:rPr lang="en-US" dirty="0"/>
              <a:t>wanted to teach and went to </a:t>
            </a:r>
            <a:r>
              <a:rPr lang="en-US" dirty="0" err="1"/>
              <a:t>TeachersRUs</a:t>
            </a:r>
            <a:r>
              <a:rPr lang="en-US" dirty="0"/>
              <a:t> </a:t>
            </a:r>
          </a:p>
          <a:p>
            <a:r>
              <a:rPr lang="en-US" dirty="0" smtClean="0"/>
              <a:t>       University </a:t>
            </a:r>
            <a:r>
              <a:rPr lang="en-US" dirty="0"/>
              <a:t>to study.  It’s a unique university.  Now Dave </a:t>
            </a:r>
          </a:p>
          <a:p>
            <a:r>
              <a:rPr lang="en-US" dirty="0" smtClean="0"/>
              <a:t>       is </a:t>
            </a:r>
            <a:r>
              <a:rPr lang="en-US" dirty="0"/>
              <a:t>a teacher. He decided to try to find a unique job.  Dave </a:t>
            </a:r>
          </a:p>
          <a:p>
            <a:r>
              <a:rPr lang="en-US" dirty="0" smtClean="0"/>
              <a:t>       thought </a:t>
            </a:r>
            <a:r>
              <a:rPr lang="en-US" dirty="0"/>
              <a:t>that he wanted to teach in an important university </a:t>
            </a:r>
          </a:p>
          <a:p>
            <a:r>
              <a:rPr lang="en-US" dirty="0" smtClean="0"/>
              <a:t>       in </a:t>
            </a:r>
            <a:r>
              <a:rPr lang="en-US" dirty="0"/>
              <a:t>London, England.  But, he found a job someplace else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                                                            </a:t>
            </a:r>
            <a:r>
              <a:rPr lang="en-US" sz="1600" dirty="0" smtClean="0"/>
              <a:t>© Clarcq, Whaley 2014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31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77004"/>
            <a:ext cx="8637792" cy="647689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44372" y="5512135"/>
            <a:ext cx="2759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© Clarcq, Whaley 2014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05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9582" y="470079"/>
            <a:ext cx="9720073" cy="4875644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en-US" dirty="0" smtClean="0"/>
              <a:t>     </a:t>
            </a:r>
          </a:p>
          <a:p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dirty="0" smtClean="0"/>
              <a:t>Then use the next reading!!</a:t>
            </a:r>
          </a:p>
          <a:p>
            <a:endParaRPr lang="en-US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Question #3+:   When do I create the readings….all at once?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                        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 </a:t>
            </a:r>
            <a:r>
              <a:rPr lang="en-US" dirty="0" smtClean="0"/>
              <a:t>                         Can I create some levels with the students?</a:t>
            </a:r>
          </a:p>
          <a:p>
            <a:endParaRPr lang="en-US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                         Could I create the next reading after I use the first 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                          one so that I better know how to level up the text?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ANSWER:          YES… IF IT BENEFITS YOUR STUDENTS!!</a:t>
            </a:r>
            <a:endParaRPr lang="en-US" dirty="0"/>
          </a:p>
          <a:p>
            <a:endParaRPr lang="en-US" dirty="0" smtClean="0"/>
          </a:p>
          <a:p>
            <a:r>
              <a:rPr lang="en-US" sz="1200" dirty="0"/>
              <a:t>© Clarcq, Whaley 2014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8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9582" y="470079"/>
            <a:ext cx="9720073" cy="4875644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     </a:t>
            </a:r>
          </a:p>
          <a:p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sz="2600" u="sng" dirty="0" smtClean="0"/>
              <a:t>HELPFUL PHRASES FOR “LEVELING UP”</a:t>
            </a:r>
          </a:p>
          <a:p>
            <a:r>
              <a:rPr lang="en-US" b="1" dirty="0"/>
              <a:t> </a:t>
            </a:r>
            <a:r>
              <a:rPr lang="en-US" b="1" dirty="0" smtClean="0"/>
              <a:t>    </a:t>
            </a:r>
          </a:p>
          <a:p>
            <a:r>
              <a:rPr lang="en-US" b="1" dirty="0"/>
              <a:t> </a:t>
            </a:r>
            <a:r>
              <a:rPr lang="en-US" b="1" dirty="0" smtClean="0"/>
              <a:t>    When</a:t>
            </a:r>
            <a:r>
              <a:rPr lang="en-US" b="1" dirty="0"/>
              <a:t>?    </a:t>
            </a:r>
            <a:r>
              <a:rPr lang="en-US" dirty="0"/>
              <a:t>today,  on Friday,  last year, next summer</a:t>
            </a:r>
          </a:p>
          <a:p>
            <a:r>
              <a:rPr lang="en-US" dirty="0" smtClean="0"/>
              <a:t>     </a:t>
            </a:r>
            <a:r>
              <a:rPr lang="en-US" b="1" dirty="0" smtClean="0"/>
              <a:t>How</a:t>
            </a:r>
            <a:r>
              <a:rPr lang="en-US" b="1" dirty="0"/>
              <a:t>?       </a:t>
            </a:r>
            <a:r>
              <a:rPr lang="en-US" dirty="0"/>
              <a:t>very, quickly, easily, on a train, nervously</a:t>
            </a:r>
          </a:p>
          <a:p>
            <a:r>
              <a:rPr lang="en-US" dirty="0" smtClean="0"/>
              <a:t>     </a:t>
            </a:r>
            <a:r>
              <a:rPr lang="en-US" b="1" dirty="0" smtClean="0"/>
              <a:t>Which </a:t>
            </a:r>
            <a:r>
              <a:rPr lang="en-US" b="1" dirty="0"/>
              <a:t>(one)?      </a:t>
            </a:r>
            <a:r>
              <a:rPr lang="en-US" dirty="0"/>
              <a:t>blue, favorite, this/that, the best</a:t>
            </a:r>
          </a:p>
          <a:p>
            <a:r>
              <a:rPr lang="en-US" dirty="0" smtClean="0"/>
              <a:t>     </a:t>
            </a:r>
            <a:r>
              <a:rPr lang="en-US" b="1" dirty="0" smtClean="0"/>
              <a:t>How </a:t>
            </a:r>
            <a:r>
              <a:rPr lang="en-US" b="1" dirty="0"/>
              <a:t>often?  </a:t>
            </a:r>
            <a:r>
              <a:rPr lang="en-US" dirty="0"/>
              <a:t>always, never, six times, every day</a:t>
            </a:r>
          </a:p>
          <a:p>
            <a:endParaRPr lang="en-US" dirty="0"/>
          </a:p>
          <a:p>
            <a:r>
              <a:rPr lang="en-US" dirty="0" smtClean="0"/>
              <a:t>     </a:t>
            </a:r>
            <a:r>
              <a:rPr lang="en-US" b="1" dirty="0" smtClean="0"/>
              <a:t>Common </a:t>
            </a:r>
            <a:r>
              <a:rPr lang="en-US" b="1" dirty="0"/>
              <a:t>phrases:  </a:t>
            </a:r>
            <a:r>
              <a:rPr lang="en-US" dirty="0"/>
              <a:t>all of a sudden, next, well…</a:t>
            </a:r>
          </a:p>
          <a:p>
            <a:r>
              <a:rPr lang="en-US" dirty="0" smtClean="0"/>
              <a:t>     </a:t>
            </a:r>
            <a:r>
              <a:rPr lang="en-US" b="1" dirty="0" smtClean="0"/>
              <a:t>Dialogue</a:t>
            </a:r>
            <a:r>
              <a:rPr lang="en-US" dirty="0"/>
              <a:t>:      said “…”      thought “….”</a:t>
            </a:r>
          </a:p>
          <a:p>
            <a:r>
              <a:rPr lang="en-US" dirty="0" smtClean="0"/>
              <a:t>     </a:t>
            </a:r>
            <a:r>
              <a:rPr lang="en-US" b="1" dirty="0" smtClean="0"/>
              <a:t>Questions</a:t>
            </a:r>
            <a:r>
              <a:rPr lang="en-US" b="1" dirty="0"/>
              <a:t>:   </a:t>
            </a:r>
            <a:r>
              <a:rPr lang="en-US" dirty="0"/>
              <a:t>What happened next?</a:t>
            </a:r>
          </a:p>
          <a:p>
            <a:r>
              <a:rPr lang="en-US" dirty="0" smtClean="0"/>
              <a:t>     </a:t>
            </a:r>
            <a:r>
              <a:rPr lang="en-US" b="1" dirty="0" smtClean="0"/>
              <a:t>Additional </a:t>
            </a:r>
            <a:r>
              <a:rPr lang="en-US" b="1" dirty="0"/>
              <a:t>verb</a:t>
            </a:r>
            <a:r>
              <a:rPr lang="en-US" dirty="0"/>
              <a:t>:  discovered/saw/realized </a:t>
            </a:r>
            <a:r>
              <a:rPr lang="en-US" dirty="0" smtClean="0"/>
              <a:t>that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sz="1800" dirty="0"/>
              <a:t>© Clarcq, Whaley 2014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70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9582" y="470078"/>
            <a:ext cx="9720073" cy="6111025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en-US" dirty="0" smtClean="0"/>
              <a:t>     </a:t>
            </a:r>
          </a:p>
          <a:p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b="1" dirty="0" smtClean="0"/>
              <a:t>Hints: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 smtClean="0"/>
              <a:t>Change the first line of the reading.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Create a hook at the end.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But (the character) did/found/saw something else.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smtClean="0"/>
              <a:t>                            </a:t>
            </a:r>
            <a:r>
              <a:rPr lang="en-US" dirty="0" smtClean="0"/>
              <a:t>went somewhere else.</a:t>
            </a:r>
          </a:p>
          <a:p>
            <a:pPr marL="0" indent="0">
              <a:buNone/>
            </a:pPr>
            <a:r>
              <a:rPr lang="en-US" dirty="0" smtClean="0"/>
              <a:t>                                </a:t>
            </a:r>
            <a:r>
              <a:rPr lang="en-US" dirty="0" smtClean="0"/>
              <a:t>saw/danced with someone else.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But (the character) was determined/convinced/sure that _______.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But nothing in life is easy so….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Believe it or not…..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The door opened and……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0" indent="0">
              <a:buNone/>
            </a:pPr>
            <a:r>
              <a:rPr lang="en-US" sz="1800" dirty="0" smtClean="0"/>
              <a:t>                                                                                  © </a:t>
            </a:r>
            <a:r>
              <a:rPr lang="en-US" sz="1800" dirty="0"/>
              <a:t>Clarcq, Whaley 2014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72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668" y="407615"/>
            <a:ext cx="7868992" cy="590174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639950" y="5663029"/>
            <a:ext cx="21804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 Clarcq, Whaley 2014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68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9582" y="470078"/>
            <a:ext cx="9720073" cy="6111025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endParaRPr lang="en-US" sz="2800" b="1" dirty="0" smtClean="0"/>
          </a:p>
          <a:p>
            <a:r>
              <a:rPr lang="en-US" sz="2800" b="1" dirty="0"/>
              <a:t> </a:t>
            </a:r>
            <a:r>
              <a:rPr lang="en-US" sz="2800" b="1" dirty="0" smtClean="0"/>
              <a:t>  Activities:</a:t>
            </a:r>
          </a:p>
          <a:p>
            <a:r>
              <a:rPr lang="en-US" dirty="0" smtClean="0"/>
              <a:t>       Translate</a:t>
            </a:r>
            <a:endParaRPr lang="en-US" dirty="0"/>
          </a:p>
          <a:p>
            <a:r>
              <a:rPr lang="en-US" dirty="0" smtClean="0"/>
              <a:t>       Read </a:t>
            </a:r>
            <a:r>
              <a:rPr lang="en-US" dirty="0"/>
              <a:t>and discuss</a:t>
            </a:r>
          </a:p>
          <a:p>
            <a:r>
              <a:rPr lang="en-US" dirty="0" smtClean="0"/>
              <a:t>       Read </a:t>
            </a:r>
            <a:r>
              <a:rPr lang="en-US" dirty="0"/>
              <a:t>and draw</a:t>
            </a:r>
          </a:p>
          <a:p>
            <a:r>
              <a:rPr lang="en-US" dirty="0" smtClean="0"/>
              <a:t>       Read </a:t>
            </a:r>
            <a:r>
              <a:rPr lang="en-US" dirty="0"/>
              <a:t>and act</a:t>
            </a:r>
          </a:p>
          <a:p>
            <a:r>
              <a:rPr lang="en-US" dirty="0" smtClean="0"/>
              <a:t>       Read </a:t>
            </a:r>
            <a:r>
              <a:rPr lang="en-US" dirty="0"/>
              <a:t>and discuss</a:t>
            </a:r>
          </a:p>
          <a:p>
            <a:r>
              <a:rPr lang="en-US" dirty="0" smtClean="0"/>
              <a:t>       Read </a:t>
            </a:r>
            <a:r>
              <a:rPr lang="en-US" dirty="0"/>
              <a:t>and </a:t>
            </a:r>
            <a:r>
              <a:rPr lang="en-US" dirty="0" smtClean="0"/>
              <a:t>predict</a:t>
            </a:r>
          </a:p>
          <a:p>
            <a:r>
              <a:rPr lang="en-US" dirty="0" smtClean="0"/>
              <a:t>Read and….you choose what works with your students!!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                                                               © </a:t>
            </a:r>
            <a:r>
              <a:rPr lang="en-US" dirty="0"/>
              <a:t>Clarcq, Whaley 2014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484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011" y="585216"/>
            <a:ext cx="8075054" cy="605629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3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750" y="301881"/>
            <a:ext cx="8364505" cy="627337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                    © </a:t>
            </a:r>
            <a:r>
              <a:rPr lang="en-US" dirty="0"/>
              <a:t>Clarcq, Whaley 2014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10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436" y="370092"/>
            <a:ext cx="8315692" cy="623677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0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9582" y="470078"/>
            <a:ext cx="9720073" cy="6111025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endParaRPr lang="en-US" sz="2800" b="1" dirty="0" smtClean="0"/>
          </a:p>
          <a:p>
            <a:r>
              <a:rPr lang="en-US" sz="2800" b="1" dirty="0"/>
              <a:t> </a:t>
            </a:r>
            <a:r>
              <a:rPr lang="en-US" sz="2800" b="1" dirty="0" smtClean="0"/>
              <a:t>  </a:t>
            </a:r>
            <a:r>
              <a:rPr lang="en-US" sz="2800" b="1" dirty="0" smtClean="0"/>
              <a:t>IF POSSIBLE….</a:t>
            </a:r>
          </a:p>
          <a:p>
            <a:endParaRPr lang="en-US" sz="2800" b="1" dirty="0"/>
          </a:p>
          <a:p>
            <a:r>
              <a:rPr lang="en-US" sz="2800" b="1" dirty="0" smtClean="0"/>
              <a:t>   Identify what you would like the base reading to be.</a:t>
            </a:r>
          </a:p>
          <a:p>
            <a:endParaRPr lang="en-US" sz="2800" b="1" dirty="0"/>
          </a:p>
          <a:p>
            <a:r>
              <a:rPr lang="en-US" sz="2800" b="1" dirty="0" smtClean="0"/>
              <a:t>   You may adjust it…but it is so helpful to have an    </a:t>
            </a:r>
          </a:p>
          <a:p>
            <a:pPr marL="0" indent="0">
              <a:buNone/>
            </a:pPr>
            <a:r>
              <a:rPr lang="en-US" sz="2800" b="1" dirty="0"/>
              <a:t> </a:t>
            </a:r>
            <a:r>
              <a:rPr lang="en-US" sz="2800" b="1" dirty="0" smtClean="0"/>
              <a:t>   </a:t>
            </a:r>
            <a:r>
              <a:rPr lang="en-US" sz="2800" b="1" dirty="0" smtClean="0"/>
              <a:t>idea of where you want to end up.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                                                               © </a:t>
            </a:r>
            <a:r>
              <a:rPr lang="en-US" dirty="0"/>
              <a:t>Clarcq, Whaley 2014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35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6226" y="373487"/>
            <a:ext cx="8087932" cy="60659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66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9582" y="470078"/>
            <a:ext cx="9720073" cy="6111025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endParaRPr lang="en-US" sz="2800" b="1" dirty="0" smtClean="0"/>
          </a:p>
          <a:p>
            <a:r>
              <a:rPr lang="en-US" sz="2800" b="1" dirty="0"/>
              <a:t> </a:t>
            </a:r>
            <a:r>
              <a:rPr lang="en-US" sz="2800" b="1" dirty="0" smtClean="0"/>
              <a:t>  </a:t>
            </a:r>
            <a:r>
              <a:rPr lang="en-US" sz="2800" b="1" dirty="0" smtClean="0"/>
              <a:t>Then go back to the original</a:t>
            </a:r>
          </a:p>
          <a:p>
            <a:endParaRPr lang="en-US" sz="2800" b="1" dirty="0"/>
          </a:p>
          <a:p>
            <a:r>
              <a:rPr lang="en-US" sz="2800" b="1" dirty="0" smtClean="0"/>
              <a:t>            Copy and Paste</a:t>
            </a:r>
          </a:p>
          <a:p>
            <a:endParaRPr lang="en-US" sz="2800" b="1" dirty="0"/>
          </a:p>
          <a:p>
            <a:r>
              <a:rPr lang="en-US" sz="2800" b="1" dirty="0" smtClean="0"/>
              <a:t>           And remove ¼ of the new version!!</a:t>
            </a:r>
          </a:p>
          <a:p>
            <a:endParaRPr lang="en-US" sz="2800" b="1" dirty="0"/>
          </a:p>
          <a:p>
            <a:r>
              <a:rPr lang="en-US" sz="2800" b="1" dirty="0" smtClean="0"/>
              <a:t>            Copy, Paste, Repeat</a:t>
            </a:r>
          </a:p>
          <a:p>
            <a:endParaRPr lang="en-US" sz="2800" b="1" dirty="0"/>
          </a:p>
          <a:p>
            <a:r>
              <a:rPr lang="en-US" sz="2800" b="1" dirty="0" smtClean="0"/>
              <a:t>            Until you get to your base reading!!</a:t>
            </a:r>
            <a:r>
              <a:rPr lang="en-US" dirty="0" smtClean="0"/>
              <a:t>                                                               </a:t>
            </a:r>
          </a:p>
          <a:p>
            <a:endParaRPr lang="en-US" sz="1600" dirty="0"/>
          </a:p>
          <a:p>
            <a:r>
              <a:rPr lang="en-US" sz="1600" dirty="0" smtClean="0"/>
              <a:t>© </a:t>
            </a:r>
            <a:r>
              <a:rPr lang="en-US" sz="1600" dirty="0"/>
              <a:t>Clarcq, Whaley 2014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9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436" y="370092"/>
            <a:ext cx="8315692" cy="623677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57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9553" y="430670"/>
            <a:ext cx="8047484" cy="603859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26757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678" y="585216"/>
            <a:ext cx="7688687" cy="576651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40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6226" y="373487"/>
            <a:ext cx="8087932" cy="60659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353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7464" y="585216"/>
            <a:ext cx="9720072" cy="5403460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dirty="0" smtClean="0"/>
              <a:t>                    Do you….?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                 Can you…?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                 Could you…?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                 Should you…?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4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702190" y="1335024"/>
            <a:ext cx="9158068" cy="3262432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</a:p>
          <a:p>
            <a:endParaRPr lang="en-US" dirty="0"/>
          </a:p>
          <a:p>
            <a:endParaRPr lang="en-US" sz="4000" b="1" dirty="0" smtClean="0"/>
          </a:p>
          <a:p>
            <a:r>
              <a:rPr lang="en-US" sz="4000" b="1" dirty="0"/>
              <a:t> </a:t>
            </a:r>
            <a:r>
              <a:rPr lang="en-US" sz="4000" b="1" dirty="0" smtClean="0"/>
              <a:t>  Yes!!  If it benefits your students!!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98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713</TotalTime>
  <Words>1176</Words>
  <Application>Microsoft Office PowerPoint</Application>
  <PresentationFormat>Widescreen</PresentationFormat>
  <Paragraphs>380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9" baseType="lpstr">
      <vt:lpstr>Arial</vt:lpstr>
      <vt:lpstr>Tw Cen MT</vt:lpstr>
      <vt:lpstr>Tw Cen MT Condensed</vt:lpstr>
      <vt:lpstr>Wingdings</vt:lpstr>
      <vt:lpstr>Wingdings 3</vt:lpstr>
      <vt:lpstr>Integral</vt:lpstr>
      <vt:lpstr>Embedded Reading  Part deux     </vt:lpstr>
      <vt:lpstr>PowerPoint Presentation</vt:lpstr>
      <vt:lpstr>Questions:  1.  How do I Choose  Structures?   </vt:lpstr>
      <vt:lpstr> </vt:lpstr>
      <vt:lpstr>       How to choose structures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How to choose structures</vt:lpstr>
      <vt:lpstr>Structures to base story </vt:lpstr>
      <vt:lpstr>Students create a base story with the structures </vt:lpstr>
      <vt:lpstr>Students create a base story with the structures </vt:lpstr>
      <vt:lpstr>     Marquis wanted to dance.      He was too shy. He was sad.</vt:lpstr>
      <vt:lpstr>Students create a base story with the structures </vt:lpstr>
      <vt:lpstr>Students create a base story with the structures </vt:lpstr>
      <vt:lpstr>Teacher creates a base story with the structures </vt:lpstr>
      <vt:lpstr>Teacher creates a base story with the structures </vt:lpstr>
      <vt:lpstr>   creating new versions</vt:lpstr>
      <vt:lpstr>Teacher creates a base story with the structures </vt:lpstr>
      <vt:lpstr>PowerPoint Presentation</vt:lpstr>
      <vt:lpstr>PowerPoint Presentation</vt:lpstr>
      <vt:lpstr>                        Question #2:        How do I use/present the readings?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Do you….?                     Can you…?                     Could you…?                     Should you…?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Embedded Reading II</dc:title>
  <dc:creator>Laurie Clarcq</dc:creator>
  <cp:lastModifiedBy>Laurie Clarcq</cp:lastModifiedBy>
  <cp:revision>63</cp:revision>
  <dcterms:created xsi:type="dcterms:W3CDTF">2014-07-24T02:02:21Z</dcterms:created>
  <dcterms:modified xsi:type="dcterms:W3CDTF">2014-10-17T00:30:07Z</dcterms:modified>
</cp:coreProperties>
</file>