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6"/>
  </p:notesMasterIdLst>
  <p:sldIdLst>
    <p:sldId id="256" r:id="rId2"/>
    <p:sldId id="259" r:id="rId3"/>
    <p:sldId id="261" r:id="rId4"/>
    <p:sldId id="262" r:id="rId5"/>
    <p:sldId id="264" r:id="rId6"/>
    <p:sldId id="265" r:id="rId7"/>
    <p:sldId id="266" r:id="rId8"/>
    <p:sldId id="269" r:id="rId9"/>
    <p:sldId id="336" r:id="rId10"/>
    <p:sldId id="275" r:id="rId11"/>
    <p:sldId id="270" r:id="rId12"/>
    <p:sldId id="271" r:id="rId13"/>
    <p:sldId id="272" r:id="rId14"/>
    <p:sldId id="273" r:id="rId15"/>
    <p:sldId id="276" r:id="rId16"/>
    <p:sldId id="278" r:id="rId17"/>
    <p:sldId id="279" r:id="rId18"/>
    <p:sldId id="280" r:id="rId19"/>
    <p:sldId id="281" r:id="rId20"/>
    <p:sldId id="277" r:id="rId21"/>
    <p:sldId id="282" r:id="rId22"/>
    <p:sldId id="283" r:id="rId23"/>
    <p:sldId id="337" r:id="rId24"/>
    <p:sldId id="285" r:id="rId25"/>
    <p:sldId id="286" r:id="rId26"/>
    <p:sldId id="287" r:id="rId27"/>
    <p:sldId id="338" r:id="rId28"/>
    <p:sldId id="339" r:id="rId29"/>
    <p:sldId id="288" r:id="rId30"/>
    <p:sldId id="291" r:id="rId31"/>
    <p:sldId id="292" r:id="rId32"/>
    <p:sldId id="294" r:id="rId33"/>
    <p:sldId id="293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40" r:id="rId52"/>
    <p:sldId id="341" r:id="rId53"/>
    <p:sldId id="342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43" r:id="rId62"/>
    <p:sldId id="333" r:id="rId63"/>
    <p:sldId id="334" r:id="rId64"/>
    <p:sldId id="335" r:id="rId6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FF56FC"/>
    <a:srgbClr val="ED41CD"/>
    <a:srgbClr val="CD3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Picks from kids????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Focus the picture...or see a part/whole of the picture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0557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Focus the picture...or see a part/whole of the picture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Shape 3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Shape 3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Shape 4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Shape 4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Shape 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Shape 4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81833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Shape 4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Shape 5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Shape 5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Shape 5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Shape 5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Shape 5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Personal conversations                stories read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Mini real stories                            stories written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Mini co- created stories                stories from a picture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Shape 5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Shape 5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Shape 5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Shape 5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4350278" y="2855377"/>
            <a:ext cx="443588" cy="105632"/>
            <a:chOff x="4137525" y="2915950"/>
            <a:chExt cx="869100" cy="207000"/>
          </a:xfrm>
        </p:grpSpPr>
        <p:sp>
          <p:nvSpPr>
            <p:cNvPr id="11" name="Shape 11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71257" y="990800"/>
            <a:ext cx="7801500" cy="1730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671250" y="3174875"/>
            <a:ext cx="78015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Average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Average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rtsforteaching.com/" TargetMode="External"/><Relationship Id="rId4" Type="http://schemas.openxmlformats.org/officeDocument/2006/relationships/hyperlink" Target="http://www.embeddedreading.co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hyperlink" Target="http://blog.heartsforteaching.com/upcoming-tprstci-training-opportuniti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671257" y="990800"/>
            <a:ext cx="7801500" cy="1730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VFLA 2017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671250" y="3174875"/>
            <a:ext cx="78015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Laurie </a:t>
            </a:r>
            <a:r>
              <a:rPr lang="en-US" dirty="0" err="1" smtClean="0"/>
              <a:t>Clarcq</a:t>
            </a:r>
            <a:endParaRPr lang="en-US" dirty="0" smtClean="0"/>
          </a:p>
          <a:p>
            <a:pPr lvl="0">
              <a:spcBef>
                <a:spcPts val="0"/>
              </a:spcBef>
              <a:buNone/>
            </a:pPr>
            <a:r>
              <a:rPr lang="en-US" dirty="0" smtClean="0">
                <a:hlinkClick r:id="rId3"/>
              </a:rPr>
              <a:t>www.heartsforteaching.com</a:t>
            </a:r>
            <a:endParaRPr lang="en-US" dirty="0" smtClean="0"/>
          </a:p>
          <a:p>
            <a:pPr lvl="0">
              <a:spcBef>
                <a:spcPts val="0"/>
              </a:spcBef>
              <a:buNone/>
            </a:pPr>
            <a:r>
              <a:rPr lang="en-US" dirty="0" smtClean="0">
                <a:hlinkClick r:id="rId4"/>
              </a:rPr>
              <a:t>www.embeddedreading.com</a:t>
            </a:r>
            <a:endParaRPr lang="en-US" dirty="0" smtClean="0"/>
          </a:p>
          <a:p>
            <a:pPr lvl="0">
              <a:spcBef>
                <a:spcPts val="0"/>
              </a:spcBef>
              <a:buNone/>
            </a:pPr>
            <a:endParaRPr lang="en-US" dirty="0"/>
          </a:p>
          <a:p>
            <a:pPr lvl="0">
              <a:spcBef>
                <a:spcPts val="0"/>
              </a:spcBef>
              <a:buNone/>
            </a:pPr>
            <a:r>
              <a:rPr lang="en-US" smtClean="0"/>
              <a:t>lclarcq@yahoo.com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013" y="0"/>
            <a:ext cx="828797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5180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The purpose of language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As used in communication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Is to put a picture 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From one heart, and/or mind,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Into another.</a:t>
            </a:r>
          </a:p>
          <a:p>
            <a:pPr lvl="0">
              <a:spcBef>
                <a:spcPts val="0"/>
              </a:spcBef>
              <a:buNone/>
            </a:pPr>
            <a:r>
              <a:rPr lang="en" sz="2400"/>
              <a:t>                         L. Clarcq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0" name="Shape 100" descr="Lens, Camera Lens, Focus,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350" y="0"/>
            <a:ext cx="83935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850" y="0"/>
            <a:ext cx="81679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Define TPRS</a:t>
            </a:r>
            <a:r>
              <a:rPr lang="en" sz="1400"/>
              <a:t>®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b="1"/>
              <a:t>Teaching Proficiency through Reading and Story”telling”.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TPRS</a:t>
            </a:r>
            <a:r>
              <a:rPr lang="en" sz="1400"/>
              <a:t>®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b="1"/>
              <a:t>Approach?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/>
              <a:t>                 Method?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/>
              <a:t>                                Technique?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/>
              <a:t>                                                  Tool?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 b="1"/>
              <a:t>                                                           Trick question?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TPRS</a:t>
            </a:r>
            <a:r>
              <a:rPr lang="en" sz="1400"/>
              <a:t>®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 b="1" dirty="0"/>
          </a:p>
          <a:p>
            <a:pPr lvl="0" rtl="0">
              <a:spcBef>
                <a:spcPts val="0"/>
              </a:spcBef>
              <a:buNone/>
            </a:pPr>
            <a:r>
              <a:rPr lang="en" sz="2400" b="1" dirty="0"/>
              <a:t>                        </a:t>
            </a:r>
          </a:p>
        </p:txBody>
      </p:sp>
      <p:sp>
        <p:nvSpPr>
          <p:cNvPr id="146" name="Shape 146"/>
          <p:cNvSpPr/>
          <p:nvPr/>
        </p:nvSpPr>
        <p:spPr>
          <a:xfrm>
            <a:off x="3572125" y="1152475"/>
            <a:ext cx="1853850" cy="3698225"/>
          </a:xfrm>
          <a:prstGeom prst="flowChartMerg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/>
          <p:nvPr/>
        </p:nvSpPr>
        <p:spPr>
          <a:xfrm rot="-8100000">
            <a:off x="3552678" y="160674"/>
            <a:ext cx="1935492" cy="1930401"/>
          </a:xfrm>
          <a:prstGeom prst="diagStripe">
            <a:avLst>
              <a:gd name="adj" fmla="val 50965"/>
            </a:avLst>
          </a:prstGeom>
          <a:solidFill>
            <a:srgbClr val="FFFF00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TPRS</a:t>
            </a:r>
            <a:r>
              <a:rPr lang="en" sz="1400"/>
              <a:t>®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 b="1" dirty="0"/>
          </a:p>
          <a:p>
            <a:pPr lvl="0" rtl="0">
              <a:spcBef>
                <a:spcPts val="0"/>
              </a:spcBef>
              <a:buNone/>
            </a:pPr>
            <a:r>
              <a:rPr lang="en" sz="2400" b="1" dirty="0"/>
              <a:t>                        </a:t>
            </a:r>
          </a:p>
        </p:txBody>
      </p:sp>
      <p:sp>
        <p:nvSpPr>
          <p:cNvPr id="146" name="Shape 146"/>
          <p:cNvSpPr/>
          <p:nvPr/>
        </p:nvSpPr>
        <p:spPr>
          <a:xfrm>
            <a:off x="3572125" y="1152475"/>
            <a:ext cx="1853850" cy="3698225"/>
          </a:xfrm>
          <a:prstGeom prst="flowChartMerg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/>
          <p:nvPr/>
        </p:nvSpPr>
        <p:spPr>
          <a:xfrm rot="-8100000">
            <a:off x="3552678" y="160674"/>
            <a:ext cx="1935492" cy="1930401"/>
          </a:xfrm>
          <a:prstGeom prst="diagStripe">
            <a:avLst>
              <a:gd name="adj" fmla="val 50965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Right Arrow 1"/>
          <p:cNvSpPr/>
          <p:nvPr/>
        </p:nvSpPr>
        <p:spPr>
          <a:xfrm>
            <a:off x="946298" y="1318437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549656" y="1403498"/>
            <a:ext cx="1858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“</a:t>
            </a:r>
            <a:r>
              <a:rPr lang="en-US" sz="2400" b="1" dirty="0" smtClean="0">
                <a:solidFill>
                  <a:srgbClr val="FFC000"/>
                </a:solidFill>
              </a:rPr>
              <a:t>Definition”</a:t>
            </a:r>
            <a:endParaRPr lang="en-US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2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84" name="Shape 184" descr="Lens, Camera Lens, Focus,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350" y="0"/>
            <a:ext cx="83935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356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9300"/>
                </a:solidFill>
              </a:rPr>
              <a:t>“Definition”: </a:t>
            </a:r>
            <a:r>
              <a:rPr lang="en" dirty="0" smtClean="0"/>
              <a:t>A </a:t>
            </a:r>
            <a:r>
              <a:rPr lang="en" dirty="0"/>
              <a:t>way to approach interaction in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   </a:t>
            </a:r>
            <a:r>
              <a:rPr lang="en" dirty="0" smtClean="0"/>
              <a:t>language </a:t>
            </a:r>
            <a:r>
              <a:rPr lang="en" dirty="0"/>
              <a:t>classroom.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r>
              <a:rPr lang="en" dirty="0"/>
              <a:t>Goal: </a:t>
            </a:r>
            <a:r>
              <a:rPr lang="en" dirty="0">
                <a:solidFill>
                  <a:srgbClr val="FFFF00"/>
                </a:solidFill>
              </a:rPr>
              <a:t>Increase students’ ability to COMMUNICATE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r>
              <a:rPr lang="en" dirty="0"/>
              <a:t>Using:  </a:t>
            </a:r>
            <a:r>
              <a:rPr lang="en" dirty="0">
                <a:solidFill>
                  <a:srgbClr val="00FF00"/>
                </a:solidFill>
              </a:rPr>
              <a:t>Interactive Input-</a:t>
            </a:r>
            <a:r>
              <a:rPr lang="en" b="1" i="1" dirty="0">
                <a:solidFill>
                  <a:srgbClr val="00FF00"/>
                </a:solidFill>
              </a:rPr>
              <a:t>based</a:t>
            </a:r>
            <a:r>
              <a:rPr lang="en" dirty="0">
                <a:solidFill>
                  <a:srgbClr val="00FF00"/>
                </a:solidFill>
              </a:rPr>
              <a:t> Activities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r>
              <a:rPr lang="en" dirty="0"/>
              <a:t>Based on:  </a:t>
            </a:r>
            <a:r>
              <a:rPr lang="en" dirty="0">
                <a:solidFill>
                  <a:srgbClr val="00FFFF"/>
                </a:solidFill>
              </a:rPr>
              <a:t>Dr. </a:t>
            </a:r>
            <a:r>
              <a:rPr lang="en" dirty="0" err="1">
                <a:solidFill>
                  <a:srgbClr val="00FFFF"/>
                </a:solidFill>
              </a:rPr>
              <a:t>Krashen’s</a:t>
            </a:r>
            <a:r>
              <a:rPr lang="en" dirty="0">
                <a:solidFill>
                  <a:srgbClr val="00FFFF"/>
                </a:solidFill>
              </a:rPr>
              <a:t> Hypotheses 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www.sdkrashen.com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Arial"/>
            </a:pPr>
            <a:r>
              <a:rPr lang="en" sz="240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the Acquisition-Learning hypothesis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Arial"/>
            </a:pPr>
            <a:r>
              <a:rPr lang="en" sz="240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the Monitor hypothesis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Arial"/>
            </a:pPr>
            <a:r>
              <a:rPr lang="en" sz="240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the Natural Order hypothesis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Arial"/>
            </a:pPr>
            <a:r>
              <a:rPr lang="en" sz="240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the Input hypothesis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Arial"/>
            </a:pPr>
            <a:r>
              <a:rPr lang="en" sz="240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the Affective Filter hypothesis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Arial"/>
            </a:pPr>
            <a:r>
              <a:rPr lang="en" sz="240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the Reading Hypothesis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356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>
                <a:solidFill>
                  <a:srgbClr val="FFFF00"/>
                </a:solidFill>
              </a:rPr>
              <a:t>Language Acquisition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dirty="0">
                <a:solidFill>
                  <a:srgbClr val="FFFF00"/>
                </a:solidFill>
              </a:rPr>
              <a:t>provides a better base for communication than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dirty="0">
                <a:solidFill>
                  <a:srgbClr val="FFFF00"/>
                </a:solidFill>
              </a:rPr>
              <a:t>Language Learning.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marL="457200" lvl="0" indent="-228600" rtl="0">
              <a:spcBef>
                <a:spcPts val="0"/>
              </a:spcBef>
              <a:buClr>
                <a:srgbClr val="00FFFF"/>
              </a:buClr>
              <a:buChar char="●"/>
            </a:pPr>
            <a:r>
              <a:rPr lang="en" dirty="0">
                <a:solidFill>
                  <a:srgbClr val="00FFFF"/>
                </a:solidFill>
              </a:rPr>
              <a:t>Subconscious Brain at Work</a:t>
            </a:r>
          </a:p>
          <a:p>
            <a:pPr marL="457200" lvl="0" indent="-228600" rtl="0">
              <a:spcBef>
                <a:spcPts val="0"/>
              </a:spcBef>
              <a:buClr>
                <a:srgbClr val="00FFFF"/>
              </a:buClr>
              <a:buChar char="●"/>
            </a:pPr>
            <a:r>
              <a:rPr lang="en" dirty="0">
                <a:solidFill>
                  <a:srgbClr val="00FFFF"/>
                </a:solidFill>
              </a:rPr>
              <a:t>Less affected by the Affective Filter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6985591" y="4189228"/>
            <a:ext cx="1531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r-TR" b="1" dirty="0">
                <a:solidFill>
                  <a:schemeClr val="tx1"/>
                </a:solidFill>
              </a:rPr>
              <a:t>© </a:t>
            </a:r>
            <a:r>
              <a:rPr lang="tr-TR" b="1" dirty="0" err="1">
                <a:solidFill>
                  <a:schemeClr val="tx1"/>
                </a:solidFill>
              </a:rPr>
              <a:t>L.Clarcq</a:t>
            </a:r>
            <a:r>
              <a:rPr lang="tr-TR" b="1" dirty="0">
                <a:solidFill>
                  <a:schemeClr val="tx1"/>
                </a:solidFill>
              </a:rPr>
              <a:t> 2017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356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 b="1" i="1" u="sng">
                <a:solidFill>
                  <a:srgbClr val="00FF00"/>
                </a:solidFill>
              </a:rPr>
              <a:t>Comprehended</a:t>
            </a:r>
            <a:r>
              <a:rPr lang="en">
                <a:solidFill>
                  <a:srgbClr val="00FF00"/>
                </a:solidFill>
              </a:rPr>
              <a:t>  Input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FF00"/>
                </a:solidFill>
              </a:rPr>
              <a:t>creates and grows language in the brain..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FFFF"/>
                </a:solidFill>
              </a:rPr>
              <a:t>Layers of Comprehended Input provide 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FFFF"/>
                </a:solidFill>
              </a:rPr>
              <a:t>a language base for the brain.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70921" y="4221126"/>
            <a:ext cx="1477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70921" y="4678326"/>
            <a:ext cx="1531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r-TR" b="1" dirty="0">
                <a:solidFill>
                  <a:schemeClr val="tx1"/>
                </a:solidFill>
              </a:rPr>
              <a:t>© </a:t>
            </a:r>
            <a:r>
              <a:rPr lang="tr-TR" b="1" dirty="0" err="1">
                <a:solidFill>
                  <a:schemeClr val="tx1"/>
                </a:solidFill>
              </a:rPr>
              <a:t>L.Clarcq</a:t>
            </a:r>
            <a:r>
              <a:rPr lang="tr-TR" b="1" dirty="0">
                <a:solidFill>
                  <a:schemeClr val="tx1"/>
                </a:solidFill>
              </a:rPr>
              <a:t> 2017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TPRS</a:t>
            </a:r>
            <a:r>
              <a:rPr lang="en" sz="1400"/>
              <a:t>®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 b="1"/>
          </a:p>
          <a:p>
            <a:pPr lvl="0" rtl="0">
              <a:spcBef>
                <a:spcPts val="0"/>
              </a:spcBef>
              <a:buNone/>
            </a:pPr>
            <a:r>
              <a:rPr lang="en" sz="2400" b="1"/>
              <a:t>                        </a:t>
            </a:r>
          </a:p>
        </p:txBody>
      </p:sp>
      <p:sp>
        <p:nvSpPr>
          <p:cNvPr id="191" name="Shape 191"/>
          <p:cNvSpPr/>
          <p:nvPr/>
        </p:nvSpPr>
        <p:spPr>
          <a:xfrm>
            <a:off x="3572125" y="1152475"/>
            <a:ext cx="1853850" cy="3698225"/>
          </a:xfrm>
          <a:prstGeom prst="flowChartMerg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/>
          <p:nvPr/>
        </p:nvSpPr>
        <p:spPr>
          <a:xfrm rot="-7916369">
            <a:off x="3608498" y="74663"/>
            <a:ext cx="1926998" cy="2077203"/>
          </a:xfrm>
          <a:prstGeom prst="diagStripe">
            <a:avLst>
              <a:gd name="adj" fmla="val 50965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/>
          <p:nvPr/>
        </p:nvSpPr>
        <p:spPr>
          <a:xfrm rot="10800000">
            <a:off x="3737950" y="1776350"/>
            <a:ext cx="1512900" cy="1122300"/>
          </a:xfrm>
          <a:prstGeom prst="trapezoid">
            <a:avLst>
              <a:gd name="adj" fmla="val 25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Right Arrow 1"/>
          <p:cNvSpPr/>
          <p:nvPr/>
        </p:nvSpPr>
        <p:spPr>
          <a:xfrm>
            <a:off x="1765005" y="2381693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816009" y="2381693"/>
            <a:ext cx="2789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56FC"/>
                </a:solidFill>
              </a:rPr>
              <a:t>Three __________</a:t>
            </a:r>
            <a:endParaRPr lang="en-US" sz="2400" dirty="0">
              <a:solidFill>
                <a:srgbClr val="FF56FC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55212" y="4542923"/>
            <a:ext cx="15311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chemeClr val="tx1"/>
                </a:solidFill>
              </a:rPr>
              <a:t>© </a:t>
            </a:r>
            <a:r>
              <a:rPr lang="tr-TR" b="1" dirty="0" err="1">
                <a:solidFill>
                  <a:schemeClr val="tx1"/>
                </a:solidFill>
              </a:rPr>
              <a:t>L.Clarcq</a:t>
            </a:r>
            <a:r>
              <a:rPr lang="tr-TR" b="1" dirty="0">
                <a:solidFill>
                  <a:schemeClr val="tx1"/>
                </a:solidFill>
              </a:rPr>
              <a:t> 2017</a:t>
            </a:r>
            <a:endParaRPr lang="tr-T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                 Ways to Provide Comprehensible Input</a:t>
            </a:r>
          </a:p>
        </p:txBody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solidFill>
                <a:srgbClr val="FF00FF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" sz="4800" b="1">
                <a:solidFill>
                  <a:srgbClr val="FF00FF"/>
                </a:solidFill>
              </a:rPr>
              <a:t>Three </a:t>
            </a:r>
            <a:r>
              <a:rPr lang="en" sz="4800" b="1" u="sng">
                <a:solidFill>
                  <a:srgbClr val="FF00FF"/>
                </a:solidFill>
              </a:rPr>
              <a:t>Steps</a:t>
            </a:r>
            <a:r>
              <a:rPr lang="en" sz="4800" b="1">
                <a:solidFill>
                  <a:srgbClr val="FF00FF"/>
                </a:solidFill>
              </a:rPr>
              <a:t> of TPRS®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                 Ways to Provide Comprehensible Input</a:t>
            </a:r>
          </a:p>
        </p:txBody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solidFill>
                <a:srgbClr val="FF00FF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" sz="4800" b="1">
                <a:solidFill>
                  <a:srgbClr val="FF00FF"/>
                </a:solidFill>
              </a:rPr>
              <a:t>Three</a:t>
            </a:r>
            <a:r>
              <a:rPr lang="en" sz="4800" b="1" u="sng">
                <a:solidFill>
                  <a:srgbClr val="FF00FF"/>
                </a:solidFill>
              </a:rPr>
              <a:t>         </a:t>
            </a:r>
            <a:r>
              <a:rPr lang="en" sz="4800" b="1">
                <a:solidFill>
                  <a:srgbClr val="FF00FF"/>
                </a:solidFill>
              </a:rPr>
              <a:t>of TPRS®</a:t>
            </a:r>
          </a:p>
        </p:txBody>
      </p:sp>
      <p:sp>
        <p:nvSpPr>
          <p:cNvPr id="2" name="Rectangle 1"/>
          <p:cNvSpPr/>
          <p:nvPr/>
        </p:nvSpPr>
        <p:spPr>
          <a:xfrm>
            <a:off x="7301112" y="4414986"/>
            <a:ext cx="15311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b="1" dirty="0">
                <a:solidFill>
                  <a:schemeClr val="tx1"/>
                </a:solidFill>
              </a:rPr>
              <a:t>© </a:t>
            </a:r>
            <a:r>
              <a:rPr lang="tr-TR" b="1" dirty="0" err="1">
                <a:solidFill>
                  <a:schemeClr val="tx1"/>
                </a:solidFill>
              </a:rPr>
              <a:t>L.Clarcq</a:t>
            </a:r>
            <a:r>
              <a:rPr lang="tr-TR" b="1" dirty="0">
                <a:solidFill>
                  <a:schemeClr val="tx1"/>
                </a:solidFill>
              </a:rPr>
              <a:t> 2017</a:t>
            </a:r>
            <a:endParaRPr lang="tr-T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                 Ways to Provide Comprehensible Input</a:t>
            </a:r>
          </a:p>
        </p:txBody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4800" b="1">
              <a:solidFill>
                <a:srgbClr val="FF00FF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" sz="4800" b="1">
                <a:solidFill>
                  <a:srgbClr val="FF00FF"/>
                </a:solidFill>
              </a:rPr>
              <a:t>Three </a:t>
            </a:r>
            <a:r>
              <a:rPr lang="en" sz="4800" b="1" u="sng">
                <a:solidFill>
                  <a:srgbClr val="FF00FF"/>
                </a:solidFill>
              </a:rPr>
              <a:t>Elements</a:t>
            </a:r>
            <a:r>
              <a:rPr lang="en" sz="4800" b="1">
                <a:solidFill>
                  <a:srgbClr val="FF00FF"/>
                </a:solidFill>
              </a:rPr>
              <a:t> of TPRS®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74689" y="4703625"/>
            <a:ext cx="1531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r-TR" b="1" dirty="0">
                <a:solidFill>
                  <a:schemeClr val="tx1"/>
                </a:solidFill>
              </a:rPr>
              <a:t>© </a:t>
            </a:r>
            <a:r>
              <a:rPr lang="tr-TR" b="1" dirty="0" err="1">
                <a:solidFill>
                  <a:schemeClr val="tx1"/>
                </a:solidFill>
              </a:rPr>
              <a:t>L.Clarcq</a:t>
            </a:r>
            <a:r>
              <a:rPr lang="tr-TR" b="1" dirty="0">
                <a:solidFill>
                  <a:schemeClr val="tx1"/>
                </a:solidFill>
              </a:rPr>
              <a:t> 2017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xfrm rot="10800000" flipH="1">
            <a:off x="311700" y="351425"/>
            <a:ext cx="8520600" cy="9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4800" b="1">
              <a:solidFill>
                <a:srgbClr val="FF00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b="1">
                <a:solidFill>
                  <a:srgbClr val="FF00FF"/>
                </a:solidFill>
                <a:latin typeface="Average"/>
                <a:ea typeface="Average"/>
                <a:cs typeface="Average"/>
                <a:sym typeface="Average"/>
              </a:rPr>
              <a:t>Three </a:t>
            </a:r>
            <a:r>
              <a:rPr lang="en" sz="4800" b="1" u="sng">
                <a:solidFill>
                  <a:srgbClr val="FF00FF"/>
                </a:solidFill>
                <a:latin typeface="Average"/>
                <a:ea typeface="Average"/>
                <a:cs typeface="Average"/>
                <a:sym typeface="Average"/>
              </a:rPr>
              <a:t>Elements</a:t>
            </a:r>
            <a:r>
              <a:rPr lang="en" sz="4800" b="1">
                <a:solidFill>
                  <a:srgbClr val="FF00FF"/>
                </a:solidFill>
                <a:latin typeface="Average"/>
                <a:ea typeface="Average"/>
                <a:cs typeface="Average"/>
                <a:sym typeface="Average"/>
              </a:rPr>
              <a:t> of TPRS®</a:t>
            </a:r>
          </a:p>
        </p:txBody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311700" y="107517"/>
            <a:ext cx="8520600" cy="409234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4800" b="1" dirty="0">
                <a:solidFill>
                  <a:srgbClr val="FF00FF"/>
                </a:solidFill>
              </a:rPr>
              <a:t>    Three </a:t>
            </a:r>
            <a:r>
              <a:rPr lang="en" sz="4800" b="1" u="sng" dirty="0">
                <a:solidFill>
                  <a:srgbClr val="FF00FF"/>
                </a:solidFill>
              </a:rPr>
              <a:t>Elements</a:t>
            </a:r>
            <a:r>
              <a:rPr lang="en" sz="4800" b="1" dirty="0">
                <a:solidFill>
                  <a:srgbClr val="FF00FF"/>
                </a:solidFill>
              </a:rPr>
              <a:t> of TPRS®</a:t>
            </a:r>
          </a:p>
          <a:p>
            <a:pPr marL="457200" lvl="0" indent="-533400" algn="l" rtl="0">
              <a:spcBef>
                <a:spcPts val="0"/>
              </a:spcBef>
              <a:buClr>
                <a:srgbClr val="FF00FF"/>
              </a:buClr>
              <a:buSzPct val="100000"/>
              <a:buAutoNum type="arabicPeriod"/>
            </a:pPr>
            <a:r>
              <a:rPr lang="en" sz="4800" b="1" dirty="0">
                <a:solidFill>
                  <a:srgbClr val="FF00FF"/>
                </a:solidFill>
              </a:rPr>
              <a:t> Identify meaning.</a:t>
            </a:r>
          </a:p>
          <a:p>
            <a:pPr marL="457200" lvl="0" indent="-533400" algn="l" rtl="0">
              <a:spcBef>
                <a:spcPts val="0"/>
              </a:spcBef>
              <a:buClr>
                <a:srgbClr val="FF00FF"/>
              </a:buClr>
              <a:buSzPct val="100000"/>
              <a:buAutoNum type="arabicPeriod"/>
            </a:pPr>
            <a:r>
              <a:rPr lang="en" sz="4800" b="1" dirty="0">
                <a:solidFill>
                  <a:srgbClr val="FF00FF"/>
                </a:solidFill>
              </a:rPr>
              <a:t> Interact via a Storyline.</a:t>
            </a:r>
          </a:p>
          <a:p>
            <a:pPr marL="457200" lvl="0" indent="-533400" algn="l" rtl="0">
              <a:spcBef>
                <a:spcPts val="0"/>
              </a:spcBef>
              <a:buClr>
                <a:srgbClr val="FF00FF"/>
              </a:buClr>
              <a:buSzPct val="100000"/>
              <a:buAutoNum type="arabicPeriod"/>
            </a:pPr>
            <a:r>
              <a:rPr lang="en" sz="4800" b="1" dirty="0">
                <a:solidFill>
                  <a:srgbClr val="FF00FF"/>
                </a:solidFill>
              </a:rPr>
              <a:t> Read</a:t>
            </a:r>
            <a:r>
              <a:rPr lang="en" sz="4800" b="1" dirty="0" smtClean="0">
                <a:solidFill>
                  <a:srgbClr val="FF00FF"/>
                </a:solidFill>
              </a:rPr>
              <a:t>.</a:t>
            </a:r>
            <a:endParaRPr lang="en-US" sz="4800" b="1" dirty="0" smtClean="0">
              <a:solidFill>
                <a:srgbClr val="FF00FF"/>
              </a:solidFill>
            </a:endParaRPr>
          </a:p>
          <a:p>
            <a:pPr>
              <a:buClr>
                <a:srgbClr val="FF00FF"/>
              </a:buClr>
            </a:pPr>
            <a:r>
              <a:rPr lang="en-US" sz="4800" b="1" dirty="0" smtClean="0">
                <a:solidFill>
                  <a:srgbClr val="FF00FF"/>
                </a:solidFill>
              </a:rPr>
              <a:t>                                               </a:t>
            </a:r>
            <a:r>
              <a:rPr lang="tr-TR" sz="1200" b="1" dirty="0">
                <a:solidFill>
                  <a:schemeClr val="tx1"/>
                </a:solidFill>
              </a:rPr>
              <a:t>© </a:t>
            </a:r>
            <a:r>
              <a:rPr lang="tr-TR" sz="1200" b="1" dirty="0" err="1">
                <a:solidFill>
                  <a:schemeClr val="tx1"/>
                </a:solidFill>
              </a:rPr>
              <a:t>L.Clarcq</a:t>
            </a:r>
            <a:r>
              <a:rPr lang="tr-TR" sz="1200" b="1" dirty="0">
                <a:solidFill>
                  <a:schemeClr val="tx1"/>
                </a:solidFill>
              </a:rPr>
              <a:t> 2017</a:t>
            </a:r>
          </a:p>
          <a:p>
            <a:pPr lvl="0" algn="l" rtl="0">
              <a:spcBef>
                <a:spcPts val="0"/>
              </a:spcBef>
              <a:buClr>
                <a:srgbClr val="FF00FF"/>
              </a:buClr>
              <a:buSzPct val="100000"/>
            </a:pPr>
            <a:endParaRPr lang="en" sz="4800" b="1" dirty="0">
              <a:solidFill>
                <a:srgbClr val="FF00FF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endParaRPr sz="4800" b="1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              Ways to Provide Comprehensible Input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56FC"/>
                </a:solidFill>
              </a:rPr>
              <a:t>Use the Elements in an interactive activity: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Discussions about an interesting topic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Story-asking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Storytelling/</a:t>
            </a:r>
            <a:r>
              <a:rPr lang="en-US" dirty="0" err="1" smtClean="0">
                <a:solidFill>
                  <a:schemeClr val="tx1"/>
                </a:solidFill>
              </a:rPr>
              <a:t>Storylistening</a:t>
            </a:r>
            <a:endParaRPr lang="en-US" dirty="0" smtClean="0">
              <a:solidFill>
                <a:schemeClr val="tx1"/>
              </a:solidFill>
            </a:endParaRP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Picture Talk/Movie Talk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Discussing any kind of reading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Etc</a:t>
            </a:r>
            <a:r>
              <a:rPr lang="en-US" dirty="0" smtClean="0">
                <a:solidFill>
                  <a:schemeClr val="tx1"/>
                </a:solidFill>
              </a:rPr>
              <a:t>.!!                                                                                                           </a:t>
            </a:r>
            <a:r>
              <a:rPr lang="tr-TR" sz="1200" b="1" dirty="0">
                <a:solidFill>
                  <a:schemeClr val="tx1"/>
                </a:solidFill>
              </a:rPr>
              <a:t>© </a:t>
            </a:r>
            <a:r>
              <a:rPr lang="tr-TR" sz="1200" b="1" dirty="0" err="1">
                <a:solidFill>
                  <a:schemeClr val="tx1"/>
                </a:solidFill>
              </a:rPr>
              <a:t>L.Clarcq</a:t>
            </a:r>
            <a:r>
              <a:rPr lang="tr-TR" sz="1200" b="1" dirty="0">
                <a:solidFill>
                  <a:schemeClr val="tx1"/>
                </a:solidFill>
              </a:rPr>
              <a:t> 2017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endParaRPr lang="en-US" dirty="0" smtClean="0"/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endParaRPr lang="en-US" dirty="0" smtClean="0"/>
          </a:p>
          <a:p>
            <a:pPr lvl="0">
              <a:spcBef>
                <a:spcPts val="0"/>
              </a:spcBef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TPRS</a:t>
            </a:r>
            <a:r>
              <a:rPr lang="en" sz="1400"/>
              <a:t>®</a:t>
            </a:r>
          </a:p>
        </p:txBody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 b="1" dirty="0"/>
          </a:p>
          <a:p>
            <a:pPr lvl="0" rtl="0">
              <a:spcBef>
                <a:spcPts val="0"/>
              </a:spcBef>
              <a:buNone/>
            </a:pPr>
            <a:r>
              <a:rPr lang="en" sz="2400" b="1" dirty="0"/>
              <a:t>                        </a:t>
            </a:r>
          </a:p>
        </p:txBody>
      </p:sp>
      <p:sp>
        <p:nvSpPr>
          <p:cNvPr id="230" name="Shape 230"/>
          <p:cNvSpPr/>
          <p:nvPr/>
        </p:nvSpPr>
        <p:spPr>
          <a:xfrm>
            <a:off x="3572125" y="1152475"/>
            <a:ext cx="1853850" cy="3698225"/>
          </a:xfrm>
          <a:prstGeom prst="flowChartMerg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1" name="Shape 231"/>
          <p:cNvSpPr/>
          <p:nvPr/>
        </p:nvSpPr>
        <p:spPr>
          <a:xfrm rot="-7916369">
            <a:off x="3608498" y="74663"/>
            <a:ext cx="1926998" cy="2077203"/>
          </a:xfrm>
          <a:prstGeom prst="diagStripe">
            <a:avLst>
              <a:gd name="adj" fmla="val 50965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/>
          <p:nvPr/>
        </p:nvSpPr>
        <p:spPr>
          <a:xfrm rot="10800000">
            <a:off x="3737950" y="1776350"/>
            <a:ext cx="1512900" cy="1122300"/>
          </a:xfrm>
          <a:prstGeom prst="trapezoid">
            <a:avLst>
              <a:gd name="adj" fmla="val 25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/>
          <p:nvPr/>
        </p:nvSpPr>
        <p:spPr>
          <a:xfrm rot="10800000">
            <a:off x="3991650" y="2898650"/>
            <a:ext cx="995700" cy="936900"/>
          </a:xfrm>
          <a:prstGeom prst="trapezoid">
            <a:avLst>
              <a:gd name="adj" fmla="val 25000"/>
            </a:avLst>
          </a:prstGeom>
          <a:solidFill>
            <a:srgbClr val="09CA6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9CA68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541721" y="3327991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25975" y="3327991"/>
            <a:ext cx="2494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2D050"/>
                </a:solidFill>
              </a:rPr>
              <a:t>Student Success</a:t>
            </a:r>
            <a:endParaRPr lang="en-US" sz="2400" dirty="0">
              <a:solidFill>
                <a:srgbClr val="92D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10893" y="4412512"/>
            <a:ext cx="1531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r-TR" b="1" dirty="0">
                <a:solidFill>
                  <a:schemeClr val="tx1"/>
                </a:solidFill>
              </a:rPr>
              <a:t>© </a:t>
            </a:r>
            <a:r>
              <a:rPr lang="tr-TR" b="1" dirty="0" err="1">
                <a:solidFill>
                  <a:schemeClr val="tx1"/>
                </a:solidFill>
              </a:rPr>
              <a:t>L.Clarcq</a:t>
            </a:r>
            <a:r>
              <a:rPr lang="tr-TR" b="1" dirty="0">
                <a:solidFill>
                  <a:schemeClr val="tx1"/>
                </a:solidFill>
              </a:rPr>
              <a:t> 2017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09CA68"/>
                </a:solidFill>
              </a:rPr>
              <a:t>Student Success=Increased Proficiency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9CA68"/>
                </a:solidFill>
              </a:rPr>
              <a:t>Who </a:t>
            </a:r>
            <a:r>
              <a:rPr lang="en" dirty="0">
                <a:solidFill>
                  <a:srgbClr val="F3F3F3"/>
                </a:solidFill>
              </a:rPr>
              <a:t>are the students?</a:t>
            </a:r>
          </a:p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9CA68"/>
                </a:solidFill>
              </a:rPr>
              <a:t>What </a:t>
            </a:r>
            <a:r>
              <a:rPr lang="en" dirty="0">
                <a:solidFill>
                  <a:srgbClr val="F3F3F3"/>
                </a:solidFill>
              </a:rPr>
              <a:t>is their present proficiency level?</a:t>
            </a:r>
          </a:p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9CA68"/>
                </a:solidFill>
              </a:rPr>
              <a:t>What kind </a:t>
            </a:r>
            <a:r>
              <a:rPr lang="en" dirty="0">
                <a:solidFill>
                  <a:srgbClr val="F3F3F3"/>
                </a:solidFill>
              </a:rPr>
              <a:t>of input are they successful with?</a:t>
            </a:r>
          </a:p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9CA68"/>
                </a:solidFill>
              </a:rPr>
              <a:t>Where</a:t>
            </a:r>
            <a:r>
              <a:rPr lang="en" dirty="0">
                <a:solidFill>
                  <a:srgbClr val="FFFFFF"/>
                </a:solidFill>
              </a:rPr>
              <a:t> are their strengths?</a:t>
            </a:r>
          </a:p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9CA68"/>
                </a:solidFill>
              </a:rPr>
              <a:t>How </a:t>
            </a:r>
            <a:r>
              <a:rPr lang="en" dirty="0">
                <a:solidFill>
                  <a:srgbClr val="F3F3F3"/>
                </a:solidFill>
              </a:rPr>
              <a:t>are they going to interact with the input?</a:t>
            </a:r>
          </a:p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9CA68"/>
                </a:solidFill>
              </a:rPr>
              <a:t>How and How often</a:t>
            </a:r>
            <a:r>
              <a:rPr lang="en" dirty="0">
                <a:solidFill>
                  <a:srgbClr val="F3F3F3"/>
                </a:solidFill>
              </a:rPr>
              <a:t> do I need to check for comprehension</a:t>
            </a:r>
            <a:r>
              <a:rPr lang="en" dirty="0" smtClean="0">
                <a:solidFill>
                  <a:srgbClr val="F3F3F3"/>
                </a:solidFill>
              </a:rPr>
              <a:t>?</a:t>
            </a:r>
            <a:endParaRPr lang="en-US" dirty="0" smtClean="0">
              <a:solidFill>
                <a:srgbClr val="F3F3F3"/>
              </a:solidFill>
            </a:endParaRPr>
          </a:p>
          <a:p>
            <a:r>
              <a:rPr lang="en-US" dirty="0">
                <a:solidFill>
                  <a:srgbClr val="F3F3F3"/>
                </a:solidFill>
              </a:rPr>
              <a:t> </a:t>
            </a:r>
            <a:r>
              <a:rPr lang="en-US" dirty="0" smtClean="0">
                <a:solidFill>
                  <a:srgbClr val="F3F3F3"/>
                </a:solidFill>
              </a:rPr>
              <a:t>                                                                                                                         </a:t>
            </a:r>
            <a:r>
              <a:rPr lang="tr-TR" sz="1200" b="1" dirty="0">
                <a:solidFill>
                  <a:schemeClr val="tx1"/>
                </a:solidFill>
              </a:rPr>
              <a:t>© </a:t>
            </a:r>
            <a:r>
              <a:rPr lang="tr-TR" sz="1200" b="1" dirty="0" err="1">
                <a:solidFill>
                  <a:schemeClr val="tx1"/>
                </a:solidFill>
              </a:rPr>
              <a:t>L.Clarcq</a:t>
            </a:r>
            <a:r>
              <a:rPr lang="tr-TR" sz="1200" b="1" dirty="0">
                <a:solidFill>
                  <a:schemeClr val="tx1"/>
                </a:solidFill>
              </a:rPr>
              <a:t> 2017</a:t>
            </a:r>
          </a:p>
          <a:p>
            <a:pPr lvl="0">
              <a:spcBef>
                <a:spcPts val="0"/>
              </a:spcBef>
              <a:buNone/>
            </a:pPr>
            <a:endParaRPr lang="en" dirty="0">
              <a:solidFill>
                <a:srgbClr val="F3F3F3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dirty="0">
              <a:solidFill>
                <a:srgbClr val="09CA68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272" y="179211"/>
            <a:ext cx="8520600" cy="572700"/>
          </a:xfrm>
        </p:spPr>
        <p:txBody>
          <a:bodyPr/>
          <a:lstStyle/>
          <a:p>
            <a:r>
              <a:rPr lang="en-US" dirty="0" smtClean="0"/>
              <a:t>Questions to </a:t>
            </a:r>
            <a:r>
              <a:rPr lang="en-US" dirty="0" smtClean="0"/>
              <a:t>ask about the instruction:     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272" y="751911"/>
            <a:ext cx="8520600" cy="3791665"/>
          </a:xfrm>
        </p:spPr>
        <p:txBody>
          <a:bodyPr/>
          <a:lstStyle/>
          <a:p>
            <a:pPr lvl="0"/>
            <a:r>
              <a:rPr lang="en-US" sz="2400" dirty="0" smtClean="0">
                <a:solidFill>
                  <a:schemeClr val="tx1"/>
                </a:solidFill>
              </a:rPr>
              <a:t>1.   </a:t>
            </a:r>
            <a:r>
              <a:rPr lang="en-US" sz="2400" dirty="0" smtClean="0">
                <a:solidFill>
                  <a:srgbClr val="FFC000"/>
                </a:solidFill>
              </a:rPr>
              <a:t>Is the goal to </a:t>
            </a:r>
            <a:r>
              <a:rPr lang="en-US" sz="2400" dirty="0" err="1" smtClean="0">
                <a:solidFill>
                  <a:srgbClr val="FFC000"/>
                </a:solidFill>
              </a:rPr>
              <a:t>i</a:t>
            </a:r>
            <a:r>
              <a:rPr lang="en" sz="2400" dirty="0" err="1" smtClean="0">
                <a:solidFill>
                  <a:srgbClr val="FFC000"/>
                </a:solidFill>
              </a:rPr>
              <a:t>ncrease</a:t>
            </a:r>
            <a:r>
              <a:rPr lang="en" sz="2400" dirty="0" smtClean="0">
                <a:solidFill>
                  <a:srgbClr val="FFC000"/>
                </a:solidFill>
              </a:rPr>
              <a:t> </a:t>
            </a:r>
            <a:r>
              <a:rPr lang="en" sz="2400" dirty="0">
                <a:solidFill>
                  <a:srgbClr val="FFC000"/>
                </a:solidFill>
              </a:rPr>
              <a:t>students’ ability to </a:t>
            </a:r>
            <a:r>
              <a:rPr lang="en" sz="2400" dirty="0" smtClean="0">
                <a:solidFill>
                  <a:srgbClr val="FFC000"/>
                </a:solidFill>
              </a:rPr>
              <a:t>COMMUNICATE</a:t>
            </a:r>
            <a:r>
              <a:rPr lang="en-US" sz="2400" dirty="0" smtClean="0">
                <a:solidFill>
                  <a:srgbClr val="FFC000"/>
                </a:solidFill>
              </a:rPr>
              <a:t>?</a:t>
            </a:r>
          </a:p>
          <a:p>
            <a:pPr lvl="0"/>
            <a:r>
              <a:rPr lang="en-US" sz="2400" dirty="0" smtClean="0">
                <a:solidFill>
                  <a:schemeClr val="tx1"/>
                </a:solidFill>
              </a:rPr>
              <a:t>2.   </a:t>
            </a:r>
            <a:r>
              <a:rPr lang="en-US" sz="2400" dirty="0" smtClean="0">
                <a:solidFill>
                  <a:srgbClr val="FFC000"/>
                </a:solidFill>
              </a:rPr>
              <a:t>Does it incorporate</a:t>
            </a:r>
            <a:r>
              <a:rPr lang="en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smtClean="0">
                <a:solidFill>
                  <a:srgbClr val="FFC000"/>
                </a:solidFill>
              </a:rPr>
              <a:t>i</a:t>
            </a:r>
            <a:r>
              <a:rPr lang="en" sz="2400" dirty="0" err="1" smtClean="0">
                <a:solidFill>
                  <a:srgbClr val="FFC000"/>
                </a:solidFill>
              </a:rPr>
              <a:t>nteractive</a:t>
            </a:r>
            <a:r>
              <a:rPr lang="en" sz="2400" dirty="0" smtClean="0">
                <a:solidFill>
                  <a:srgbClr val="FFC000"/>
                </a:solidFill>
              </a:rPr>
              <a:t> </a:t>
            </a:r>
            <a:r>
              <a:rPr lang="en" sz="2400" dirty="0">
                <a:solidFill>
                  <a:srgbClr val="FFC000"/>
                </a:solidFill>
              </a:rPr>
              <a:t>Input-</a:t>
            </a:r>
            <a:r>
              <a:rPr lang="en" sz="2400" i="1" dirty="0">
                <a:solidFill>
                  <a:srgbClr val="FFC000"/>
                </a:solidFill>
              </a:rPr>
              <a:t>based</a:t>
            </a:r>
            <a:r>
              <a:rPr lang="en" sz="24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FFC000"/>
                </a:solidFill>
              </a:rPr>
              <a:t>a</a:t>
            </a:r>
            <a:r>
              <a:rPr lang="en" sz="2400" dirty="0" err="1" smtClean="0">
                <a:solidFill>
                  <a:srgbClr val="FFC000"/>
                </a:solidFill>
              </a:rPr>
              <a:t>ctivities</a:t>
            </a:r>
            <a:r>
              <a:rPr lang="en-US" sz="2400" dirty="0" smtClean="0">
                <a:solidFill>
                  <a:srgbClr val="FFC000"/>
                </a:solidFill>
              </a:rPr>
              <a:t>?</a:t>
            </a:r>
            <a:endParaRPr lang="en" sz="2400" dirty="0">
              <a:solidFill>
                <a:srgbClr val="FFC000"/>
              </a:solidFill>
            </a:endParaRPr>
          </a:p>
          <a:p>
            <a:pPr lvl="0"/>
            <a:r>
              <a:rPr lang="en-US" sz="2400" dirty="0" smtClean="0">
                <a:solidFill>
                  <a:schemeClr val="tx1"/>
                </a:solidFill>
              </a:rPr>
              <a:t>3.   </a:t>
            </a:r>
            <a:r>
              <a:rPr lang="en-US" sz="2400" dirty="0" smtClean="0">
                <a:solidFill>
                  <a:srgbClr val="FFC000"/>
                </a:solidFill>
              </a:rPr>
              <a:t>Is it based on </a:t>
            </a:r>
            <a:r>
              <a:rPr lang="en-US" sz="2400" dirty="0" err="1" smtClean="0">
                <a:solidFill>
                  <a:srgbClr val="FFC000"/>
                </a:solidFill>
              </a:rPr>
              <a:t>Krashen’s</a:t>
            </a:r>
            <a:r>
              <a:rPr lang="en-US" sz="2400" dirty="0" smtClean="0">
                <a:solidFill>
                  <a:srgbClr val="FFC000"/>
                </a:solidFill>
              </a:rPr>
              <a:t> Hypotheses?</a:t>
            </a:r>
            <a:endParaRPr lang="en" sz="2400" dirty="0">
              <a:solidFill>
                <a:srgbClr val="FFC000"/>
              </a:solidFill>
            </a:endParaRPr>
          </a:p>
          <a:p>
            <a:pPr lvl="0"/>
            <a:r>
              <a:rPr lang="en-US" sz="2400" dirty="0" smtClean="0">
                <a:solidFill>
                  <a:schemeClr val="tx1"/>
                </a:solidFill>
              </a:rPr>
              <a:t>4.   </a:t>
            </a:r>
            <a:r>
              <a:rPr lang="en-US" sz="2400" dirty="0" smtClean="0">
                <a:solidFill>
                  <a:srgbClr val="FFC000"/>
                </a:solidFill>
              </a:rPr>
              <a:t>Does the teacher check for comprehension?</a:t>
            </a:r>
          </a:p>
          <a:p>
            <a:pPr lvl="0"/>
            <a:r>
              <a:rPr lang="en-US" sz="2400" dirty="0" smtClean="0">
                <a:solidFill>
                  <a:schemeClr val="tx1"/>
                </a:solidFill>
              </a:rPr>
              <a:t>5</a:t>
            </a:r>
            <a:r>
              <a:rPr lang="en-US" sz="2400" dirty="0" smtClean="0">
                <a:solidFill>
                  <a:schemeClr val="tx1"/>
                </a:solidFill>
              </a:rPr>
              <a:t>.   </a:t>
            </a:r>
            <a:r>
              <a:rPr lang="en-US" sz="2400" dirty="0" smtClean="0">
                <a:solidFill>
                  <a:srgbClr val="FF56FC"/>
                </a:solidFill>
              </a:rPr>
              <a:t>Does it include the three Elements of TPRS®?</a:t>
            </a:r>
          </a:p>
          <a:p>
            <a:pPr marL="457200" lvl="0" indent="-457200">
              <a:buAutoNum type="arabicPeriod" startAt="6"/>
            </a:pPr>
            <a:r>
              <a:rPr lang="en-US" sz="2400" dirty="0" smtClean="0">
                <a:solidFill>
                  <a:srgbClr val="92D050"/>
                </a:solidFill>
              </a:rPr>
              <a:t>Is </a:t>
            </a:r>
            <a:r>
              <a:rPr lang="en-US" sz="2400" dirty="0" smtClean="0">
                <a:solidFill>
                  <a:srgbClr val="92D050"/>
                </a:solidFill>
              </a:rPr>
              <a:t>it created for students’ success</a:t>
            </a:r>
            <a:r>
              <a:rPr lang="en-US" sz="2400" dirty="0" smtClean="0">
                <a:solidFill>
                  <a:srgbClr val="92D050"/>
                </a:solidFill>
              </a:rPr>
              <a:t>?                               </a:t>
            </a:r>
          </a:p>
          <a:p>
            <a:pPr lvl="0"/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smtClean="0">
                <a:solidFill>
                  <a:srgbClr val="92D050"/>
                </a:solidFill>
              </a:rPr>
              <a:t>                                                                                         </a:t>
            </a:r>
            <a:r>
              <a:rPr lang="en-US" sz="2400" dirty="0" smtClean="0">
                <a:solidFill>
                  <a:srgbClr val="92D050"/>
                </a:solidFill>
              </a:rPr>
              <a:t> </a:t>
            </a:r>
            <a:r>
              <a:rPr lang="en-US" sz="2400" dirty="0" smtClean="0">
                <a:solidFill>
                  <a:srgbClr val="92D050"/>
                </a:solidFill>
              </a:rPr>
              <a:t> </a:t>
            </a:r>
            <a:r>
              <a:rPr lang="tr-TR" sz="1200" b="1" dirty="0">
                <a:solidFill>
                  <a:schemeClr val="tx1"/>
                </a:solidFill>
              </a:rPr>
              <a:t>© </a:t>
            </a:r>
            <a:r>
              <a:rPr lang="tr-TR" sz="1200" b="1" dirty="0" err="1">
                <a:solidFill>
                  <a:schemeClr val="tx1"/>
                </a:solidFill>
              </a:rPr>
              <a:t>L.Clarcq</a:t>
            </a:r>
            <a:r>
              <a:rPr lang="tr-TR" sz="1200" b="1" dirty="0">
                <a:solidFill>
                  <a:schemeClr val="tx1"/>
                </a:solidFill>
              </a:rPr>
              <a:t> 2017</a:t>
            </a:r>
          </a:p>
          <a:p>
            <a:pPr lvl="0"/>
            <a:endParaRPr lang="en-US" sz="2400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51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TPRS</a:t>
            </a:r>
            <a:r>
              <a:rPr lang="en" sz="1400"/>
              <a:t>®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 b="1"/>
          </a:p>
          <a:p>
            <a:pPr lvl="0" rtl="0">
              <a:spcBef>
                <a:spcPts val="0"/>
              </a:spcBef>
              <a:buNone/>
            </a:pPr>
            <a:r>
              <a:rPr lang="en" sz="2400" b="1"/>
              <a:t>                        </a:t>
            </a:r>
          </a:p>
        </p:txBody>
      </p:sp>
      <p:sp>
        <p:nvSpPr>
          <p:cNvPr id="252" name="Shape 252"/>
          <p:cNvSpPr/>
          <p:nvPr/>
        </p:nvSpPr>
        <p:spPr>
          <a:xfrm>
            <a:off x="3572125" y="1152475"/>
            <a:ext cx="1853850" cy="3698225"/>
          </a:xfrm>
          <a:prstGeom prst="flowChartMerg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3" name="Shape 253"/>
          <p:cNvSpPr/>
          <p:nvPr/>
        </p:nvSpPr>
        <p:spPr>
          <a:xfrm rot="-7916369">
            <a:off x="3608498" y="74663"/>
            <a:ext cx="1926998" cy="2077203"/>
          </a:xfrm>
          <a:prstGeom prst="diagStripe">
            <a:avLst>
              <a:gd name="adj" fmla="val 50965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/>
          <p:nvPr/>
        </p:nvSpPr>
        <p:spPr>
          <a:xfrm rot="10800000">
            <a:off x="3737950" y="1776350"/>
            <a:ext cx="1512900" cy="1122300"/>
          </a:xfrm>
          <a:prstGeom prst="trapezoid">
            <a:avLst>
              <a:gd name="adj" fmla="val 25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/>
          <p:nvPr/>
        </p:nvSpPr>
        <p:spPr>
          <a:xfrm rot="10800000">
            <a:off x="3991650" y="2898650"/>
            <a:ext cx="995700" cy="936900"/>
          </a:xfrm>
          <a:prstGeom prst="trapezoid">
            <a:avLst>
              <a:gd name="adj" fmla="val 25000"/>
            </a:avLst>
          </a:prstGeom>
          <a:solidFill>
            <a:srgbClr val="09CA6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09CA68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759542" y="4225156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250850" y="4177666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Storyline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76707" y="4709788"/>
            <a:ext cx="134043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r-TR" sz="1200" b="1" dirty="0">
                <a:solidFill>
                  <a:schemeClr val="tx1"/>
                </a:solidFill>
              </a:rPr>
              <a:t>© </a:t>
            </a:r>
            <a:r>
              <a:rPr lang="tr-TR" sz="1200" b="1" dirty="0" err="1">
                <a:solidFill>
                  <a:schemeClr val="tx1"/>
                </a:solidFill>
              </a:rPr>
              <a:t>L.Clarcq</a:t>
            </a:r>
            <a:r>
              <a:rPr lang="tr-TR" sz="1200" b="1" dirty="0">
                <a:solidFill>
                  <a:schemeClr val="tx1"/>
                </a:solidFill>
              </a:rPr>
              <a:t> 2017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                                            </a:t>
            </a:r>
            <a:endParaRPr dirty="0"/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311700" y="44502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 b="1" dirty="0" smtClean="0"/>
              <a:t> </a:t>
            </a:r>
            <a:r>
              <a:rPr lang="en-US" sz="6000" b="1" dirty="0">
                <a:solidFill>
                  <a:srgbClr val="FFFF00"/>
                </a:solidFill>
              </a:rPr>
              <a:t>7</a:t>
            </a:r>
            <a:r>
              <a:rPr lang="en-US" sz="6000" b="1" dirty="0" smtClean="0">
                <a:solidFill>
                  <a:srgbClr val="FFFF00"/>
                </a:solidFill>
              </a:rPr>
              <a:t>. </a:t>
            </a:r>
            <a:endParaRPr lang="en-US" sz="6000" b="1" dirty="0" smtClean="0">
              <a:solidFill>
                <a:srgbClr val="FFFF0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en-US" sz="6000" b="1" dirty="0" smtClean="0">
                <a:solidFill>
                  <a:srgbClr val="FFFF00"/>
                </a:solidFill>
              </a:rPr>
              <a:t>Is the student focus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-US" sz="6000" b="1" dirty="0" smtClean="0">
                <a:solidFill>
                  <a:srgbClr val="FFFF00"/>
                </a:solidFill>
              </a:rPr>
              <a:t>on the storyline? </a:t>
            </a:r>
            <a:endParaRPr lang="en-US" sz="6000" b="1" dirty="0" smtClean="0">
              <a:solidFill>
                <a:srgbClr val="FFFF00"/>
              </a:solidFill>
            </a:endParaRPr>
          </a:p>
          <a:p>
            <a:pPr algn="ctr"/>
            <a:endParaRPr lang="tr-TR" sz="1200" dirty="0" smtClean="0">
              <a:solidFill>
                <a:schemeClr val="tx1"/>
              </a:solidFill>
            </a:endParaRPr>
          </a:p>
          <a:p>
            <a:pPr algn="ctr"/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                                         © </a:t>
            </a:r>
            <a:r>
              <a:rPr lang="tr-TR" sz="1200" dirty="0" err="1">
                <a:solidFill>
                  <a:schemeClr val="tx1"/>
                </a:solidFill>
              </a:rPr>
              <a:t>L.Clarcq</a:t>
            </a:r>
            <a:r>
              <a:rPr lang="tr-TR" sz="1200" dirty="0">
                <a:solidFill>
                  <a:schemeClr val="tx1"/>
                </a:solidFill>
              </a:rPr>
              <a:t> 2017</a:t>
            </a:r>
          </a:p>
          <a:p>
            <a:pPr lvl="0" algn="ctr">
              <a:spcBef>
                <a:spcPts val="0"/>
              </a:spcBef>
              <a:buNone/>
            </a:pPr>
            <a:endParaRPr lang="en-US" sz="6000" b="1" dirty="0">
              <a:solidFill>
                <a:srgbClr val="FFFF0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en" sz="6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7200" dirty="0"/>
              <a:t>    What </a:t>
            </a:r>
            <a:r>
              <a:rPr lang="en" sz="7200" dirty="0" smtClean="0"/>
              <a:t>a Demo</a:t>
            </a:r>
            <a:r>
              <a:rPr lang="en-US" sz="7200" dirty="0"/>
              <a:t> </a:t>
            </a:r>
            <a:r>
              <a:rPr lang="en-US" sz="7200" dirty="0" smtClean="0"/>
              <a:t>is </a:t>
            </a:r>
            <a:endParaRPr lang="en-US" sz="7200" dirty="0" smtClean="0"/>
          </a:p>
          <a:p>
            <a:pPr lvl="0">
              <a:spcBef>
                <a:spcPts val="0"/>
              </a:spcBef>
              <a:buNone/>
            </a:pPr>
            <a:r>
              <a:rPr lang="en-US" sz="7200" dirty="0"/>
              <a:t> </a:t>
            </a:r>
            <a:r>
              <a:rPr lang="en-US" sz="7200" dirty="0" smtClean="0"/>
              <a:t>      and is not….</a:t>
            </a:r>
            <a:endParaRPr lang="en" sz="7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Demo is NOT an example of a lesson.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It is more like a scrapbook of things that can happen as part of instruction over the course of days, or even weeks.</a:t>
            </a:r>
          </a:p>
          <a:p>
            <a:endParaRPr lang="en-US" sz="2400" dirty="0" smtClean="0"/>
          </a:p>
          <a:p>
            <a:r>
              <a:rPr lang="en-US" sz="2400" dirty="0" smtClean="0"/>
              <a:t>It is condensed so that participants can become familiar with, in a short period of time, what a student in a TPRS® classroom experiences over a longer period of time.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34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Demo is NOT a training.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 smtClean="0"/>
          </a:p>
          <a:p>
            <a:r>
              <a:rPr lang="en-US" sz="3200" dirty="0" smtClean="0"/>
              <a:t>I do not </a:t>
            </a:r>
            <a:r>
              <a:rPr lang="en-US" sz="3200" dirty="0" smtClean="0"/>
              <a:t>participants expect </a:t>
            </a:r>
            <a:r>
              <a:rPr lang="en-US" sz="3200" dirty="0" smtClean="0"/>
              <a:t>to be able to plan, construct, or deliver a  TPRS® lesson after participating in a demo.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9029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Demo+Training     Student brain+Teacher brain</a:t>
            </a:r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(Clarcq’s) </a:t>
            </a:r>
            <a:r>
              <a:rPr lang="en"/>
              <a:t>   </a:t>
            </a:r>
            <a:r>
              <a:rPr lang="en" sz="3000"/>
              <a:t>Stages of Comprehension</a:t>
            </a:r>
          </a:p>
          <a:p>
            <a:pPr lvl="0">
              <a:spcBef>
                <a:spcPts val="0"/>
              </a:spcBef>
              <a:buNone/>
            </a:pPr>
            <a:r>
              <a:rPr lang="en" sz="3000"/>
              <a:t>         </a:t>
            </a:r>
            <a:r>
              <a:rPr lang="en" sz="3000" b="1">
                <a:solidFill>
                  <a:srgbClr val="FFFF00"/>
                </a:solidFill>
              </a:rPr>
              <a:t>Interact in Vietnamese</a:t>
            </a:r>
            <a:r>
              <a:rPr lang="en" sz="3000"/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00FF00"/>
                </a:solidFill>
              </a:rPr>
              <a:t>         (Focus:  Create a Base Using Input)</a:t>
            </a:r>
          </a:p>
          <a:p>
            <a:pPr lvl="0">
              <a:spcBef>
                <a:spcPts val="0"/>
              </a:spcBef>
              <a:buNone/>
            </a:pPr>
            <a:r>
              <a:rPr lang="en" sz="3000"/>
              <a:t>                        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94" name="Shape 2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022" y="0"/>
            <a:ext cx="67070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301" name="Shape 3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3212" y="0"/>
            <a:ext cx="688922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15" name="Shape 3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793" y="0"/>
            <a:ext cx="735056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08" name="Shape 3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515" y="0"/>
            <a:ext cx="742747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6000"/>
              <a:t>Visualize this: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28" name="Shape 3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0400" y="623450"/>
            <a:ext cx="699444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35" name="Shape 3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219" y="0"/>
            <a:ext cx="705900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42" name="Shape 3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310" y="0"/>
            <a:ext cx="704277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49" name="Shape 3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9950" y="0"/>
            <a:ext cx="751505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56" name="Shape 3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"/>
            <a:ext cx="8763000" cy="508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2" name="Shape 3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63" name="Shape 3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577" y="0"/>
            <a:ext cx="809484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70" name="Shape 370" descr="File:Justin Trudeau G20 2015.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8168" y="0"/>
            <a:ext cx="312766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77" name="Shape 3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102" y="0"/>
            <a:ext cx="754159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84" name="Shape 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705" y="0"/>
            <a:ext cx="78209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91" name="Shape 3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141" y="-48075"/>
            <a:ext cx="70977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98" name="Shape 3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873" y="0"/>
            <a:ext cx="711530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05" name="Shape 4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199" y="0"/>
            <a:ext cx="69109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12" name="Shape 4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921" y="-389650"/>
            <a:ext cx="715050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8" name="Shape 4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19" name="Shape 4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012" y="360737"/>
            <a:ext cx="8677275" cy="406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26" name="Shape 4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2337" y="1319650"/>
            <a:ext cx="6391275" cy="29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33" name="Shape 4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536" y="0"/>
            <a:ext cx="711557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98" name="Shape 3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873" y="0"/>
            <a:ext cx="7115302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51366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0"/>
            <a:ext cx="71174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606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0"/>
            <a:ext cx="728094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594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2" name="Shape 50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03" name="Shape 5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1375" y="2"/>
            <a:ext cx="6991350" cy="508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9" name="Shape 5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10" name="Shape 5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0225" y="0"/>
            <a:ext cx="6991350" cy="51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hape 5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6" name="Shape 5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17" name="Shape 5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700" y="1"/>
            <a:ext cx="79724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24" name="Shape 5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259" y="0"/>
            <a:ext cx="79343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0" name="Shape 5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31" name="Shape 5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108" y="0"/>
            <a:ext cx="76196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kinds of “stories” have we seen so far?</a:t>
            </a:r>
          </a:p>
        </p:txBody>
      </p:sp>
      <p:sp>
        <p:nvSpPr>
          <p:cNvPr id="537" name="Shape 5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0660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lvl="0" indent="-342900">
              <a:spcBef>
                <a:spcPts val="0"/>
              </a:spcBef>
              <a:buFont typeface="Arial" charset="0"/>
              <a:buChar char="•"/>
            </a:pPr>
            <a:r>
              <a:rPr lang="en-US" dirty="0" smtClean="0"/>
              <a:t>Stories of p</a:t>
            </a:r>
            <a:r>
              <a:rPr lang="en-US" dirty="0" smtClean="0"/>
              <a:t>eople meeting people.</a:t>
            </a:r>
          </a:p>
          <a:p>
            <a:pPr marL="342900" lvl="0" indent="-342900">
              <a:spcBef>
                <a:spcPts val="0"/>
              </a:spcBef>
              <a:buFont typeface="Arial" charset="0"/>
              <a:buChar char="•"/>
            </a:pPr>
            <a:r>
              <a:rPr lang="en-US" dirty="0" smtClean="0"/>
              <a:t>Stories of  people and what they like to drink (including Justin T.!!)</a:t>
            </a:r>
          </a:p>
          <a:p>
            <a:pPr marL="342900" lvl="0" indent="-342900">
              <a:spcBef>
                <a:spcPts val="0"/>
              </a:spcBef>
              <a:buFont typeface="Arial" charset="0"/>
              <a:buChar char="•"/>
            </a:pPr>
            <a:r>
              <a:rPr lang="en-US" dirty="0" smtClean="0"/>
              <a:t>Stories of  people and where they get their coffee.</a:t>
            </a:r>
          </a:p>
          <a:p>
            <a:pPr marL="342900" lvl="0" indent="-342900">
              <a:spcBef>
                <a:spcPts val="0"/>
              </a:spcBef>
              <a:buFont typeface="Arial" charset="0"/>
              <a:buChar char="•"/>
            </a:pPr>
            <a:r>
              <a:rPr lang="en-US" dirty="0" smtClean="0"/>
              <a:t>Stories about Si.</a:t>
            </a:r>
          </a:p>
          <a:p>
            <a:pPr lvl="0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Coming up: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Stories about videos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Stories connected to stories about videos.</a:t>
            </a:r>
          </a:p>
          <a:p>
            <a:pPr marL="285750" lvl="0" indent="-285750">
              <a:spcBef>
                <a:spcPts val="0"/>
              </a:spcBef>
              <a:buFont typeface="Arial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lvl="0" indent="-342900">
              <a:spcBef>
                <a:spcPts val="0"/>
              </a:spcBef>
              <a:buFont typeface="Arial" charset="0"/>
              <a:buChar char="•"/>
            </a:pPr>
            <a:endParaRPr lang="en-US" dirty="0"/>
          </a:p>
          <a:p>
            <a:pPr marL="342900" lvl="0" indent="-342900">
              <a:spcBef>
                <a:spcPts val="0"/>
              </a:spcBef>
              <a:buFont typeface="Arial" charset="0"/>
              <a:buChar char="•"/>
            </a:pPr>
            <a:endParaRPr lang="en-US" dirty="0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hape 5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/>
              <a:t> TPRS</a:t>
            </a:r>
            <a:r>
              <a:rPr lang="en" sz="1400" dirty="0"/>
              <a:t>®</a:t>
            </a:r>
          </a:p>
        </p:txBody>
      </p:sp>
      <p:sp>
        <p:nvSpPr>
          <p:cNvPr id="543" name="Shape 5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 b="1" dirty="0"/>
          </a:p>
          <a:p>
            <a:pPr lvl="0" rtl="0">
              <a:spcBef>
                <a:spcPts val="0"/>
              </a:spcBef>
              <a:buNone/>
            </a:pPr>
            <a:r>
              <a:rPr lang="en" sz="2400" b="1" dirty="0"/>
              <a:t>                        </a:t>
            </a:r>
          </a:p>
        </p:txBody>
      </p:sp>
      <p:sp>
        <p:nvSpPr>
          <p:cNvPr id="544" name="Shape 544"/>
          <p:cNvSpPr/>
          <p:nvPr/>
        </p:nvSpPr>
        <p:spPr>
          <a:xfrm>
            <a:off x="3572125" y="1152475"/>
            <a:ext cx="1853850" cy="3698225"/>
          </a:xfrm>
          <a:prstGeom prst="flowChartMerg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5" name="Shape 545"/>
          <p:cNvSpPr/>
          <p:nvPr/>
        </p:nvSpPr>
        <p:spPr>
          <a:xfrm rot="-7916369">
            <a:off x="3608498" y="74663"/>
            <a:ext cx="1926998" cy="2077203"/>
          </a:xfrm>
          <a:prstGeom prst="diagStripe">
            <a:avLst>
              <a:gd name="adj" fmla="val 50965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6" name="Shape 546"/>
          <p:cNvSpPr/>
          <p:nvPr/>
        </p:nvSpPr>
        <p:spPr>
          <a:xfrm rot="10800000">
            <a:off x="3737950" y="1776350"/>
            <a:ext cx="1512900" cy="1122300"/>
          </a:xfrm>
          <a:prstGeom prst="trapezoid">
            <a:avLst>
              <a:gd name="adj" fmla="val 25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7" name="Shape 547"/>
          <p:cNvSpPr/>
          <p:nvPr/>
        </p:nvSpPr>
        <p:spPr>
          <a:xfrm rot="10800000">
            <a:off x="3991650" y="2898650"/>
            <a:ext cx="995700" cy="936900"/>
          </a:xfrm>
          <a:prstGeom prst="trapezoid">
            <a:avLst>
              <a:gd name="adj" fmla="val 25000"/>
            </a:avLst>
          </a:prstGeom>
          <a:solidFill>
            <a:srgbClr val="09CA6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09CA68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07126" y="4568875"/>
            <a:ext cx="2326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r-TR" b="1" dirty="0" smtClean="0">
                <a:solidFill>
                  <a:schemeClr val="tx1"/>
                </a:solidFill>
              </a:rPr>
              <a:t>                © </a:t>
            </a:r>
            <a:r>
              <a:rPr lang="tr-TR" b="1" dirty="0" err="1">
                <a:solidFill>
                  <a:schemeClr val="tx1"/>
                </a:solidFill>
              </a:rPr>
              <a:t>L.Clarcq</a:t>
            </a:r>
            <a:r>
              <a:rPr lang="tr-TR" b="1" dirty="0">
                <a:solidFill>
                  <a:schemeClr val="tx1"/>
                </a:solidFill>
              </a:rPr>
              <a:t> 2017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84" y="0"/>
            <a:ext cx="8520600" cy="4550734"/>
          </a:xfrm>
        </p:spPr>
        <p:txBody>
          <a:bodyPr/>
          <a:lstStyle/>
          <a:p>
            <a:pPr lvl="0"/>
            <a:r>
              <a:rPr lang="en-US" sz="2400" dirty="0" smtClean="0">
                <a:solidFill>
                  <a:schemeClr val="tx1"/>
                </a:solidFill>
              </a:rPr>
              <a:t>1.   </a:t>
            </a:r>
            <a:r>
              <a:rPr lang="en-US" sz="2400" dirty="0" smtClean="0">
                <a:solidFill>
                  <a:srgbClr val="FFC000"/>
                </a:solidFill>
              </a:rPr>
              <a:t>Is the goal to </a:t>
            </a:r>
            <a:r>
              <a:rPr lang="en-US" sz="2400" dirty="0" err="1" smtClean="0">
                <a:solidFill>
                  <a:srgbClr val="FFC000"/>
                </a:solidFill>
              </a:rPr>
              <a:t>i</a:t>
            </a:r>
            <a:r>
              <a:rPr lang="en" sz="2400" dirty="0" err="1" smtClean="0">
                <a:solidFill>
                  <a:srgbClr val="FFC000"/>
                </a:solidFill>
              </a:rPr>
              <a:t>ncrease</a:t>
            </a:r>
            <a:r>
              <a:rPr lang="en" sz="2400" dirty="0" smtClean="0">
                <a:solidFill>
                  <a:srgbClr val="FFC000"/>
                </a:solidFill>
              </a:rPr>
              <a:t> </a:t>
            </a:r>
            <a:r>
              <a:rPr lang="en" sz="2400" dirty="0">
                <a:solidFill>
                  <a:srgbClr val="FFC000"/>
                </a:solidFill>
              </a:rPr>
              <a:t>students’ ability to </a:t>
            </a:r>
            <a:r>
              <a:rPr lang="en" sz="2400" dirty="0" smtClean="0">
                <a:solidFill>
                  <a:srgbClr val="FFC000"/>
                </a:solidFill>
              </a:rPr>
              <a:t>COMMUNICATE</a:t>
            </a:r>
            <a:r>
              <a:rPr lang="en-US" sz="2400" dirty="0" smtClean="0">
                <a:solidFill>
                  <a:srgbClr val="FFC000"/>
                </a:solidFill>
              </a:rPr>
              <a:t>?</a:t>
            </a:r>
          </a:p>
          <a:p>
            <a:pPr lvl="0"/>
            <a:r>
              <a:rPr lang="en-US" sz="2400" dirty="0" smtClean="0">
                <a:solidFill>
                  <a:schemeClr val="tx1"/>
                </a:solidFill>
              </a:rPr>
              <a:t>2.   </a:t>
            </a:r>
            <a:r>
              <a:rPr lang="en-US" sz="2400" dirty="0" smtClean="0">
                <a:solidFill>
                  <a:srgbClr val="FFC000"/>
                </a:solidFill>
              </a:rPr>
              <a:t>Does it incorporate</a:t>
            </a:r>
            <a:r>
              <a:rPr lang="en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smtClean="0">
                <a:solidFill>
                  <a:srgbClr val="FFC000"/>
                </a:solidFill>
              </a:rPr>
              <a:t>i</a:t>
            </a:r>
            <a:r>
              <a:rPr lang="en" sz="2400" dirty="0" err="1" smtClean="0">
                <a:solidFill>
                  <a:srgbClr val="FFC000"/>
                </a:solidFill>
              </a:rPr>
              <a:t>nteractive</a:t>
            </a:r>
            <a:r>
              <a:rPr lang="en" sz="2400" dirty="0" smtClean="0">
                <a:solidFill>
                  <a:srgbClr val="FFC000"/>
                </a:solidFill>
              </a:rPr>
              <a:t> </a:t>
            </a:r>
            <a:r>
              <a:rPr lang="en" sz="2400" dirty="0">
                <a:solidFill>
                  <a:srgbClr val="FFC000"/>
                </a:solidFill>
              </a:rPr>
              <a:t>Input-</a:t>
            </a:r>
            <a:r>
              <a:rPr lang="en" sz="2400" i="1" dirty="0">
                <a:solidFill>
                  <a:srgbClr val="FFC000"/>
                </a:solidFill>
              </a:rPr>
              <a:t>based</a:t>
            </a:r>
            <a:r>
              <a:rPr lang="en" sz="24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FFC000"/>
                </a:solidFill>
              </a:rPr>
              <a:t>a</a:t>
            </a:r>
            <a:r>
              <a:rPr lang="en" sz="2400" dirty="0" err="1" smtClean="0">
                <a:solidFill>
                  <a:srgbClr val="FFC000"/>
                </a:solidFill>
              </a:rPr>
              <a:t>ctivities</a:t>
            </a:r>
            <a:r>
              <a:rPr lang="en-US" sz="2400" dirty="0" smtClean="0">
                <a:solidFill>
                  <a:srgbClr val="FFC000"/>
                </a:solidFill>
              </a:rPr>
              <a:t>?</a:t>
            </a:r>
            <a:endParaRPr lang="en" sz="2400" dirty="0">
              <a:solidFill>
                <a:srgbClr val="FFC000"/>
              </a:solidFill>
            </a:endParaRPr>
          </a:p>
          <a:p>
            <a:pPr marL="457200" lvl="0" indent="-457200">
              <a:buAutoNum type="arabicPeriod" startAt="3"/>
            </a:pPr>
            <a:r>
              <a:rPr lang="en-US" sz="2400" dirty="0" smtClean="0">
                <a:solidFill>
                  <a:srgbClr val="FFC000"/>
                </a:solidFill>
              </a:rPr>
              <a:t>Is </a:t>
            </a:r>
            <a:r>
              <a:rPr lang="en-US" sz="2400" dirty="0" smtClean="0">
                <a:solidFill>
                  <a:srgbClr val="FFC000"/>
                </a:solidFill>
              </a:rPr>
              <a:t>it based on </a:t>
            </a:r>
            <a:r>
              <a:rPr lang="en-US" sz="2400" dirty="0" err="1" smtClean="0">
                <a:solidFill>
                  <a:srgbClr val="FFC000"/>
                </a:solidFill>
              </a:rPr>
              <a:t>Krashen’s</a:t>
            </a:r>
            <a:r>
              <a:rPr lang="en-US" sz="2400" dirty="0" smtClean="0">
                <a:solidFill>
                  <a:srgbClr val="FFC000"/>
                </a:solidFill>
              </a:rPr>
              <a:t> Hypotheses</a:t>
            </a:r>
            <a:r>
              <a:rPr lang="en-US" sz="2400" dirty="0" smtClean="0">
                <a:solidFill>
                  <a:srgbClr val="FFC000"/>
                </a:solidFill>
              </a:rPr>
              <a:t>?</a:t>
            </a:r>
          </a:p>
          <a:p>
            <a:pPr lvl="0"/>
            <a:r>
              <a:rPr lang="en-US" sz="2400" dirty="0" smtClean="0">
                <a:solidFill>
                  <a:schemeClr val="tx1"/>
                </a:solidFill>
              </a:rPr>
              <a:t>4.   </a:t>
            </a:r>
            <a:r>
              <a:rPr lang="en-US" sz="2400" dirty="0" smtClean="0">
                <a:solidFill>
                  <a:srgbClr val="FFC000"/>
                </a:solidFill>
              </a:rPr>
              <a:t>Is the teacher checking for comprehension?</a:t>
            </a:r>
            <a:endParaRPr lang="en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5</a:t>
            </a:r>
            <a:r>
              <a:rPr lang="en-US" sz="2400" dirty="0" smtClean="0">
                <a:solidFill>
                  <a:schemeClr val="tx1"/>
                </a:solidFill>
              </a:rPr>
              <a:t>.   </a:t>
            </a:r>
            <a:r>
              <a:rPr lang="en-US" sz="2400" dirty="0" smtClean="0">
                <a:solidFill>
                  <a:srgbClr val="FF56FC"/>
                </a:solidFill>
              </a:rPr>
              <a:t>Does it include the three Elements of TPRS®?</a:t>
            </a:r>
          </a:p>
          <a:p>
            <a:pPr lvl="0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.   </a:t>
            </a:r>
            <a:r>
              <a:rPr lang="en-US" sz="2400" dirty="0" smtClean="0">
                <a:solidFill>
                  <a:srgbClr val="92D050"/>
                </a:solidFill>
              </a:rPr>
              <a:t>Is </a:t>
            </a:r>
            <a:r>
              <a:rPr lang="en-US" sz="2400" dirty="0" smtClean="0">
                <a:solidFill>
                  <a:srgbClr val="92D050"/>
                </a:solidFill>
              </a:rPr>
              <a:t>it created for students’ success</a:t>
            </a:r>
            <a:r>
              <a:rPr lang="en-US" sz="2400" dirty="0" smtClean="0">
                <a:solidFill>
                  <a:srgbClr val="92D050"/>
                </a:solidFill>
              </a:rPr>
              <a:t>?</a:t>
            </a:r>
          </a:p>
          <a:p>
            <a:pPr marL="457200" lvl="0" indent="-457200">
              <a:buAutoNum type="arabicPeriod" startAt="7"/>
            </a:pPr>
            <a:r>
              <a:rPr lang="en-US" sz="2400" dirty="0" smtClean="0">
                <a:solidFill>
                  <a:srgbClr val="FFFF00"/>
                </a:solidFill>
              </a:rPr>
              <a:t>Are the students focused on the storyline?</a:t>
            </a:r>
            <a:r>
              <a:rPr lang="en-US" sz="2400" dirty="0" smtClean="0">
                <a:solidFill>
                  <a:srgbClr val="FFFF00"/>
                </a:solidFill>
              </a:rPr>
              <a:t>                                                               </a:t>
            </a:r>
          </a:p>
          <a:p>
            <a:pPr lvl="0"/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                                                                                         </a:t>
            </a:r>
            <a:r>
              <a:rPr lang="tr-TR" sz="1400" b="1" dirty="0" smtClean="0">
                <a:solidFill>
                  <a:schemeClr val="tx1"/>
                </a:solidFill>
              </a:rPr>
              <a:t>© </a:t>
            </a:r>
            <a:r>
              <a:rPr lang="tr-TR" sz="1400" b="1" dirty="0" err="1">
                <a:solidFill>
                  <a:schemeClr val="tx1"/>
                </a:solidFill>
              </a:rPr>
              <a:t>L.Clarcq</a:t>
            </a:r>
            <a:r>
              <a:rPr lang="tr-TR" sz="1400" b="1" dirty="0">
                <a:solidFill>
                  <a:schemeClr val="tx1"/>
                </a:solidFill>
              </a:rPr>
              <a:t> 2017</a:t>
            </a:r>
          </a:p>
          <a:p>
            <a:pPr marL="457200" lvl="0" indent="-457200">
              <a:buAutoNum type="arabicPeriod" startAt="7"/>
            </a:pPr>
            <a:endParaRPr lang="en-US" sz="2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4681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Shape 587"/>
          <p:cNvSpPr txBox="1">
            <a:spLocks noGrp="1"/>
          </p:cNvSpPr>
          <p:nvPr>
            <p:ph type="body" idx="1"/>
          </p:nvPr>
        </p:nvSpPr>
        <p:spPr>
          <a:xfrm>
            <a:off x="74429" y="244549"/>
            <a:ext cx="8931348" cy="457863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If you have questions like these: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 smtClean="0">
                <a:solidFill>
                  <a:schemeClr val="tx1"/>
                </a:solidFill>
              </a:rPr>
              <a:t>What </a:t>
            </a:r>
            <a:r>
              <a:rPr lang="en" sz="2400" b="1" dirty="0">
                <a:solidFill>
                  <a:schemeClr val="tx1"/>
                </a:solidFill>
              </a:rPr>
              <a:t>about classes above Novice-Low?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What about using a textbook?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              What about finding materials?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                        </a:t>
            </a:r>
            <a:r>
              <a:rPr lang="en" sz="2400" b="1" dirty="0" smtClean="0">
                <a:solidFill>
                  <a:schemeClr val="tx1"/>
                </a:solidFill>
              </a:rPr>
              <a:t>  </a:t>
            </a:r>
            <a:r>
              <a:rPr lang="en" sz="2400" b="1" dirty="0">
                <a:solidFill>
                  <a:schemeClr val="tx1"/>
                </a:solidFill>
              </a:rPr>
              <a:t>What other kinds of “stories” are there?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                                        What does a class look like</a:t>
            </a:r>
            <a:r>
              <a:rPr lang="en" sz="2400" b="1" dirty="0" smtClean="0">
                <a:solidFill>
                  <a:schemeClr val="tx1"/>
                </a:solidFill>
              </a:rPr>
              <a:t>?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en" sz="2400" b="1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Shape 593"/>
          <p:cNvSpPr txBox="1">
            <a:spLocks noGrp="1"/>
          </p:cNvSpPr>
          <p:nvPr>
            <p:ph type="body" idx="1"/>
          </p:nvPr>
        </p:nvSpPr>
        <p:spPr>
          <a:xfrm>
            <a:off x="192325" y="34662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Or these: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 smtClean="0">
                <a:solidFill>
                  <a:schemeClr val="tx1"/>
                </a:solidFill>
              </a:rPr>
              <a:t>How </a:t>
            </a:r>
            <a:r>
              <a:rPr lang="en" sz="2400" b="1" dirty="0">
                <a:solidFill>
                  <a:schemeClr val="tx1"/>
                </a:solidFill>
              </a:rPr>
              <a:t>do I bridge students to/from a program that uses TPRS®?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How do I talk to administrators about it?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      How do I prepare students for it?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                  How do I prepare myself for it?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                       </a:t>
            </a:r>
            <a:r>
              <a:rPr lang="en" sz="2400" b="1" dirty="0" smtClean="0">
                <a:solidFill>
                  <a:schemeClr val="tx1"/>
                </a:solidFill>
              </a:rPr>
              <a:t>   </a:t>
            </a:r>
            <a:r>
              <a:rPr lang="en" sz="2400" b="1" dirty="0">
                <a:solidFill>
                  <a:schemeClr val="tx1"/>
                </a:solidFill>
              </a:rPr>
              <a:t>How do I know if I am doing it right?</a:t>
            </a:r>
          </a:p>
          <a:p>
            <a:pPr lvl="0">
              <a:spcBef>
                <a:spcPts val="0"/>
              </a:spcBef>
              <a:buNone/>
            </a:pPr>
            <a:r>
              <a:rPr lang="en" sz="2400" b="1" dirty="0">
                <a:solidFill>
                  <a:schemeClr val="tx1"/>
                </a:solidFill>
              </a:rPr>
              <a:t>                                                       How do I get started?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hape 59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2800" b="1" dirty="0" smtClean="0">
                <a:solidFill>
                  <a:schemeClr val="tx1"/>
                </a:solidFill>
              </a:rPr>
              <a:t>You </a:t>
            </a:r>
            <a:r>
              <a:rPr lang="en-US" sz="2800" b="1" dirty="0">
                <a:solidFill>
                  <a:schemeClr val="tx1"/>
                </a:solidFill>
              </a:rPr>
              <a:t>can find a schedule for numerous training </a:t>
            </a:r>
            <a:r>
              <a:rPr lang="en-US" sz="2800" b="1" dirty="0" smtClean="0">
                <a:solidFill>
                  <a:schemeClr val="tx1"/>
                </a:solidFill>
              </a:rPr>
              <a:t>opportunities here:</a:t>
            </a:r>
          </a:p>
          <a:p>
            <a:pPr lvl="0"/>
            <a:endParaRPr lang="en-US" sz="2800" b="1" dirty="0">
              <a:solidFill>
                <a:schemeClr val="tx1"/>
              </a:solidFill>
            </a:endParaRP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hlinkClick r:id="rId3"/>
              </a:rPr>
              <a:t>Http</a:t>
            </a:r>
            <a:r>
              <a:rPr lang="en-US" sz="2000" b="1" dirty="0">
                <a:solidFill>
                  <a:schemeClr val="tx1"/>
                </a:solidFill>
                <a:hlinkClick r:id="rId3"/>
              </a:rPr>
              <a:t>://blog.heartsforteaching.com/upcoming-tprstci-training-opportunities</a:t>
            </a:r>
            <a:r>
              <a:rPr lang="en-US" sz="2000" b="1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lvl="0"/>
            <a:endParaRPr lang="en-US" sz="2000" b="1" dirty="0">
              <a:solidFill>
                <a:schemeClr val="tx1"/>
              </a:solidFill>
            </a:endParaRPr>
          </a:p>
          <a:p>
            <a:pPr lvl="0"/>
            <a:r>
              <a:rPr lang="en-US" sz="1400" b="1" dirty="0" smtClean="0">
                <a:solidFill>
                  <a:schemeClr val="tx1"/>
                </a:solidFill>
              </a:rPr>
              <a:t>© </a:t>
            </a:r>
            <a:r>
              <a:rPr lang="en-US" sz="1400" b="1" dirty="0" err="1" smtClean="0">
                <a:solidFill>
                  <a:schemeClr val="tx1"/>
                </a:solidFill>
              </a:rPr>
              <a:t>L.Clarcq</a:t>
            </a:r>
            <a:r>
              <a:rPr lang="en-US" sz="1400" b="1" dirty="0" smtClean="0">
                <a:solidFill>
                  <a:schemeClr val="tx1"/>
                </a:solidFill>
              </a:rPr>
              <a:t> 2017</a:t>
            </a:r>
            <a:endParaRPr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873</Words>
  <Application>Microsoft Macintosh PowerPoint</Application>
  <PresentationFormat>On-screen Show (16:9)</PresentationFormat>
  <Paragraphs>181</Paragraphs>
  <Slides>64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Average</vt:lpstr>
      <vt:lpstr>Oswald</vt:lpstr>
      <vt:lpstr>Arial</vt:lpstr>
      <vt:lpstr>slate</vt:lpstr>
      <vt:lpstr>VFLA 2017</vt:lpstr>
      <vt:lpstr>PowerPoint Presentation</vt:lpstr>
      <vt:lpstr>PowerPoint Presentation</vt:lpstr>
      <vt:lpstr>PowerPoint Presentation</vt:lpstr>
      <vt:lpstr>PowerPoint Presentation</vt:lpstr>
      <vt:lpstr>Define TPRS®</vt:lpstr>
      <vt:lpstr> TPRS®</vt:lpstr>
      <vt:lpstr> TPRS®</vt:lpstr>
      <vt:lpstr> TPRS®</vt:lpstr>
      <vt:lpstr>PowerPoint Presentation</vt:lpstr>
      <vt:lpstr>“Definition”: A way to approach interaction in the                         language classroom.  Goal: Increase students’ ability to COMMUNICATE  Using:  Interactive Input-based Activities  Based on:  Dr. Krashen’s Hypotheses   </vt:lpstr>
      <vt:lpstr>www.sdkrashen.com</vt:lpstr>
      <vt:lpstr>Language Acquisition  provides a better base for communication than  Language Learning.  Subconscious Brain at Work Less affected by the Affective Filter  </vt:lpstr>
      <vt:lpstr> Comprehended  Input  creates and grows language in the brain..  Layers of Comprehended Input provide  a language base for the brain.  </vt:lpstr>
      <vt:lpstr> TPRS®</vt:lpstr>
      <vt:lpstr>                  Ways to Provide Comprehensible Input</vt:lpstr>
      <vt:lpstr>                  Ways to Provide Comprehensible Input</vt:lpstr>
      <vt:lpstr>                  Ways to Provide Comprehensible Input</vt:lpstr>
      <vt:lpstr> Three Elements of TPRS®</vt:lpstr>
      <vt:lpstr>               Ways to Provide Comprehensible Input</vt:lpstr>
      <vt:lpstr> TPRS®</vt:lpstr>
      <vt:lpstr>Student Success=Increased Proficiency</vt:lpstr>
      <vt:lpstr>Questions to ask about the instruction:      </vt:lpstr>
      <vt:lpstr> TPRS®</vt:lpstr>
      <vt:lpstr>                                            </vt:lpstr>
      <vt:lpstr>PowerPoint Presentation</vt:lpstr>
      <vt:lpstr>A Demo is NOT an example of a lesson.</vt:lpstr>
      <vt:lpstr>A Demo is NOT a training.</vt:lpstr>
      <vt:lpstr>Demo+Training     Student brain+Teacher brain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kinds of “stories” have we seen so far?</vt:lpstr>
      <vt:lpstr> TPRS®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VFLA 2017</dc:title>
  <cp:lastModifiedBy>Laurie Clarcq</cp:lastModifiedBy>
  <cp:revision>16</cp:revision>
  <dcterms:modified xsi:type="dcterms:W3CDTF">2017-03-18T03:39:58Z</dcterms:modified>
</cp:coreProperties>
</file>