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341" r:id="rId3"/>
    <p:sldId id="259" r:id="rId4"/>
    <p:sldId id="260" r:id="rId5"/>
    <p:sldId id="261" r:id="rId6"/>
    <p:sldId id="262" r:id="rId7"/>
    <p:sldId id="263" r:id="rId8"/>
    <p:sldId id="264" r:id="rId9"/>
    <p:sldId id="265" r:id="rId10"/>
    <p:sldId id="266" r:id="rId11"/>
    <p:sldId id="267" r:id="rId12"/>
    <p:sldId id="339"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6" r:id="rId28"/>
    <p:sldId id="289" r:id="rId29"/>
    <p:sldId id="292" r:id="rId30"/>
    <p:sldId id="293" r:id="rId31"/>
    <p:sldId id="294" r:id="rId32"/>
    <p:sldId id="295" r:id="rId33"/>
    <p:sldId id="296" r:id="rId34"/>
    <p:sldId id="297" r:id="rId35"/>
    <p:sldId id="298" r:id="rId36"/>
    <p:sldId id="299" r:id="rId37"/>
    <p:sldId id="340"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 id="315"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 id="332" r:id="rId70"/>
    <p:sldId id="333" r:id="rId71"/>
    <p:sldId id="334" r:id="rId72"/>
    <p:sldId id="335" r:id="rId73"/>
    <p:sldId id="336" r:id="rId74"/>
    <p:sldId id="338" r:id="rId7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43"/>
  </p:normalViewPr>
  <p:slideViewPr>
    <p:cSldViewPr snapToGrid="0" snapToObjects="1">
      <p:cViewPr varScale="1">
        <p:scale>
          <a:sx n="76" d="100"/>
          <a:sy n="76" d="100"/>
        </p:scale>
        <p:origin x="216"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notesMaster" Target="notesMasters/notesMaster1.xml"/><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xfrm>
            <a:off x="1143000" y="685800"/>
            <a:ext cx="4572000" cy="3429000"/>
          </a:xfrm>
          <a:prstGeom prst="rect">
            <a:avLst/>
          </a:prstGeom>
        </p:spPr>
        <p:txBody>
          <a:bodyPr/>
          <a:lstStyle/>
          <a:p>
            <a:endParaRPr/>
          </a:p>
        </p:txBody>
      </p:sp>
      <p:sp>
        <p:nvSpPr>
          <p:cNvPr id="164" name="Shape 16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noRot="1" noChangeAspect="1"/>
          </p:cNvSpPr>
          <p:nvPr>
            <p:ph type="sldImg"/>
          </p:nvPr>
        </p:nvSpPr>
        <p:spPr>
          <a:prstGeom prst="rect">
            <a:avLst/>
          </a:prstGeom>
        </p:spPr>
        <p:txBody>
          <a:bodyPr/>
          <a:lstStyle/>
          <a:p>
            <a:endParaRPr/>
          </a:p>
        </p:txBody>
      </p:sp>
      <p:sp>
        <p:nvSpPr>
          <p:cNvPr id="302" name="Shape 302"/>
          <p:cNvSpPr>
            <a:spLocks noGrp="1"/>
          </p:cNvSpPr>
          <p:nvPr>
            <p:ph type="body" sz="quarter" idx="1"/>
          </p:nvPr>
        </p:nvSpPr>
        <p:spPr>
          <a:prstGeom prst="rect">
            <a:avLst/>
          </a:prstGeom>
        </p:spPr>
        <p:txBody>
          <a:bodyPr/>
          <a:lstStyle/>
          <a:p>
            <a:r>
              <a:t>Michele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Shape 305"/>
          <p:cNvSpPr>
            <a:spLocks noGrp="1" noRot="1" noChangeAspect="1"/>
          </p:cNvSpPr>
          <p:nvPr>
            <p:ph type="sldImg"/>
          </p:nvPr>
        </p:nvSpPr>
        <p:spPr>
          <a:prstGeom prst="rect">
            <a:avLst/>
          </a:prstGeom>
        </p:spPr>
        <p:txBody>
          <a:bodyPr/>
          <a:lstStyle/>
          <a:p>
            <a:endParaRPr/>
          </a:p>
        </p:txBody>
      </p:sp>
      <p:sp>
        <p:nvSpPr>
          <p:cNvPr id="306" name="Shape 306"/>
          <p:cNvSpPr>
            <a:spLocks noGrp="1"/>
          </p:cNvSpPr>
          <p:nvPr>
            <p:ph type="body" sz="quarter" idx="1"/>
          </p:nvPr>
        </p:nvSpPr>
        <p:spPr>
          <a:prstGeom prst="rect">
            <a:avLst/>
          </a:prstGeom>
        </p:spPr>
        <p:txBody>
          <a:bodyPr/>
          <a:lstStyle/>
          <a:p>
            <a:r>
              <a:t>Michele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Shape 360"/>
          <p:cNvSpPr>
            <a:spLocks noGrp="1" noRot="1" noChangeAspect="1"/>
          </p:cNvSpPr>
          <p:nvPr>
            <p:ph type="sldImg"/>
          </p:nvPr>
        </p:nvSpPr>
        <p:spPr>
          <a:prstGeom prst="rect">
            <a:avLst/>
          </a:prstGeom>
        </p:spPr>
        <p:txBody>
          <a:bodyPr/>
          <a:lstStyle/>
          <a:p>
            <a:endParaRPr/>
          </a:p>
        </p:txBody>
      </p:sp>
      <p:sp>
        <p:nvSpPr>
          <p:cNvPr id="361" name="Shape 361"/>
          <p:cNvSpPr>
            <a:spLocks noGrp="1"/>
          </p:cNvSpPr>
          <p:nvPr>
            <p:ph type="body" sz="quarter" idx="1"/>
          </p:nvPr>
        </p:nvSpPr>
        <p:spPr>
          <a:prstGeom prst="rect">
            <a:avLst/>
          </a:prstGeom>
        </p:spPr>
        <p:txBody>
          <a:bodyPr/>
          <a:lstStyle/>
          <a:p>
            <a:r>
              <a:t>Michele  review slide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Shape 364"/>
          <p:cNvSpPr>
            <a:spLocks noGrp="1" noRot="1" noChangeAspect="1"/>
          </p:cNvSpPr>
          <p:nvPr>
            <p:ph type="sldImg"/>
          </p:nvPr>
        </p:nvSpPr>
        <p:spPr>
          <a:prstGeom prst="rect">
            <a:avLst/>
          </a:prstGeom>
        </p:spPr>
        <p:txBody>
          <a:bodyPr/>
          <a:lstStyle/>
          <a:p>
            <a:endParaRPr/>
          </a:p>
        </p:txBody>
      </p:sp>
      <p:sp>
        <p:nvSpPr>
          <p:cNvPr id="365" name="Shape 365"/>
          <p:cNvSpPr>
            <a:spLocks noGrp="1"/>
          </p:cNvSpPr>
          <p:nvPr>
            <p:ph type="body" sz="quarter" idx="1"/>
          </p:nvPr>
        </p:nvSpPr>
        <p:spPr>
          <a:prstGeom prst="rect">
            <a:avLst/>
          </a:prstGeom>
        </p:spPr>
        <p:txBody>
          <a:bodyPr/>
          <a:lstStyle/>
          <a:p>
            <a:r>
              <a:t>Laurie….chose Mending Wall  Step 1 chose core/kernel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Shape 378"/>
          <p:cNvSpPr>
            <a:spLocks noGrp="1" noRot="1" noChangeAspect="1"/>
          </p:cNvSpPr>
          <p:nvPr>
            <p:ph type="sldImg"/>
          </p:nvPr>
        </p:nvSpPr>
        <p:spPr>
          <a:prstGeom prst="rect">
            <a:avLst/>
          </a:prstGeom>
        </p:spPr>
        <p:txBody>
          <a:bodyPr/>
          <a:lstStyle/>
          <a:p>
            <a:endParaRPr/>
          </a:p>
        </p:txBody>
      </p:sp>
      <p:sp>
        <p:nvSpPr>
          <p:cNvPr id="379" name="Shape 379"/>
          <p:cNvSpPr>
            <a:spLocks noGrp="1"/>
          </p:cNvSpPr>
          <p:nvPr>
            <p:ph type="body" sz="quarter" idx="1"/>
          </p:nvPr>
        </p:nvSpPr>
        <p:spPr>
          <a:prstGeom prst="rect">
            <a:avLst/>
          </a:prstGeom>
        </p:spPr>
        <p:txBody>
          <a:bodyPr/>
          <a:lstStyle/>
          <a:p>
            <a:r>
              <a:t>Laurie….chose Mending Wall  Step 1 chose core/kernel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Shape 12"/>
          <p:cNvSpPr>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Title Text</a:t>
            </a:r>
          </a:p>
        </p:txBody>
      </p:sp>
      <p:sp>
        <p:nvSpPr>
          <p:cNvPr id="21" name="Shape 2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Shape 30"/>
          <p:cNvSpPr>
            <a:spLocks noGrp="1"/>
          </p:cNvSpPr>
          <p:nvPr>
            <p:ph type="body" sz="quarter" idx="1"/>
          </p:nvPr>
        </p:nvSpPr>
        <p:spPr>
          <a:xfrm>
            <a:off x="831850" y="4589462"/>
            <a:ext cx="10515600" cy="1500188"/>
          </a:xfrm>
          <a:prstGeom prst="rect">
            <a:avLst/>
          </a:prstGeom>
        </p:spPr>
        <p:txBody>
          <a:bodyPr/>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Title Text</a:t>
            </a:r>
          </a:p>
        </p:txBody>
      </p:sp>
      <p:sp>
        <p:nvSpPr>
          <p:cNvPr id="39" name="Shape 39"/>
          <p:cNvSpPr>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xfrm>
            <a:off x="839787" y="365125"/>
            <a:ext cx="10515601" cy="1325563"/>
          </a:xfrm>
          <a:prstGeom prst="rect">
            <a:avLst/>
          </a:prstGeom>
        </p:spPr>
        <p:txBody>
          <a:bodyPr/>
          <a:lstStyle/>
          <a:p>
            <a:r>
              <a:t>Title Text</a:t>
            </a:r>
          </a:p>
        </p:txBody>
      </p:sp>
      <p:sp>
        <p:nvSpPr>
          <p:cNvPr id="48" name="Shape 48"/>
          <p:cNvSpPr>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Shape 49"/>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Title Text</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Shape 73"/>
          <p:cNvSpPr>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Shape 74"/>
          <p:cNvSpPr>
            <a:spLocks noGrp="1"/>
          </p:cNvSpPr>
          <p:nvPr>
            <p:ph type="body" sz="quarter" idx="13"/>
          </p:nvPr>
        </p:nvSpPr>
        <p:spPr>
          <a:xfrm>
            <a:off x="839787" y="2057400"/>
            <a:ext cx="3932238" cy="3811588"/>
          </a:xfrm>
          <a:prstGeom prst="rect">
            <a:avLst/>
          </a:prstGeom>
        </p:spPr>
        <p:txBody>
          <a:bodyPr/>
          <a:lstStyle/>
          <a:p>
            <a:pPr marL="0" indent="0">
              <a:buSzTx/>
              <a:buFontTx/>
              <a:buNone/>
              <a:defRPr sz="16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Shape 83"/>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84" name="Shape 84"/>
          <p:cNvSpPr>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r>
              <a:t>Title Text</a:t>
            </a:r>
          </a:p>
        </p:txBody>
      </p:sp>
      <p:sp>
        <p:nvSpPr>
          <p:cNvPr id="93" name="Shape 93"/>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Shape 101"/>
          <p:cNvSpPr>
            <a:spLocks noGrp="1"/>
          </p:cNvSpPr>
          <p:nvPr>
            <p:ph type="title"/>
          </p:nvPr>
        </p:nvSpPr>
        <p:spPr>
          <a:xfrm>
            <a:off x="8724900" y="365125"/>
            <a:ext cx="2628900" cy="5811838"/>
          </a:xfrm>
          <a:prstGeom prst="rect">
            <a:avLst/>
          </a:prstGeom>
        </p:spPr>
        <p:txBody>
          <a:bodyPr/>
          <a:lstStyle/>
          <a:p>
            <a:r>
              <a:t>Title Text</a:t>
            </a:r>
          </a:p>
        </p:txBody>
      </p:sp>
      <p:sp>
        <p:nvSpPr>
          <p:cNvPr id="102" name="Shape 102"/>
          <p:cNvSpPr>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110" name="Shape 110"/>
          <p:cNvSpPr>
            <a:spLocks noGrp="1"/>
          </p:cNvSpPr>
          <p:nvPr>
            <p:ph type="title"/>
          </p:nvPr>
        </p:nvSpPr>
        <p:spPr>
          <a:xfrm>
            <a:off x="1190625" y="5179219"/>
            <a:ext cx="9810750" cy="1196578"/>
          </a:xfrm>
          <a:prstGeom prst="rect">
            <a:avLst/>
          </a:prstGeom>
        </p:spPr>
        <p:txBody>
          <a:bodyPr lIns="91424" tIns="91424" rIns="91424" bIns="91424"/>
          <a:lstStyle>
            <a:lvl1pPr algn="ctr">
              <a:lnSpc>
                <a:spcPct val="100000"/>
              </a:lnSpc>
            </a:lvl1pPr>
          </a:lstStyle>
          <a:p>
            <a:r>
              <a:t>Title Text</a:t>
            </a:r>
          </a:p>
        </p:txBody>
      </p:sp>
      <p:sp>
        <p:nvSpPr>
          <p:cNvPr id="111" name="Shape 111"/>
          <p:cNvSpPr>
            <a:spLocks noGrp="1"/>
          </p:cNvSpPr>
          <p:nvPr>
            <p:ph type="body" sz="quarter" idx="1"/>
          </p:nvPr>
        </p:nvSpPr>
        <p:spPr>
          <a:xfrm>
            <a:off x="0" y="0"/>
            <a:ext cx="2812501" cy="2109375"/>
          </a:xfrm>
          <a:prstGeom prst="rect">
            <a:avLst/>
          </a:prstGeom>
        </p:spPr>
        <p:txBody>
          <a:bodyPr lIns="91424" tIns="91424" rIns="91424" bIns="91424"/>
          <a:lstStyle>
            <a:lvl1pPr marL="0" indent="0" algn="ctr">
              <a:lnSpc>
                <a:spcPct val="100000"/>
              </a:lnSpc>
              <a:spcBef>
                <a:spcPts val="0"/>
              </a:spcBef>
            </a:lvl1pPr>
            <a:lvl2pPr marL="0" indent="0" algn="ctr">
              <a:lnSpc>
                <a:spcPct val="100000"/>
              </a:lnSpc>
              <a:spcBef>
                <a:spcPts val="0"/>
              </a:spcBef>
            </a:lvl2pPr>
            <a:lvl3pPr marL="0" indent="0" algn="ctr">
              <a:lnSpc>
                <a:spcPct val="100000"/>
              </a:lnSpc>
              <a:spcBef>
                <a:spcPts val="0"/>
              </a:spcBef>
            </a:lvl3pPr>
            <a:lvl4pPr marL="0" indent="0" algn="ctr">
              <a:lnSpc>
                <a:spcPct val="100000"/>
              </a:lnSpc>
              <a:spcBef>
                <a:spcPts val="0"/>
              </a:spcBef>
            </a:lvl4pPr>
            <a:lvl5pPr marL="0" indent="0" algn="ctr">
              <a:lnSpc>
                <a:spcPct val="100000"/>
              </a:lnSpc>
              <a:spcBef>
                <a:spcPts val="0"/>
              </a:spcBef>
            </a:lvl5pPr>
          </a:lstStyle>
          <a:p>
            <a:r>
              <a:t>Body Level One</a:t>
            </a:r>
          </a:p>
          <a:p>
            <a:pPr lvl="1"/>
            <a:r>
              <a:t>Body Level Two</a:t>
            </a:r>
          </a:p>
          <a:p>
            <a:pPr lvl="2"/>
            <a:r>
              <a:t>Body Level Three</a:t>
            </a:r>
          </a:p>
          <a:p>
            <a:pPr lvl="3"/>
            <a:r>
              <a:t>Body Level Four</a:t>
            </a:r>
          </a:p>
          <a:p>
            <a:pPr lvl="4"/>
            <a:r>
              <a:t>Body Level Five</a:t>
            </a:r>
          </a:p>
        </p:txBody>
      </p:sp>
      <p:sp>
        <p:nvSpPr>
          <p:cNvPr id="112" name="Shape 112"/>
          <p:cNvSpPr>
            <a:spLocks noGrp="1"/>
          </p:cNvSpPr>
          <p:nvPr>
            <p:ph type="sldNum" sz="quarter" idx="2"/>
          </p:nvPr>
        </p:nvSpPr>
        <p:spPr>
          <a:xfrm>
            <a:off x="0" y="0"/>
            <a:ext cx="217111" cy="218400"/>
          </a:xfrm>
          <a:prstGeom prst="rect">
            <a:avLst/>
          </a:prstGeom>
        </p:spPr>
        <p:txBody>
          <a:bodyPr lIns="45699" tIns="45699" rIns="45699" bIns="45699" anchor="t"/>
          <a:lstStyle>
            <a:lvl1pPr algn="l">
              <a:defRPr sz="800">
                <a:solidFill>
                  <a:srgbClr val="000000"/>
                </a:solidFill>
                <a:latin typeface="Cabin"/>
                <a:ea typeface="Cabin"/>
                <a:cs typeface="Cabin"/>
                <a:sym typeface="Cabin"/>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Content">
    <p:bg>
      <p:bgPr>
        <a:gradFill flip="none" rotWithShape="1">
          <a:gsLst>
            <a:gs pos="0">
              <a:srgbClr val="011993"/>
            </a:gs>
            <a:gs pos="100000">
              <a:srgbClr val="6172BA"/>
            </a:gs>
            <a:gs pos="100000">
              <a:srgbClr val="C0CCE1"/>
            </a:gs>
          </a:gsLst>
          <a:lin ang="5400000" scaled="0"/>
        </a:gradFill>
        <a:effectLst/>
      </p:bgPr>
    </p:bg>
    <p:spTree>
      <p:nvGrpSpPr>
        <p:cNvPr id="1" name=""/>
        <p:cNvGrpSpPr/>
        <p:nvPr/>
      </p:nvGrpSpPr>
      <p:grpSpPr>
        <a:xfrm>
          <a:off x="0" y="0"/>
          <a:ext cx="0" cy="0"/>
          <a:chOff x="0" y="0"/>
          <a:chExt cx="0" cy="0"/>
        </a:xfrm>
      </p:grpSpPr>
      <p:sp>
        <p:nvSpPr>
          <p:cNvPr id="119" name="Shape 119"/>
          <p:cNvSpPr>
            <a:spLocks noGrp="1"/>
          </p:cNvSpPr>
          <p:nvPr>
            <p:ph type="title"/>
          </p:nvPr>
        </p:nvSpPr>
        <p:spPr>
          <a:xfrm>
            <a:off x="1981200" y="274638"/>
            <a:ext cx="8229600" cy="1143001"/>
          </a:xfrm>
          <a:prstGeom prst="rect">
            <a:avLst/>
          </a:prstGeom>
        </p:spPr>
        <p:txBody>
          <a:bodyPr/>
          <a:lstStyle>
            <a:lvl1pPr algn="ctr">
              <a:lnSpc>
                <a:spcPct val="100000"/>
              </a:lnSpc>
              <a:defRPr>
                <a:latin typeface="+mn-lt"/>
                <a:ea typeface="+mn-ea"/>
                <a:cs typeface="+mn-cs"/>
                <a:sym typeface="Calibri"/>
              </a:defRPr>
            </a:lvl1pPr>
          </a:lstStyle>
          <a:p>
            <a:r>
              <a:t>Title Text</a:t>
            </a:r>
          </a:p>
        </p:txBody>
      </p:sp>
      <p:sp>
        <p:nvSpPr>
          <p:cNvPr id="120" name="Shape 120"/>
          <p:cNvSpPr>
            <a:spLocks noGrp="1"/>
          </p:cNvSpPr>
          <p:nvPr>
            <p:ph type="body" idx="1"/>
          </p:nvPr>
        </p:nvSpPr>
        <p:spPr>
          <a:xfrm>
            <a:off x="1981200" y="1600200"/>
            <a:ext cx="8229600" cy="4525963"/>
          </a:xfrm>
          <a:prstGeom prst="rect">
            <a:avLst/>
          </a:prstGeom>
        </p:spPr>
        <p:txBody>
          <a:bodyPr/>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r>
              <a:t>Body Level One</a:t>
            </a:r>
          </a:p>
          <a:p>
            <a:pPr lvl="1"/>
            <a:r>
              <a:t>Body Level Two</a:t>
            </a:r>
          </a:p>
          <a:p>
            <a:pPr lvl="2"/>
            <a:r>
              <a:t>Body Level Three</a:t>
            </a:r>
          </a:p>
          <a:p>
            <a:pPr lvl="3"/>
            <a:r>
              <a:t>Body Level Four</a:t>
            </a:r>
          </a:p>
          <a:p>
            <a:pPr lvl="4"/>
            <a:r>
              <a:t>Body Level Five</a:t>
            </a:r>
          </a:p>
        </p:txBody>
      </p:sp>
      <p:sp>
        <p:nvSpPr>
          <p:cNvPr id="121" name="Shape 121"/>
          <p:cNvSpPr>
            <a:spLocks noGrp="1"/>
          </p:cNvSpPr>
          <p:nvPr>
            <p:ph type="sldNum" sz="quarter" idx="2"/>
          </p:nvPr>
        </p:nvSpPr>
        <p:spPr>
          <a:xfrm>
            <a:off x="9946818" y="6404292"/>
            <a:ext cx="263983" cy="269241"/>
          </a:xfrm>
          <a:prstGeom prst="rect">
            <a:avLst/>
          </a:prstGeom>
        </p:spPr>
        <p:txBody>
          <a:bodyPr/>
          <a:lstStyle>
            <a:lvl1pPr>
              <a:defRPr>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two columns">
    <p:bg>
      <p:bgPr>
        <a:solidFill>
          <a:srgbClr val="212121"/>
        </a:solidFill>
        <a:effectLst/>
      </p:bgPr>
    </p:bg>
    <p:spTree>
      <p:nvGrpSpPr>
        <p:cNvPr id="1" name=""/>
        <p:cNvGrpSpPr/>
        <p:nvPr/>
      </p:nvGrpSpPr>
      <p:grpSpPr>
        <a:xfrm>
          <a:off x="0" y="0"/>
          <a:ext cx="0" cy="0"/>
          <a:chOff x="0" y="0"/>
          <a:chExt cx="0" cy="0"/>
        </a:xfrm>
      </p:grpSpPr>
      <p:sp>
        <p:nvSpPr>
          <p:cNvPr id="128" name="Shape 128"/>
          <p:cNvSpPr>
            <a:spLocks noGrp="1"/>
          </p:cNvSpPr>
          <p:nvPr>
            <p:ph type="title"/>
          </p:nvPr>
        </p:nvSpPr>
        <p:spPr>
          <a:xfrm>
            <a:off x="415599" y="593366"/>
            <a:ext cx="11360801" cy="763600"/>
          </a:xfrm>
          <a:prstGeom prst="rect">
            <a:avLst/>
          </a:prstGeom>
        </p:spPr>
        <p:txBody>
          <a:bodyPr lIns="121899" tIns="121899" rIns="121899" bIns="121899" anchor="t"/>
          <a:lstStyle>
            <a:lvl1pPr defTabSz="1219200">
              <a:lnSpc>
                <a:spcPct val="100000"/>
              </a:lnSpc>
              <a:defRPr sz="3600">
                <a:latin typeface="Arial"/>
                <a:ea typeface="Arial"/>
                <a:cs typeface="Arial"/>
                <a:sym typeface="Arial"/>
              </a:defRPr>
            </a:lvl1pPr>
          </a:lstStyle>
          <a:p>
            <a:r>
              <a:t>Title Text</a:t>
            </a:r>
          </a:p>
        </p:txBody>
      </p:sp>
      <p:sp>
        <p:nvSpPr>
          <p:cNvPr id="129" name="Shape 129"/>
          <p:cNvSpPr>
            <a:spLocks noGrp="1"/>
          </p:cNvSpPr>
          <p:nvPr>
            <p:ph type="body" sz="half" idx="1"/>
          </p:nvPr>
        </p:nvSpPr>
        <p:spPr>
          <a:xfrm>
            <a:off x="415599" y="1536633"/>
            <a:ext cx="5333200" cy="4555201"/>
          </a:xfrm>
          <a:prstGeom prst="rect">
            <a:avLst/>
          </a:prstGeom>
        </p:spPr>
        <p:txBody>
          <a:bodyPr lIns="121899" tIns="121899" rIns="121899" bIns="121899"/>
          <a:lstStyle>
            <a:lvl1pPr marL="0" indent="0" defTabSz="1219200">
              <a:lnSpc>
                <a:spcPct val="115000"/>
              </a:lnSpc>
              <a:spcBef>
                <a:spcPts val="2100"/>
              </a:spcBef>
              <a:buSzTx/>
              <a:buFontTx/>
              <a:buNone/>
              <a:defRPr sz="1800">
                <a:solidFill>
                  <a:srgbClr val="ADADAD"/>
                </a:solidFill>
                <a:latin typeface="Arial"/>
                <a:ea typeface="Arial"/>
                <a:cs typeface="Arial"/>
                <a:sym typeface="Arial"/>
              </a:defRPr>
            </a:lvl1pPr>
            <a:lvl2pPr marL="0" indent="0" defTabSz="1219200">
              <a:lnSpc>
                <a:spcPct val="115000"/>
              </a:lnSpc>
              <a:spcBef>
                <a:spcPts val="2100"/>
              </a:spcBef>
              <a:buSzTx/>
              <a:buFontTx/>
              <a:buNone/>
              <a:defRPr sz="1800">
                <a:solidFill>
                  <a:srgbClr val="ADADAD"/>
                </a:solidFill>
                <a:latin typeface="Arial"/>
                <a:ea typeface="Arial"/>
                <a:cs typeface="Arial"/>
                <a:sym typeface="Arial"/>
              </a:defRPr>
            </a:lvl2pPr>
            <a:lvl3pPr marL="0" indent="0" defTabSz="1219200">
              <a:lnSpc>
                <a:spcPct val="115000"/>
              </a:lnSpc>
              <a:spcBef>
                <a:spcPts val="2100"/>
              </a:spcBef>
              <a:buSzTx/>
              <a:buFontTx/>
              <a:buNone/>
              <a:defRPr sz="1800">
                <a:solidFill>
                  <a:srgbClr val="ADADAD"/>
                </a:solidFill>
                <a:latin typeface="Arial"/>
                <a:ea typeface="Arial"/>
                <a:cs typeface="Arial"/>
                <a:sym typeface="Arial"/>
              </a:defRPr>
            </a:lvl3pPr>
            <a:lvl4pPr marL="0" indent="0" defTabSz="1219200">
              <a:lnSpc>
                <a:spcPct val="115000"/>
              </a:lnSpc>
              <a:spcBef>
                <a:spcPts val="2100"/>
              </a:spcBef>
              <a:buSzTx/>
              <a:buFontTx/>
              <a:buNone/>
              <a:defRPr sz="1800">
                <a:solidFill>
                  <a:srgbClr val="ADADAD"/>
                </a:solidFill>
                <a:latin typeface="Arial"/>
                <a:ea typeface="Arial"/>
                <a:cs typeface="Arial"/>
                <a:sym typeface="Arial"/>
              </a:defRPr>
            </a:lvl4pPr>
            <a:lvl5pPr marL="0" indent="0" defTabSz="1219200">
              <a:lnSpc>
                <a:spcPct val="115000"/>
              </a:lnSpc>
              <a:spcBef>
                <a:spcPts val="2100"/>
              </a:spcBef>
              <a:buSzTx/>
              <a:buFontTx/>
              <a:buNone/>
              <a:defRPr sz="1800">
                <a:solidFill>
                  <a:srgbClr val="ADADAD"/>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30" name="Shape 130"/>
          <p:cNvSpPr>
            <a:spLocks noGrp="1"/>
          </p:cNvSpPr>
          <p:nvPr>
            <p:ph type="body" sz="half" idx="13"/>
          </p:nvPr>
        </p:nvSpPr>
        <p:spPr>
          <a:xfrm>
            <a:off x="6443200" y="1536633"/>
            <a:ext cx="5333198" cy="4555201"/>
          </a:xfrm>
          <a:prstGeom prst="rect">
            <a:avLst/>
          </a:prstGeom>
        </p:spPr>
        <p:txBody>
          <a:bodyPr lIns="121899" tIns="121899" rIns="121899" bIns="121899"/>
          <a:lstStyle/>
          <a:p>
            <a:pPr marL="0" indent="0" defTabSz="1219200">
              <a:lnSpc>
                <a:spcPct val="115000"/>
              </a:lnSpc>
              <a:spcBef>
                <a:spcPts val="2100"/>
              </a:spcBef>
              <a:buSzTx/>
              <a:buFontTx/>
              <a:buNone/>
              <a:defRPr sz="1800">
                <a:solidFill>
                  <a:srgbClr val="ADADAD"/>
                </a:solidFill>
                <a:latin typeface="Arial"/>
                <a:ea typeface="Arial"/>
                <a:cs typeface="Arial"/>
                <a:sym typeface="Arial"/>
              </a:defRPr>
            </a:pPr>
            <a:endParaRPr/>
          </a:p>
        </p:txBody>
      </p:sp>
      <p:sp>
        <p:nvSpPr>
          <p:cNvPr id="131" name="Shape 131"/>
          <p:cNvSpPr>
            <a:spLocks noGrp="1"/>
          </p:cNvSpPr>
          <p:nvPr>
            <p:ph type="sldNum" sz="quarter" idx="2"/>
          </p:nvPr>
        </p:nvSpPr>
        <p:spPr>
          <a:xfrm>
            <a:off x="11602193" y="6271714"/>
            <a:ext cx="426016" cy="416615"/>
          </a:xfrm>
          <a:prstGeom prst="rect">
            <a:avLst/>
          </a:prstGeom>
        </p:spPr>
        <p:txBody>
          <a:bodyPr lIns="121899" tIns="121899" rIns="121899" bIns="121899"/>
          <a:lstStyle>
            <a:lvl1pPr defTabSz="1219200">
              <a:defRPr>
                <a:solidFill>
                  <a:srgbClr val="ADADAD"/>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Caption">
    <p:bg>
      <p:bgPr>
        <a:solidFill>
          <a:srgbClr val="212121"/>
        </a:solidFill>
        <a:effectLst/>
      </p:bgPr>
    </p:bg>
    <p:spTree>
      <p:nvGrpSpPr>
        <p:cNvPr id="1" name=""/>
        <p:cNvGrpSpPr/>
        <p:nvPr/>
      </p:nvGrpSpPr>
      <p:grpSpPr>
        <a:xfrm>
          <a:off x="0" y="0"/>
          <a:ext cx="0" cy="0"/>
          <a:chOff x="0" y="0"/>
          <a:chExt cx="0" cy="0"/>
        </a:xfrm>
      </p:grpSpPr>
      <p:sp>
        <p:nvSpPr>
          <p:cNvPr id="138" name="Shape 138"/>
          <p:cNvSpPr>
            <a:spLocks noGrp="1"/>
          </p:cNvSpPr>
          <p:nvPr>
            <p:ph type="body" sz="quarter" idx="1"/>
          </p:nvPr>
        </p:nvSpPr>
        <p:spPr>
          <a:xfrm>
            <a:off x="415599" y="5640766"/>
            <a:ext cx="7998401" cy="806801"/>
          </a:xfrm>
          <a:prstGeom prst="rect">
            <a:avLst/>
          </a:prstGeom>
        </p:spPr>
        <p:txBody>
          <a:bodyPr lIns="121899" tIns="121899" rIns="121899" bIns="121899" anchor="ctr"/>
          <a:lstStyle>
            <a:lvl1pPr marL="0" indent="0" defTabSz="1219200">
              <a:lnSpc>
                <a:spcPct val="100000"/>
              </a:lnSpc>
              <a:spcBef>
                <a:spcPts val="0"/>
              </a:spcBef>
              <a:buSzTx/>
              <a:buFontTx/>
              <a:buNone/>
              <a:defRPr sz="2400">
                <a:solidFill>
                  <a:srgbClr val="ADADAD"/>
                </a:solidFill>
                <a:latin typeface="Arial"/>
                <a:ea typeface="Arial"/>
                <a:cs typeface="Arial"/>
                <a:sym typeface="Arial"/>
              </a:defRPr>
            </a:lvl1pPr>
            <a:lvl2pPr marL="0" indent="0" defTabSz="1219200">
              <a:lnSpc>
                <a:spcPct val="100000"/>
              </a:lnSpc>
              <a:spcBef>
                <a:spcPts val="0"/>
              </a:spcBef>
              <a:buSzTx/>
              <a:buFontTx/>
              <a:buNone/>
              <a:defRPr sz="2400">
                <a:solidFill>
                  <a:srgbClr val="ADADAD"/>
                </a:solidFill>
                <a:latin typeface="Arial"/>
                <a:ea typeface="Arial"/>
                <a:cs typeface="Arial"/>
                <a:sym typeface="Arial"/>
              </a:defRPr>
            </a:lvl2pPr>
            <a:lvl3pPr marL="0" indent="0" defTabSz="1219200">
              <a:lnSpc>
                <a:spcPct val="100000"/>
              </a:lnSpc>
              <a:spcBef>
                <a:spcPts val="0"/>
              </a:spcBef>
              <a:buSzTx/>
              <a:buFontTx/>
              <a:buNone/>
              <a:defRPr sz="2400">
                <a:solidFill>
                  <a:srgbClr val="ADADAD"/>
                </a:solidFill>
                <a:latin typeface="Arial"/>
                <a:ea typeface="Arial"/>
                <a:cs typeface="Arial"/>
                <a:sym typeface="Arial"/>
              </a:defRPr>
            </a:lvl3pPr>
            <a:lvl4pPr marL="0" indent="0" defTabSz="1219200">
              <a:lnSpc>
                <a:spcPct val="100000"/>
              </a:lnSpc>
              <a:spcBef>
                <a:spcPts val="0"/>
              </a:spcBef>
              <a:buSzTx/>
              <a:buFontTx/>
              <a:buNone/>
              <a:defRPr sz="2400">
                <a:solidFill>
                  <a:srgbClr val="ADADAD"/>
                </a:solidFill>
                <a:latin typeface="Arial"/>
                <a:ea typeface="Arial"/>
                <a:cs typeface="Arial"/>
                <a:sym typeface="Arial"/>
              </a:defRPr>
            </a:lvl4pPr>
            <a:lvl5pPr marL="0" indent="0" defTabSz="1219200">
              <a:lnSpc>
                <a:spcPct val="100000"/>
              </a:lnSpc>
              <a:spcBef>
                <a:spcPts val="0"/>
              </a:spcBef>
              <a:buSzTx/>
              <a:buFontTx/>
              <a:buNone/>
              <a:defRPr sz="2400">
                <a:solidFill>
                  <a:srgbClr val="ADADAD"/>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39" name="Shape 139"/>
          <p:cNvSpPr>
            <a:spLocks noGrp="1"/>
          </p:cNvSpPr>
          <p:nvPr>
            <p:ph type="sldNum" sz="quarter" idx="2"/>
          </p:nvPr>
        </p:nvSpPr>
        <p:spPr>
          <a:xfrm>
            <a:off x="11602193" y="6271714"/>
            <a:ext cx="426016" cy="416615"/>
          </a:xfrm>
          <a:prstGeom prst="rect">
            <a:avLst/>
          </a:prstGeom>
        </p:spPr>
        <p:txBody>
          <a:bodyPr lIns="121899" tIns="121899" rIns="121899" bIns="121899"/>
          <a:lstStyle>
            <a:lvl1pPr defTabSz="1219200">
              <a:defRPr>
                <a:solidFill>
                  <a:srgbClr val="ADADAD"/>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nd Content">
    <p:bg>
      <p:bgPr>
        <a:gradFill flip="none" rotWithShape="1">
          <a:gsLst>
            <a:gs pos="0">
              <a:srgbClr val="011993"/>
            </a:gs>
            <a:gs pos="100000">
              <a:srgbClr val="6172BA"/>
            </a:gs>
            <a:gs pos="100000">
              <a:srgbClr val="C0CCE1"/>
            </a:gs>
          </a:gsLst>
          <a:lin ang="5400000" scaled="0"/>
        </a:gradFill>
        <a:effectLst/>
      </p:bgPr>
    </p:bg>
    <p:spTree>
      <p:nvGrpSpPr>
        <p:cNvPr id="1" name=""/>
        <p:cNvGrpSpPr/>
        <p:nvPr/>
      </p:nvGrpSpPr>
      <p:grpSpPr>
        <a:xfrm>
          <a:off x="0" y="0"/>
          <a:ext cx="0" cy="0"/>
          <a:chOff x="0" y="0"/>
          <a:chExt cx="0" cy="0"/>
        </a:xfrm>
      </p:grpSpPr>
      <p:sp>
        <p:nvSpPr>
          <p:cNvPr id="146" name="Shape 146"/>
          <p:cNvSpPr>
            <a:spLocks noGrp="1"/>
          </p:cNvSpPr>
          <p:nvPr>
            <p:ph type="title"/>
          </p:nvPr>
        </p:nvSpPr>
        <p:spPr>
          <a:xfrm>
            <a:off x="3009900" y="1063228"/>
            <a:ext cx="6172200" cy="857251"/>
          </a:xfrm>
          <a:prstGeom prst="rect">
            <a:avLst/>
          </a:prstGeom>
        </p:spPr>
        <p:txBody>
          <a:bodyPr lIns="34289" tIns="34289" rIns="34289" bIns="34289"/>
          <a:lstStyle>
            <a:lvl1pPr algn="ctr">
              <a:lnSpc>
                <a:spcPct val="100000"/>
              </a:lnSpc>
              <a:defRPr>
                <a:latin typeface="+mn-lt"/>
                <a:ea typeface="+mn-ea"/>
                <a:cs typeface="+mn-cs"/>
                <a:sym typeface="Calibri"/>
              </a:defRPr>
            </a:lvl1pPr>
          </a:lstStyle>
          <a:p>
            <a:r>
              <a:t>Title Text</a:t>
            </a:r>
          </a:p>
        </p:txBody>
      </p:sp>
      <p:sp>
        <p:nvSpPr>
          <p:cNvPr id="147" name="Shape 147"/>
          <p:cNvSpPr>
            <a:spLocks noGrp="1"/>
          </p:cNvSpPr>
          <p:nvPr>
            <p:ph type="body" sz="half" idx="1"/>
          </p:nvPr>
        </p:nvSpPr>
        <p:spPr>
          <a:xfrm>
            <a:off x="3009900" y="2057400"/>
            <a:ext cx="6172200" cy="3394473"/>
          </a:xfrm>
          <a:prstGeom prst="rect">
            <a:avLst/>
          </a:prstGeom>
        </p:spPr>
        <p:txBody>
          <a:bodyPr lIns="34289" tIns="34289" rIns="34289" bIns="34289"/>
          <a:lstStyle>
            <a:lvl1pPr marL="342900" indent="-342900">
              <a:lnSpc>
                <a:spcPct val="100000"/>
              </a:lnSpc>
              <a:spcBef>
                <a:spcPts val="700"/>
              </a:spcBef>
              <a:defRPr sz="3200"/>
            </a:lvl1pPr>
            <a:lvl2pPr marL="783771" indent="-326571">
              <a:lnSpc>
                <a:spcPct val="100000"/>
              </a:lnSpc>
              <a:spcBef>
                <a:spcPts val="700"/>
              </a:spcBef>
              <a:buChar char="–"/>
              <a:defRPr sz="3200"/>
            </a:lvl2pPr>
            <a:lvl3pPr marL="1219200" indent="-304800">
              <a:lnSpc>
                <a:spcPct val="100000"/>
              </a:lnSpc>
              <a:spcBef>
                <a:spcPts val="700"/>
              </a:spcBef>
              <a:defRPr sz="3200"/>
            </a:lvl3pPr>
            <a:lvl4pPr marL="1737360" indent="-365760">
              <a:lnSpc>
                <a:spcPct val="100000"/>
              </a:lnSpc>
              <a:spcBef>
                <a:spcPts val="700"/>
              </a:spcBef>
              <a:buChar char="–"/>
              <a:defRPr sz="3200"/>
            </a:lvl4pPr>
            <a:lvl5pPr marL="2194560" indent="-365760">
              <a:lnSpc>
                <a:spcPct val="100000"/>
              </a:lnSpc>
              <a:spcBef>
                <a:spcPts val="700"/>
              </a:spcBef>
              <a:buChar char="»"/>
              <a:defRPr sz="3200"/>
            </a:lvl5pPr>
          </a:lstStyle>
          <a:p>
            <a:r>
              <a:t>Body Level One</a:t>
            </a:r>
          </a:p>
          <a:p>
            <a:pPr lvl="1"/>
            <a:r>
              <a:t>Body Level Two</a:t>
            </a:r>
          </a:p>
          <a:p>
            <a:pPr lvl="2"/>
            <a:r>
              <a:t>Body Level Three</a:t>
            </a:r>
          </a:p>
          <a:p>
            <a:pPr lvl="3"/>
            <a:r>
              <a:t>Body Level Four</a:t>
            </a:r>
          </a:p>
          <a:p>
            <a:pPr lvl="4"/>
            <a:r>
              <a:t>Body Level Five</a:t>
            </a:r>
          </a:p>
        </p:txBody>
      </p:sp>
      <p:sp>
        <p:nvSpPr>
          <p:cNvPr id="148" name="Shape 148"/>
          <p:cNvSpPr>
            <a:spLocks noGrp="1"/>
          </p:cNvSpPr>
          <p:nvPr>
            <p:ph type="sldNum" sz="quarter" idx="2"/>
          </p:nvPr>
        </p:nvSpPr>
        <p:spPr>
          <a:xfrm>
            <a:off x="8940978" y="5638244"/>
            <a:ext cx="241122" cy="246381"/>
          </a:xfrm>
          <a:prstGeom prst="rect">
            <a:avLst/>
          </a:prstGeom>
        </p:spPr>
        <p:txBody>
          <a:bodyPr lIns="34289" tIns="34289" rIns="34289" bIns="34289"/>
          <a:lstStyle>
            <a:lvl1pPr>
              <a:defRPr>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Quote">
    <p:bg>
      <p:bgPr>
        <a:solidFill>
          <a:srgbClr val="000000"/>
        </a:solidFill>
        <a:effectLst/>
      </p:bgPr>
    </p:bg>
    <p:spTree>
      <p:nvGrpSpPr>
        <p:cNvPr id="1" name=""/>
        <p:cNvGrpSpPr/>
        <p:nvPr/>
      </p:nvGrpSpPr>
      <p:grpSpPr>
        <a:xfrm>
          <a:off x="0" y="0"/>
          <a:ext cx="0" cy="0"/>
          <a:chOff x="0" y="0"/>
          <a:chExt cx="0" cy="0"/>
        </a:xfrm>
      </p:grpSpPr>
      <p:sp>
        <p:nvSpPr>
          <p:cNvPr id="155" name="Shape 155"/>
          <p:cNvSpPr>
            <a:spLocks noGrp="1"/>
          </p:cNvSpPr>
          <p:nvPr>
            <p:ph type="body" sz="quarter" idx="1"/>
          </p:nvPr>
        </p:nvSpPr>
        <p:spPr>
          <a:xfrm>
            <a:off x="2416968" y="4473773"/>
            <a:ext cx="7358064" cy="330399"/>
          </a:xfrm>
          <a:prstGeom prst="rect">
            <a:avLst/>
          </a:prstGeom>
        </p:spPr>
        <p:txBody>
          <a:bodyPr lIns="64283" tIns="64283" rIns="64283" bIns="64283"/>
          <a:lstStyle>
            <a:lvl1pPr marL="0" indent="0" algn="ctr" defTabSz="642937">
              <a:lnSpc>
                <a:spcPct val="100000"/>
              </a:lnSpc>
              <a:spcBef>
                <a:spcPts val="0"/>
              </a:spcBef>
              <a:buSzTx/>
              <a:buFontTx/>
              <a:buNone/>
              <a:defRPr sz="1600" i="1">
                <a:latin typeface="Helvetica Neue"/>
                <a:ea typeface="Helvetica Neue"/>
                <a:cs typeface="Helvetica Neue"/>
                <a:sym typeface="Helvetica Neue"/>
              </a:defRPr>
            </a:lvl1pPr>
            <a:lvl2pPr marL="736432" indent="-110957" algn="ctr" defTabSz="642937">
              <a:lnSpc>
                <a:spcPct val="100000"/>
              </a:lnSpc>
              <a:spcBef>
                <a:spcPts val="0"/>
              </a:spcBef>
              <a:buSzPct val="75000"/>
              <a:buFontTx/>
              <a:defRPr sz="1600" i="1">
                <a:latin typeface="Helvetica Neue"/>
                <a:ea typeface="Helvetica Neue"/>
                <a:cs typeface="Helvetica Neue"/>
                <a:sym typeface="Helvetica Neue"/>
              </a:defRPr>
            </a:lvl2pPr>
            <a:lvl3pPr marL="1180932" indent="-110957" algn="ctr" defTabSz="642937">
              <a:lnSpc>
                <a:spcPct val="100000"/>
              </a:lnSpc>
              <a:spcBef>
                <a:spcPts val="0"/>
              </a:spcBef>
              <a:buSzPct val="75000"/>
              <a:buFontTx/>
              <a:defRPr sz="1600" i="1">
                <a:latin typeface="Helvetica Neue"/>
                <a:ea typeface="Helvetica Neue"/>
                <a:cs typeface="Helvetica Neue"/>
                <a:sym typeface="Helvetica Neue"/>
              </a:defRPr>
            </a:lvl3pPr>
            <a:lvl4pPr marL="1625432" indent="-110957" algn="ctr" defTabSz="642937">
              <a:lnSpc>
                <a:spcPct val="100000"/>
              </a:lnSpc>
              <a:spcBef>
                <a:spcPts val="0"/>
              </a:spcBef>
              <a:buSzPct val="75000"/>
              <a:buFontTx/>
              <a:defRPr sz="1600" i="1">
                <a:latin typeface="Helvetica Neue"/>
                <a:ea typeface="Helvetica Neue"/>
                <a:cs typeface="Helvetica Neue"/>
                <a:sym typeface="Helvetica Neue"/>
              </a:defRPr>
            </a:lvl4pPr>
            <a:lvl5pPr marL="2069932" indent="-110957" algn="ctr" defTabSz="642937">
              <a:lnSpc>
                <a:spcPct val="100000"/>
              </a:lnSpc>
              <a:spcBef>
                <a:spcPts val="0"/>
              </a:spcBef>
              <a:buSzPct val="75000"/>
              <a:buFontTx/>
              <a:defRPr sz="1600" i="1">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156" name="Shape 156"/>
          <p:cNvSpPr>
            <a:spLocks noGrp="1"/>
          </p:cNvSpPr>
          <p:nvPr>
            <p:ph type="body" sz="quarter" idx="13"/>
          </p:nvPr>
        </p:nvSpPr>
        <p:spPr>
          <a:xfrm>
            <a:off x="2416968" y="3000375"/>
            <a:ext cx="7358064" cy="482203"/>
          </a:xfrm>
          <a:prstGeom prst="rect">
            <a:avLst/>
          </a:prstGeom>
        </p:spPr>
        <p:txBody>
          <a:bodyPr lIns="64283" tIns="64283" rIns="64283" bIns="64283" anchor="ctr"/>
          <a:lstStyle/>
          <a:p>
            <a:pPr marL="0" indent="0" algn="ctr" defTabSz="578643">
              <a:lnSpc>
                <a:spcPct val="100000"/>
              </a:lnSpc>
              <a:spcBef>
                <a:spcPts val="0"/>
              </a:spcBef>
              <a:buSzTx/>
              <a:buFontTx/>
              <a:buNone/>
              <a:defRPr sz="2340">
                <a:latin typeface="Helvetica Neue"/>
                <a:ea typeface="Helvetica Neue"/>
                <a:cs typeface="Helvetica Neue"/>
                <a:sym typeface="Helvetica Neue"/>
              </a:defRPr>
            </a:pPr>
            <a:endParaRPr/>
          </a:p>
        </p:txBody>
      </p:sp>
      <p:sp>
        <p:nvSpPr>
          <p:cNvPr id="157" name="Shape 157"/>
          <p:cNvSpPr>
            <a:spLocks noGrp="1"/>
          </p:cNvSpPr>
          <p:nvPr>
            <p:ph type="sldNum" sz="quarter" idx="2"/>
          </p:nvPr>
        </p:nvSpPr>
        <p:spPr>
          <a:xfrm>
            <a:off x="5964732" y="6509742"/>
            <a:ext cx="253607" cy="244971"/>
          </a:xfrm>
          <a:prstGeom prst="rect">
            <a:avLst/>
          </a:prstGeom>
        </p:spPr>
        <p:txBody>
          <a:bodyPr lIns="35718" tIns="35718" rIns="35718" bIns="35718" anchor="t"/>
          <a:lstStyle>
            <a:lvl1pPr algn="ctr" defTabSz="642937">
              <a:defRPr>
                <a:latin typeface="Helvetica Neue"/>
                <a:ea typeface="Helvetica Neue"/>
                <a:cs typeface="Helvetica Neue"/>
                <a:sym typeface="Helvetica Neue"/>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4546A"/>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a:bodyPr>
          <a:lstStyle/>
          <a:p>
            <a:r>
              <a:t>Title Text</a:t>
            </a:r>
          </a:p>
        </p:txBody>
      </p:sp>
      <p:sp>
        <p:nvSpPr>
          <p:cNvPr id="3" name="Shape 3"/>
          <p:cNvSpPr>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FFFFF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FFFFFF"/>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FFFFFF"/>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FFFFFF"/>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FFFFFF"/>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FFFFFF"/>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FFFFFF"/>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FFFFFF"/>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FFFFFF"/>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FFFFFF"/>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FFFFFF"/>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FFFFFF"/>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FFFFFF"/>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FFFFFF"/>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FFFFFF"/>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FFFFFF"/>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FFFFFF"/>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FFFFFF"/>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FFFFFF"/>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www.slideshare.net/MarcosBenevides/how-easy-is-easy"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5" Type="http://schemas.openxmlformats.org/officeDocument/2006/relationships/hyperlink" Target="http://pandaznaet.ru/pingvin-proplyvaet-8-000-km-kazhdyj-god-chtoby-uvidet-cheloveka-kotoryj-spas-emu-zhizn/" TargetMode="External"/><Relationship Id="rId1" Type="http://schemas.openxmlformats.org/officeDocument/2006/relationships/slideLayout" Target="../slideLayouts/slideLayout15.xml"/><Relationship Id="rId2" Type="http://schemas.openxmlformats.org/officeDocument/2006/relationships/image" Target="../media/image1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4.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8.jpeg"/><Relationship Id="rId3" Type="http://schemas.openxmlformats.org/officeDocument/2006/relationships/image" Target="../media/image14.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13.jpeg"/><Relationship Id="rId5" Type="http://schemas.openxmlformats.org/officeDocument/2006/relationships/image" Target="../media/image18.jpeg"/><Relationship Id="rId6" Type="http://schemas.openxmlformats.org/officeDocument/2006/relationships/image" Target="../media/image15.jpeg"/><Relationship Id="rId7" Type="http://schemas.openxmlformats.org/officeDocument/2006/relationships/image" Target="../media/image16.png"/><Relationship Id="rId8" Type="http://schemas.openxmlformats.org/officeDocument/2006/relationships/hyperlink" Target="http://pandaznaet.ru/pingvin-proplyvaet-8-000-km-kazhdyj-god-chtoby-uvidet-cheloveka-kotoryj-spas-emu-zhizn/" TargetMode="External"/><Relationship Id="rId1" Type="http://schemas.openxmlformats.org/officeDocument/2006/relationships/slideLayout" Target="../slideLayouts/slideLayout15.xml"/><Relationship Id="rId2" Type="http://schemas.openxmlformats.org/officeDocument/2006/relationships/image" Target="../media/image14.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mbeddedReading.com" TargetMode="External"/><Relationship Id="rId3" Type="http://schemas.openxmlformats.org/officeDocument/2006/relationships/hyperlink" Target="mailto:laurieclarcq@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p:cNvSpPr>
          <p:nvPr>
            <p:ph type="ctrTitle"/>
          </p:nvPr>
        </p:nvSpPr>
        <p:spPr>
          <a:xfrm>
            <a:off x="1524000" y="1122362"/>
            <a:ext cx="9144000" cy="3797301"/>
          </a:xfrm>
          <a:prstGeom prst="rect">
            <a:avLst/>
          </a:prstGeom>
        </p:spPr>
        <p:txBody>
          <a:bodyPr>
            <a:normAutofit fontScale="90000"/>
          </a:bodyPr>
          <a:lstStyle/>
          <a:p>
            <a:pPr defTabSz="658368">
              <a:defRPr sz="3888"/>
            </a:pPr>
            <a:r>
              <a:rPr dirty="0"/>
              <a:t/>
            </a:r>
            <a:br>
              <a:rPr dirty="0"/>
            </a:br>
            <a:r>
              <a:rPr dirty="0"/>
              <a:t>Embedded Reading </a:t>
            </a:r>
            <a:br>
              <a:rPr dirty="0"/>
            </a:br>
            <a:r>
              <a:rPr dirty="0"/>
              <a:t/>
            </a:r>
            <a:br>
              <a:rPr dirty="0"/>
            </a:br>
            <a:r>
              <a:rPr dirty="0"/>
              <a:t>Part II</a:t>
            </a:r>
          </a:p>
          <a:p>
            <a:pPr defTabSz="658368">
              <a:defRPr sz="3888"/>
            </a:pPr>
            <a:endParaRPr dirty="0"/>
          </a:p>
          <a:p>
            <a:pPr defTabSz="658368">
              <a:defRPr sz="3888"/>
            </a:pPr>
            <a:r>
              <a:rPr lang="en-US" dirty="0" smtClean="0"/>
              <a:t>IFLT17</a:t>
            </a:r>
            <a:br>
              <a:rPr lang="en-US" dirty="0" smtClean="0"/>
            </a:br>
            <a:r>
              <a:rPr lang="en-US" dirty="0" smtClean="0"/>
              <a:t>Denver Colorado</a:t>
            </a:r>
            <a:br>
              <a:rPr lang="en-US" dirty="0" smtClean="0"/>
            </a:br>
            <a:r>
              <a:rPr lang="en-US" dirty="0" smtClean="0"/>
              <a:t>July 2017</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r>
              <a:rPr lang="en-US" dirty="0" smtClean="0"/>
              <a:t>This PowerPoint is available for you to use in order to review the concepts and ideas that we shared with you in our workshop.  It is also available in order to share the concept of Embedded Reading with other interested educators.</a:t>
            </a:r>
          </a:p>
          <a:p>
            <a:endParaRPr lang="en-US" dirty="0"/>
          </a:p>
          <a:p>
            <a:r>
              <a:rPr lang="en-US" dirty="0" smtClean="0"/>
              <a:t>We request that you not sell this PowerPoint nor distribute it other than for the purpose for which it was intended.</a:t>
            </a:r>
          </a:p>
          <a:p>
            <a:endParaRPr lang="en-US" dirty="0"/>
          </a:p>
          <a:p>
            <a:r>
              <a:rPr lang="en-US" dirty="0" smtClean="0"/>
              <a:t>Thank you,   Laurie </a:t>
            </a:r>
            <a:r>
              <a:rPr lang="en-US" smtClean="0"/>
              <a:t>and Michele</a:t>
            </a:r>
            <a:endParaRPr lang="en-US" dirty="0"/>
          </a:p>
        </p:txBody>
      </p:sp>
    </p:spTree>
    <p:extLst>
      <p:ext uri="{BB962C8B-B14F-4D97-AF65-F5344CB8AC3E}">
        <p14:creationId xmlns:p14="http://schemas.microsoft.com/office/powerpoint/2010/main" val="176299064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1" name="Group 181"/>
          <p:cNvGrpSpPr/>
          <p:nvPr/>
        </p:nvGrpSpPr>
        <p:grpSpPr>
          <a:xfrm>
            <a:off x="1475184" y="316706"/>
            <a:ext cx="9241632" cy="6224588"/>
            <a:chOff x="0" y="0"/>
            <a:chExt cx="9241631" cy="6224587"/>
          </a:xfrm>
        </p:grpSpPr>
        <p:pic>
          <p:nvPicPr>
            <p:cNvPr id="180" name="Screen Shot 2016-07-23 at 1.50.19 PM.png"/>
            <p:cNvPicPr>
              <a:picLocks noChangeAspect="1"/>
            </p:cNvPicPr>
            <p:nvPr/>
          </p:nvPicPr>
          <p:blipFill>
            <a:blip r:embed="rId2">
              <a:extLst/>
            </a:blip>
            <a:srcRect l="5555" r="9583"/>
            <a:stretch>
              <a:fillRect/>
            </a:stretch>
          </p:blipFill>
          <p:spPr>
            <a:xfrm>
              <a:off x="57150" y="57150"/>
              <a:ext cx="9127439" cy="6110458"/>
            </a:xfrm>
            <a:prstGeom prst="rect">
              <a:avLst/>
            </a:prstGeom>
            <a:ln>
              <a:noFill/>
            </a:ln>
            <a:effectLst/>
          </p:spPr>
        </p:pic>
        <p:pic>
          <p:nvPicPr>
            <p:cNvPr id="179" name="Picture 178"/>
            <p:cNvPicPr>
              <a:picLocks/>
            </p:cNvPicPr>
            <p:nvPr/>
          </p:nvPicPr>
          <p:blipFill>
            <a:blip r:embed="rId3">
              <a:extLst/>
            </a:blip>
            <a:stretch>
              <a:fillRect/>
            </a:stretch>
          </p:blipFill>
          <p:spPr>
            <a:xfrm>
              <a:off x="0" y="0"/>
              <a:ext cx="9241632" cy="6224588"/>
            </a:xfrm>
            <a:prstGeom prst="rect">
              <a:avLst/>
            </a:prstGeom>
            <a:effectLst/>
          </p:spPr>
        </p:pic>
      </p:gr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 name="image1.png"/>
          <p:cNvPicPr>
            <a:picLocks noChangeAspect="1"/>
          </p:cNvPicPr>
          <p:nvPr/>
        </p:nvPicPr>
        <p:blipFill>
          <a:blip r:embed="rId2">
            <a:extLst/>
          </a:blip>
          <a:stretch>
            <a:fillRect/>
          </a:stretch>
        </p:blipFill>
        <p:spPr>
          <a:xfrm>
            <a:off x="1471959" y="-78060"/>
            <a:ext cx="9248080" cy="6936060"/>
          </a:xfrm>
          <a:prstGeom prst="rect">
            <a:avLst/>
          </a:prstGeom>
          <a:ln w="12700">
            <a:miter lim="400000"/>
          </a:ln>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p:cNvSpPr>
          <p:nvPr>
            <p:ph type="body" idx="13"/>
          </p:nvPr>
        </p:nvSpPr>
        <p:spPr>
          <a:xfrm>
            <a:off x="839787" y="1116805"/>
            <a:ext cx="3932238" cy="3749041"/>
          </a:xfrm>
          <a:prstGeom prst="rect">
            <a:avLst/>
          </a:prstGeom>
          <a:extLst>
            <a:ext uri="{C572A759-6A51-4108-AA02-DFA0A04FC94B}">
              <ma14:wrappingTextBoxFlag xmlns:ma14="http://schemas.microsoft.com/office/mac/drawingml/2011/main" val="1"/>
            </a:ext>
          </a:extLst>
        </p:spPr>
        <p:txBody>
          <a:bodyPr/>
          <a:lstStyle>
            <a:lvl1pPr marL="0" indent="0" algn="ctr">
              <a:buSzTx/>
              <a:buFontTx/>
              <a:buNone/>
              <a:defRPr sz="6600"/>
            </a:lvl1pPr>
          </a:lstStyle>
          <a:p>
            <a:r>
              <a:t>Reading in many language classes</a:t>
            </a:r>
          </a:p>
        </p:txBody>
      </p:sp>
      <p:sp>
        <p:nvSpPr>
          <p:cNvPr id="186" name="Shape 186"/>
          <p:cNvSpPr/>
          <p:nvPr/>
        </p:nvSpPr>
        <p:spPr>
          <a:xfrm>
            <a:off x="6556375" y="1116805"/>
            <a:ext cx="5122848" cy="3749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6200">
                <a:solidFill>
                  <a:srgbClr val="FFFFFF"/>
                </a:solidFill>
              </a:defRPr>
            </a:pPr>
            <a:r>
              <a:t>Reading </a:t>
            </a:r>
          </a:p>
          <a:p>
            <a:pPr algn="ctr">
              <a:defRPr sz="6200">
                <a:solidFill>
                  <a:srgbClr val="FFFFFF"/>
                </a:solidFill>
              </a:defRPr>
            </a:pPr>
            <a:r>
              <a:t>in a CI language class</a:t>
            </a:r>
          </a:p>
        </p:txBody>
      </p:sp>
      <p:sp>
        <p:nvSpPr>
          <p:cNvPr id="187" name="Shape 187"/>
          <p:cNvSpPr/>
          <p:nvPr/>
        </p:nvSpPr>
        <p:spPr>
          <a:xfrm flipV="1">
            <a:off x="5664200" y="1295461"/>
            <a:ext cx="0" cy="3391730"/>
          </a:xfrm>
          <a:prstGeom prst="line">
            <a:avLst/>
          </a:prstGeom>
          <a:ln w="88900">
            <a:solidFill>
              <a:srgbClr val="C6C8D5"/>
            </a:solidFill>
            <a:miter/>
          </a:ln>
        </p:spPr>
        <p:txBody>
          <a:bodyPr lIns="45719" rIns="45719"/>
          <a:lstStyle/>
          <a:p>
            <a:pPr>
              <a:defRPr>
                <a:solidFill>
                  <a:srgbClr val="FFFFFF"/>
                </a:solidFill>
              </a:defRPr>
            </a:pPr>
            <a:endParaRPr/>
          </a:p>
        </p:txBody>
      </p:sp>
      <p:sp>
        <p:nvSpPr>
          <p:cNvPr id="2" name="TextBox 1"/>
          <p:cNvSpPr txBox="1"/>
          <p:nvPr/>
        </p:nvSpPr>
        <p:spPr>
          <a:xfrm>
            <a:off x="1303867" y="5994400"/>
            <a:ext cx="226600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chemeClr val="tx2">
                    <a:lumMod val="20000"/>
                    <a:lumOff val="80000"/>
                  </a:schemeClr>
                </a:solidFill>
                <a:effectLst/>
                <a:uFillTx/>
                <a:latin typeface="+mn-lt"/>
                <a:ea typeface="+mn-ea"/>
                <a:cs typeface="+mn-cs"/>
                <a:sym typeface="Calibri"/>
              </a:rPr>
              <a:t>© 2017 Clarcq, Whaley</a:t>
            </a:r>
            <a:endParaRPr kumimoji="0" lang="en-US" sz="1800" b="0" i="0" u="none" strike="noStrike" cap="none" spc="0" normalizeH="0" baseline="0" dirty="0">
              <a:ln>
                <a:noFill/>
              </a:ln>
              <a:solidFill>
                <a:schemeClr val="tx2">
                  <a:lumMod val="20000"/>
                  <a:lumOff val="80000"/>
                </a:schemeClr>
              </a:solidFill>
              <a:effectLst/>
              <a:uFillTx/>
              <a:latin typeface="+mn-lt"/>
              <a:ea typeface="+mn-ea"/>
              <a:cs typeface="+mn-cs"/>
              <a:sym typeface="Calibri"/>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xfrm>
            <a:off x="838200" y="387803"/>
            <a:ext cx="10515600" cy="1325564"/>
          </a:xfrm>
          <a:prstGeom prst="rect">
            <a:avLst/>
          </a:prstGeom>
          <a:solidFill>
            <a:srgbClr val="FFFF66"/>
          </a:solidFill>
        </p:spPr>
        <p:txBody>
          <a:bodyPr/>
          <a:lstStyle/>
          <a:p>
            <a:pPr>
              <a:defRPr sz="4000" u="sng">
                <a:solidFill>
                  <a:srgbClr val="FF0000"/>
                </a:solidFill>
              </a:defRPr>
            </a:pPr>
            <a:r>
              <a:t>WHY</a:t>
            </a:r>
            <a:r>
              <a:rPr u="none">
                <a:solidFill>
                  <a:srgbClr val="1F4E79"/>
                </a:solidFill>
              </a:rPr>
              <a:t> do students read in a second language class?</a:t>
            </a:r>
          </a:p>
        </p:txBody>
      </p:sp>
      <p:sp>
        <p:nvSpPr>
          <p:cNvPr id="190" name="Shape 190"/>
          <p:cNvSpPr>
            <a:spLocks noGrp="1"/>
          </p:cNvSpPr>
          <p:nvPr>
            <p:ph type="body" idx="1"/>
          </p:nvPr>
        </p:nvSpPr>
        <p:spPr>
          <a:xfrm>
            <a:off x="838200" y="2008188"/>
            <a:ext cx="10515600" cy="4351338"/>
          </a:xfrm>
          <a:prstGeom prst="rect">
            <a:avLst/>
          </a:prstGeom>
          <a:solidFill>
            <a:srgbClr val="FFFF66"/>
          </a:solidFill>
        </p:spPr>
        <p:txBody>
          <a:bodyPr/>
          <a:lstStyle/>
          <a:p>
            <a:pPr marL="0" indent="0">
              <a:buSzTx/>
              <a:buNone/>
            </a:pPr>
            <a:endParaRPr/>
          </a:p>
          <a:p>
            <a:pPr marL="0" indent="0">
              <a:buSzTx/>
              <a:buNone/>
            </a:pPr>
            <a:endParaRPr/>
          </a:p>
          <a:p>
            <a:pPr marL="0" indent="0" algn="ctr">
              <a:buSzTx/>
              <a:buNone/>
              <a:defRPr sz="7200" b="1">
                <a:solidFill>
                  <a:srgbClr val="1F4E79"/>
                </a:solidFill>
              </a:defRPr>
            </a:pPr>
            <a:r>
              <a:t> </a:t>
            </a:r>
            <a:r>
              <a:rPr>
                <a:solidFill>
                  <a:srgbClr val="FF0000"/>
                </a:solidFill>
              </a:rPr>
              <a:t>? ? ? ? ?</a:t>
            </a:r>
          </a:p>
        </p:txBody>
      </p:sp>
      <p:sp>
        <p:nvSpPr>
          <p:cNvPr id="3" name="TextBox 2"/>
          <p:cNvSpPr txBox="1"/>
          <p:nvPr/>
        </p:nvSpPr>
        <p:spPr>
          <a:xfrm>
            <a:off x="8940800" y="571319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xfrm>
            <a:off x="838200" y="210003"/>
            <a:ext cx="10515600" cy="1325564"/>
          </a:xfrm>
          <a:prstGeom prst="rect">
            <a:avLst/>
          </a:prstGeom>
          <a:solidFill>
            <a:srgbClr val="FFFF66"/>
          </a:solidFill>
        </p:spPr>
        <p:txBody>
          <a:bodyPr/>
          <a:lstStyle/>
          <a:p>
            <a:pPr>
              <a:defRPr sz="4000" u="sng">
                <a:solidFill>
                  <a:srgbClr val="FF0000"/>
                </a:solidFill>
              </a:defRPr>
            </a:pPr>
            <a:r>
              <a:t>WHY</a:t>
            </a:r>
            <a:r>
              <a:rPr u="none">
                <a:solidFill>
                  <a:srgbClr val="1F4E79"/>
                </a:solidFill>
              </a:rPr>
              <a:t> do students read in a second language class?</a:t>
            </a:r>
          </a:p>
        </p:txBody>
      </p:sp>
      <p:sp>
        <p:nvSpPr>
          <p:cNvPr id="193" name="Shape 193"/>
          <p:cNvSpPr>
            <a:spLocks noGrp="1"/>
          </p:cNvSpPr>
          <p:nvPr>
            <p:ph type="body" idx="1"/>
          </p:nvPr>
        </p:nvSpPr>
        <p:spPr>
          <a:xfrm>
            <a:off x="838200" y="1690688"/>
            <a:ext cx="10515600" cy="4351338"/>
          </a:xfrm>
          <a:prstGeom prst="rect">
            <a:avLst/>
          </a:prstGeom>
          <a:solidFill>
            <a:srgbClr val="FFFF66"/>
          </a:solidFill>
        </p:spPr>
        <p:txBody>
          <a:bodyPr>
            <a:normAutofit fontScale="47500" lnSpcReduction="20000"/>
          </a:bodyPr>
          <a:lstStyle/>
          <a:p>
            <a:pPr marL="0" indent="0">
              <a:buSzTx/>
              <a:buNone/>
            </a:pPr>
            <a:endParaRPr dirty="0"/>
          </a:p>
          <a:p>
            <a:pPr marL="0" indent="0">
              <a:buSzTx/>
              <a:buNone/>
            </a:pPr>
            <a:endParaRPr dirty="0"/>
          </a:p>
          <a:p>
            <a:pPr marL="0" indent="0">
              <a:buSzTx/>
              <a:buNone/>
              <a:defRPr sz="3600" b="1">
                <a:solidFill>
                  <a:srgbClr val="FF0000"/>
                </a:solidFill>
              </a:defRPr>
            </a:pPr>
            <a:r>
              <a:rPr sz="6700" dirty="0"/>
              <a:t>To memorize.</a:t>
            </a:r>
          </a:p>
          <a:p>
            <a:pPr marL="0" indent="0">
              <a:buSzTx/>
              <a:buNone/>
              <a:defRPr sz="3600" b="1">
                <a:solidFill>
                  <a:srgbClr val="FF0000"/>
                </a:solidFill>
              </a:defRPr>
            </a:pPr>
            <a:r>
              <a:rPr sz="6700" dirty="0"/>
              <a:t>To prepare for a skit.</a:t>
            </a:r>
          </a:p>
          <a:p>
            <a:pPr marL="0" indent="0">
              <a:buSzTx/>
              <a:buNone/>
              <a:defRPr sz="3600" b="1">
                <a:solidFill>
                  <a:srgbClr val="FF0000"/>
                </a:solidFill>
              </a:defRPr>
            </a:pPr>
            <a:r>
              <a:rPr sz="6700" dirty="0"/>
              <a:t>To prepare to understand spoken language.</a:t>
            </a:r>
          </a:p>
          <a:p>
            <a:pPr marL="0" indent="0">
              <a:buSzTx/>
              <a:buNone/>
              <a:defRPr sz="3600" b="1">
                <a:solidFill>
                  <a:srgbClr val="FF0000"/>
                </a:solidFill>
              </a:defRPr>
            </a:pPr>
            <a:r>
              <a:rPr sz="6700" dirty="0"/>
              <a:t>To simulate an immersion situation.</a:t>
            </a:r>
            <a:endParaRPr lang="en-US" sz="6700" dirty="0"/>
          </a:p>
          <a:p>
            <a:pPr marL="0" indent="0">
              <a:buSzTx/>
              <a:buNone/>
              <a:defRPr sz="3600" b="1">
                <a:solidFill>
                  <a:srgbClr val="FF0000"/>
                </a:solidFill>
              </a:defRPr>
            </a:pPr>
            <a:r>
              <a:rPr lang="en-US" sz="6700" dirty="0"/>
              <a:t>To learn about culture.</a:t>
            </a:r>
          </a:p>
          <a:p>
            <a:pPr marL="0" indent="0">
              <a:buSzTx/>
              <a:buNone/>
              <a:defRPr sz="3600" b="1">
                <a:solidFill>
                  <a:srgbClr val="FF0000"/>
                </a:solidFill>
              </a:defRPr>
            </a:pPr>
            <a:endParaRPr lang="en-US" dirty="0"/>
          </a:p>
          <a:p>
            <a:pPr marL="0" indent="0">
              <a:buSzTx/>
              <a:buNone/>
              <a:defRPr sz="3600" b="1">
                <a:solidFill>
                  <a:srgbClr val="FF0000"/>
                </a:solidFill>
              </a:defRPr>
            </a:pPr>
            <a:r>
              <a:rPr lang="en-US" dirty="0"/>
              <a:t>                                                                            </a:t>
            </a:r>
          </a:p>
          <a:p>
            <a:pPr marL="0" indent="0">
              <a:buSzTx/>
              <a:buNone/>
              <a:defRPr sz="3600" b="1">
                <a:solidFill>
                  <a:srgbClr val="FF0000"/>
                </a:solidFill>
              </a:defRPr>
            </a:pPr>
            <a:endParaRPr lang="en-US" dirty="0"/>
          </a:p>
          <a:p>
            <a:pPr marL="0" indent="0">
              <a:buSzTx/>
              <a:buNone/>
              <a:defRPr sz="3600" b="1">
                <a:solidFill>
                  <a:srgbClr val="FF0000"/>
                </a:solidFill>
              </a:defRPr>
            </a:pPr>
            <a:r>
              <a:rPr lang="en-US" dirty="0"/>
              <a:t>                                                                            </a:t>
            </a:r>
          </a:p>
        </p:txBody>
      </p:sp>
      <p:sp>
        <p:nvSpPr>
          <p:cNvPr id="2" name="TextBox 1"/>
          <p:cNvSpPr txBox="1"/>
          <p:nvPr/>
        </p:nvSpPr>
        <p:spPr>
          <a:xfrm>
            <a:off x="8043333" y="6316134"/>
            <a:ext cx="235373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solidFill>
                  <a:schemeClr val="tx2">
                    <a:lumMod val="20000"/>
                    <a:lumOff val="80000"/>
                  </a:schemeClr>
                </a:solidFill>
              </a:rPr>
              <a:t>© 2017 Clarcq, Whaley</a:t>
            </a:r>
            <a:endParaRPr kumimoji="0" lang="en-US" sz="1800" b="0" i="0" u="none" strike="noStrike" cap="none" spc="0" normalizeH="0" baseline="0" dirty="0">
              <a:ln>
                <a:noFill/>
              </a:ln>
              <a:solidFill>
                <a:schemeClr val="tx2">
                  <a:lumMod val="20000"/>
                  <a:lumOff val="80000"/>
                </a:schemeClr>
              </a:solidFill>
              <a:effectLst/>
              <a:uFillTx/>
              <a:sym typeface="Calibri"/>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xfrm>
            <a:off x="431800" y="365125"/>
            <a:ext cx="11328400" cy="1325563"/>
          </a:xfrm>
          <a:prstGeom prst="rect">
            <a:avLst/>
          </a:prstGeom>
          <a:solidFill>
            <a:srgbClr val="FFFF66"/>
          </a:solidFill>
        </p:spPr>
        <p:txBody>
          <a:bodyPr/>
          <a:lstStyle/>
          <a:p>
            <a:pPr>
              <a:defRPr sz="3800" u="sng">
                <a:solidFill>
                  <a:srgbClr val="FF0000"/>
                </a:solidFill>
              </a:defRPr>
            </a:pPr>
            <a:r>
              <a:t>WHY</a:t>
            </a:r>
            <a:r>
              <a:rPr u="none">
                <a:solidFill>
                  <a:srgbClr val="FFFFFF"/>
                </a:solidFill>
              </a:rPr>
              <a:t> </a:t>
            </a:r>
            <a:r>
              <a:rPr u="none">
                <a:solidFill>
                  <a:srgbClr val="1F4E79"/>
                </a:solidFill>
              </a:rPr>
              <a:t>do students read in a second language class?</a:t>
            </a:r>
          </a:p>
        </p:txBody>
      </p:sp>
      <p:sp>
        <p:nvSpPr>
          <p:cNvPr id="196" name="Shape 196"/>
          <p:cNvSpPr>
            <a:spLocks noGrp="1"/>
          </p:cNvSpPr>
          <p:nvPr>
            <p:ph type="body" idx="1"/>
          </p:nvPr>
        </p:nvSpPr>
        <p:spPr>
          <a:xfrm>
            <a:off x="413656" y="1825625"/>
            <a:ext cx="11364688" cy="4351338"/>
          </a:xfrm>
          <a:prstGeom prst="rect">
            <a:avLst/>
          </a:prstGeom>
          <a:solidFill>
            <a:srgbClr val="FFFF66"/>
          </a:solidFill>
        </p:spPr>
        <p:txBody>
          <a:bodyPr/>
          <a:lstStyle/>
          <a:p>
            <a:pPr marL="0" indent="0">
              <a:buSzTx/>
              <a:buNone/>
            </a:pPr>
            <a:endParaRPr dirty="0"/>
          </a:p>
          <a:p>
            <a:pPr marL="0" indent="0">
              <a:buSzTx/>
              <a:buNone/>
              <a:defRPr b="1">
                <a:solidFill>
                  <a:srgbClr val="FF0000"/>
                </a:solidFill>
              </a:defRPr>
            </a:pPr>
            <a:r>
              <a:rPr dirty="0"/>
              <a:t>To memorize.</a:t>
            </a:r>
          </a:p>
          <a:p>
            <a:pPr marL="0" indent="0">
              <a:buSzTx/>
              <a:buNone/>
              <a:defRPr b="1">
                <a:solidFill>
                  <a:srgbClr val="FF0000"/>
                </a:solidFill>
              </a:defRPr>
            </a:pPr>
            <a:r>
              <a:rPr dirty="0"/>
              <a:t>To prepare for a skit.</a:t>
            </a:r>
          </a:p>
          <a:p>
            <a:pPr marL="0" indent="0">
              <a:buSzTx/>
              <a:buNone/>
              <a:defRPr b="1">
                <a:solidFill>
                  <a:srgbClr val="FF0000"/>
                </a:solidFill>
              </a:defRPr>
            </a:pPr>
            <a:r>
              <a:rPr dirty="0"/>
              <a:t>To prepare to understand spoken language.</a:t>
            </a:r>
          </a:p>
          <a:p>
            <a:pPr marL="0" indent="0">
              <a:buSzTx/>
              <a:buNone/>
              <a:defRPr b="1">
                <a:solidFill>
                  <a:srgbClr val="FF0000"/>
                </a:solidFill>
              </a:defRPr>
            </a:pPr>
            <a:r>
              <a:rPr dirty="0"/>
              <a:t>To simulate an immersion situation</a:t>
            </a:r>
            <a:r>
              <a:rPr dirty="0" smtClean="0"/>
              <a:t>.</a:t>
            </a:r>
            <a:endParaRPr lang="en-US" dirty="0" smtClean="0"/>
          </a:p>
          <a:p>
            <a:pPr marL="0" indent="0">
              <a:buSzTx/>
              <a:buNone/>
              <a:defRPr b="1">
                <a:solidFill>
                  <a:srgbClr val="FF0000"/>
                </a:solidFill>
              </a:defRPr>
            </a:pPr>
            <a:r>
              <a:rPr lang="en-US" dirty="0" smtClean="0"/>
              <a:t>To learn about culture and……..</a:t>
            </a:r>
            <a:endParaRPr dirty="0"/>
          </a:p>
          <a:p>
            <a:pPr marL="0" indent="0">
              <a:buSzTx/>
              <a:buNone/>
              <a:defRPr sz="3600" b="1">
                <a:solidFill>
                  <a:srgbClr val="FF0000"/>
                </a:solidFill>
              </a:defRPr>
            </a:pPr>
            <a:r>
              <a:rPr dirty="0"/>
              <a:t>So that they can be evaluated using a multiple choice test.</a:t>
            </a:r>
          </a:p>
        </p:txBody>
      </p:sp>
      <p:sp>
        <p:nvSpPr>
          <p:cNvPr id="2" name="TextBox 1"/>
          <p:cNvSpPr txBox="1"/>
          <p:nvPr/>
        </p:nvSpPr>
        <p:spPr>
          <a:xfrm>
            <a:off x="8432800" y="6434667"/>
            <a:ext cx="226600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endParaRPr kumimoji="0" lang="en-US" sz="1800" b="0" i="0" u="none" strike="noStrike" cap="none" spc="0" normalizeH="0" baseline="0" dirty="0">
              <a:ln>
                <a:noFill/>
              </a:ln>
              <a:solidFill>
                <a:schemeClr val="tx2">
                  <a:lumMod val="20000"/>
                  <a:lumOff val="80000"/>
                </a:schemeClr>
              </a:solidFill>
              <a:effectLst/>
              <a:uFillTx/>
              <a:sym typeface="Calibri"/>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type="title"/>
          </p:nvPr>
        </p:nvSpPr>
        <p:spPr>
          <a:prstGeom prst="rect">
            <a:avLst/>
          </a:prstGeom>
          <a:solidFill>
            <a:srgbClr val="FFFF66"/>
          </a:solidFill>
        </p:spPr>
        <p:txBody>
          <a:bodyPr/>
          <a:lstStyle/>
          <a:p>
            <a:pPr algn="ctr" defTabSz="832104">
              <a:defRPr sz="4186" u="sng">
                <a:solidFill>
                  <a:srgbClr val="7030A0"/>
                </a:solidFill>
              </a:defRPr>
            </a:pPr>
            <a:r>
              <a:t>WHAT</a:t>
            </a:r>
            <a:r>
              <a:rPr u="none">
                <a:solidFill>
                  <a:srgbClr val="1F4E79"/>
                </a:solidFill>
              </a:rPr>
              <a:t> do students read </a:t>
            </a:r>
          </a:p>
          <a:p>
            <a:pPr algn="ctr" defTabSz="832104">
              <a:defRPr sz="4186" u="sng">
                <a:solidFill>
                  <a:srgbClr val="7030A0"/>
                </a:solidFill>
              </a:defRPr>
            </a:pPr>
            <a:r>
              <a:rPr u="none">
                <a:solidFill>
                  <a:srgbClr val="1F4E79"/>
                </a:solidFill>
              </a:rPr>
              <a:t>in a second language class?</a:t>
            </a:r>
          </a:p>
        </p:txBody>
      </p:sp>
      <p:sp>
        <p:nvSpPr>
          <p:cNvPr id="199" name="Shape 199"/>
          <p:cNvSpPr>
            <a:spLocks noGrp="1"/>
          </p:cNvSpPr>
          <p:nvPr>
            <p:ph type="body" idx="1"/>
          </p:nvPr>
        </p:nvSpPr>
        <p:spPr>
          <a:prstGeom prst="rect">
            <a:avLst/>
          </a:prstGeom>
          <a:solidFill>
            <a:srgbClr val="FFFF66"/>
          </a:solidFill>
        </p:spPr>
        <p:txBody>
          <a:bodyPr/>
          <a:lstStyle/>
          <a:p>
            <a:pPr marL="0" indent="0">
              <a:buSzTx/>
              <a:buNone/>
            </a:pPr>
            <a:endParaRPr/>
          </a:p>
          <a:p>
            <a:pPr marL="0" indent="0">
              <a:buSzTx/>
              <a:buNone/>
            </a:pPr>
            <a:endParaRPr/>
          </a:p>
          <a:p>
            <a:pPr marL="0" indent="0">
              <a:buSzTx/>
              <a:buNone/>
              <a:defRPr sz="3600" b="1">
                <a:solidFill>
                  <a:srgbClr val="1F4E79"/>
                </a:solidFill>
              </a:defRPr>
            </a:pPr>
            <a:r>
              <a:t>                            </a:t>
            </a:r>
          </a:p>
          <a:p>
            <a:pPr marL="0" indent="0" algn="ctr">
              <a:buSzTx/>
              <a:buNone/>
              <a:defRPr sz="3600" b="1">
                <a:solidFill>
                  <a:srgbClr val="1F4E79"/>
                </a:solidFill>
              </a:defRPr>
            </a:pPr>
            <a:r>
              <a:rPr sz="6000">
                <a:solidFill>
                  <a:srgbClr val="7030A0"/>
                </a:solidFill>
              </a:rPr>
              <a:t>?  ?  ?  ?</a:t>
            </a:r>
          </a:p>
        </p:txBody>
      </p:sp>
      <p:sp>
        <p:nvSpPr>
          <p:cNvPr id="2" name="TextBox 1"/>
          <p:cNvSpPr txBox="1"/>
          <p:nvPr/>
        </p:nvSpPr>
        <p:spPr>
          <a:xfrm>
            <a:off x="7890933" y="6400800"/>
            <a:ext cx="226600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endParaRPr kumimoji="0" lang="en-US" sz="1800" b="0" i="0" u="none" strike="noStrike" cap="none" spc="0" normalizeH="0" baseline="0" dirty="0">
              <a:ln>
                <a:noFill/>
              </a:ln>
              <a:solidFill>
                <a:schemeClr val="tx2">
                  <a:lumMod val="20000"/>
                  <a:lumOff val="80000"/>
                </a:schemeClr>
              </a:solidFill>
              <a:effectLst/>
              <a:uFillTx/>
              <a:sym typeface="Calibri"/>
            </a:endParaRP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p:cNvSpPr>
          <p:nvPr>
            <p:ph type="title"/>
          </p:nvPr>
        </p:nvSpPr>
        <p:spPr>
          <a:prstGeom prst="rect">
            <a:avLst/>
          </a:prstGeom>
          <a:solidFill>
            <a:srgbClr val="FFFF66"/>
          </a:solidFill>
        </p:spPr>
        <p:txBody>
          <a:bodyPr/>
          <a:lstStyle/>
          <a:p>
            <a:pPr algn="ctr">
              <a:defRPr sz="4000" u="sng">
                <a:solidFill>
                  <a:srgbClr val="7030A0"/>
                </a:solidFill>
              </a:defRPr>
            </a:pPr>
            <a:r>
              <a:t>WHAT</a:t>
            </a:r>
            <a:r>
              <a:rPr u="none">
                <a:solidFill>
                  <a:srgbClr val="1F4E79"/>
                </a:solidFill>
              </a:rPr>
              <a:t> do students read </a:t>
            </a:r>
          </a:p>
          <a:p>
            <a:pPr algn="ctr">
              <a:defRPr sz="4000" u="sng">
                <a:solidFill>
                  <a:srgbClr val="7030A0"/>
                </a:solidFill>
              </a:defRPr>
            </a:pPr>
            <a:r>
              <a:rPr u="none">
                <a:solidFill>
                  <a:srgbClr val="1F4E79"/>
                </a:solidFill>
              </a:rPr>
              <a:t>in a second language class?</a:t>
            </a:r>
          </a:p>
        </p:txBody>
      </p:sp>
      <p:sp>
        <p:nvSpPr>
          <p:cNvPr id="202" name="Shape 202"/>
          <p:cNvSpPr>
            <a:spLocks noGrp="1"/>
          </p:cNvSpPr>
          <p:nvPr>
            <p:ph type="body" idx="1"/>
          </p:nvPr>
        </p:nvSpPr>
        <p:spPr>
          <a:xfrm>
            <a:off x="838200" y="1812925"/>
            <a:ext cx="10515600" cy="4351338"/>
          </a:xfrm>
          <a:prstGeom prst="rect">
            <a:avLst/>
          </a:prstGeom>
          <a:solidFill>
            <a:srgbClr val="FFFF66"/>
          </a:solidFill>
        </p:spPr>
        <p:txBody>
          <a:bodyPr/>
          <a:lstStyle/>
          <a:p>
            <a:pPr marL="0" indent="0" algn="ctr">
              <a:buSzTx/>
              <a:buNone/>
            </a:pPr>
            <a:endParaRPr/>
          </a:p>
          <a:p>
            <a:pPr marL="0" indent="0" algn="ctr">
              <a:buSzTx/>
              <a:buNone/>
            </a:pPr>
            <a:endParaRPr/>
          </a:p>
          <a:p>
            <a:pPr marL="0" indent="0" algn="ctr">
              <a:buSzTx/>
              <a:buNone/>
              <a:defRPr sz="3600" b="1">
                <a:solidFill>
                  <a:srgbClr val="1F4E79"/>
                </a:solidFill>
              </a:defRPr>
            </a:pPr>
            <a:r>
              <a:rPr>
                <a:solidFill>
                  <a:srgbClr val="7030A0"/>
                </a:solidFill>
              </a:rPr>
              <a:t>Dialogues/Conversations</a:t>
            </a:r>
          </a:p>
          <a:p>
            <a:pPr marL="0" indent="0" algn="ctr">
              <a:buSzTx/>
              <a:buNone/>
              <a:defRPr sz="3600" b="1">
                <a:solidFill>
                  <a:srgbClr val="7030A0"/>
                </a:solidFill>
              </a:defRPr>
            </a:pPr>
            <a:endParaRPr>
              <a:solidFill>
                <a:srgbClr val="7030A0"/>
              </a:solidFill>
            </a:endParaRPr>
          </a:p>
          <a:p>
            <a:pPr marL="0" indent="0" algn="ctr">
              <a:buSzTx/>
              <a:buNone/>
              <a:defRPr sz="3600" b="1">
                <a:solidFill>
                  <a:srgbClr val="7030A0"/>
                </a:solidFill>
              </a:defRPr>
            </a:pPr>
            <a:r>
              <a:t>Authentic Texts/Authentic Resources</a:t>
            </a:r>
          </a:p>
        </p:txBody>
      </p:sp>
      <p:sp>
        <p:nvSpPr>
          <p:cNvPr id="2" name="TextBox 1"/>
          <p:cNvSpPr txBox="1"/>
          <p:nvPr/>
        </p:nvSpPr>
        <p:spPr>
          <a:xfrm>
            <a:off x="8144933" y="641773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p:cNvSpPr>
          <p:nvPr>
            <p:ph type="title"/>
          </p:nvPr>
        </p:nvSpPr>
        <p:spPr>
          <a:prstGeom prst="rect">
            <a:avLst/>
          </a:prstGeom>
          <a:solidFill>
            <a:srgbClr val="FFFF66"/>
          </a:solidFill>
        </p:spPr>
        <p:txBody>
          <a:bodyPr/>
          <a:lstStyle/>
          <a:p>
            <a:pPr algn="ctr" defTabSz="795527">
              <a:defRPr sz="3480">
                <a:solidFill>
                  <a:srgbClr val="002060"/>
                </a:solidFill>
              </a:defRPr>
            </a:pPr>
            <a:r>
              <a:t>What percentage </a:t>
            </a:r>
            <a:r>
              <a:rPr>
                <a:solidFill>
                  <a:srgbClr val="1F4E79"/>
                </a:solidFill>
              </a:rPr>
              <a:t>of the text do students </a:t>
            </a:r>
            <a:r>
              <a:rPr u="sng"/>
              <a:t>COMPLETELY</a:t>
            </a:r>
            <a:r>
              <a:rPr>
                <a:solidFill>
                  <a:srgbClr val="1F4E79"/>
                </a:solidFill>
              </a:rPr>
              <a:t> understand when they read the texts?</a:t>
            </a:r>
          </a:p>
        </p:txBody>
      </p:sp>
      <p:sp>
        <p:nvSpPr>
          <p:cNvPr id="205" name="Shape 205"/>
          <p:cNvSpPr>
            <a:spLocks noGrp="1"/>
          </p:cNvSpPr>
          <p:nvPr>
            <p:ph type="body" idx="1"/>
          </p:nvPr>
        </p:nvSpPr>
        <p:spPr>
          <a:prstGeom prst="rect">
            <a:avLst/>
          </a:prstGeom>
          <a:solidFill>
            <a:srgbClr val="FFFF66"/>
          </a:solidFill>
        </p:spPr>
        <p:txBody>
          <a:bodyPr/>
          <a:lstStyle/>
          <a:p>
            <a:pPr marL="0" indent="0">
              <a:buSzTx/>
              <a:buNone/>
            </a:pPr>
            <a:endParaRPr/>
          </a:p>
          <a:p>
            <a:pPr marL="0" indent="0">
              <a:buSzTx/>
              <a:buNone/>
            </a:pPr>
            <a:endParaRPr/>
          </a:p>
          <a:p>
            <a:pPr marL="0" indent="0">
              <a:buSzTx/>
              <a:buNone/>
            </a:pPr>
            <a:endParaRPr/>
          </a:p>
          <a:p>
            <a:pPr marL="0" indent="0" algn="ctr">
              <a:buSzTx/>
              <a:buNone/>
            </a:pPr>
            <a:r>
              <a:rPr sz="4000" b="1">
                <a:solidFill>
                  <a:srgbClr val="002060"/>
                </a:solidFill>
              </a:rPr>
              <a:t>?  ?  ?  ?</a:t>
            </a:r>
          </a:p>
        </p:txBody>
      </p:sp>
      <p:sp>
        <p:nvSpPr>
          <p:cNvPr id="2" name="TextBox 1"/>
          <p:cNvSpPr txBox="1"/>
          <p:nvPr/>
        </p:nvSpPr>
        <p:spPr>
          <a:xfrm>
            <a:off x="8246533" y="64346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p:cNvSpPr>
          <p:nvPr>
            <p:ph type="title"/>
          </p:nvPr>
        </p:nvSpPr>
        <p:spPr>
          <a:prstGeom prst="rect">
            <a:avLst/>
          </a:prstGeom>
          <a:solidFill>
            <a:srgbClr val="FFFF66"/>
          </a:solidFill>
        </p:spPr>
        <p:txBody>
          <a:bodyPr/>
          <a:lstStyle/>
          <a:p>
            <a:pPr algn="ctr" defTabSz="795527">
              <a:defRPr sz="3480">
                <a:solidFill>
                  <a:srgbClr val="002060"/>
                </a:solidFill>
              </a:defRPr>
            </a:pPr>
            <a:r>
              <a:t>What percentage </a:t>
            </a:r>
            <a:r>
              <a:rPr>
                <a:solidFill>
                  <a:srgbClr val="1F4E79"/>
                </a:solidFill>
              </a:rPr>
              <a:t>of the text do students </a:t>
            </a:r>
            <a:r>
              <a:rPr u="sng"/>
              <a:t>COMPLETELY</a:t>
            </a:r>
            <a:r>
              <a:rPr>
                <a:solidFill>
                  <a:srgbClr val="1F4E79"/>
                </a:solidFill>
              </a:rPr>
              <a:t> understand when they read the texts?</a:t>
            </a:r>
          </a:p>
        </p:txBody>
      </p:sp>
      <p:sp>
        <p:nvSpPr>
          <p:cNvPr id="205" name="Shape 205"/>
          <p:cNvSpPr>
            <a:spLocks noGrp="1"/>
          </p:cNvSpPr>
          <p:nvPr>
            <p:ph type="body" idx="1"/>
          </p:nvPr>
        </p:nvSpPr>
        <p:spPr>
          <a:prstGeom prst="rect">
            <a:avLst/>
          </a:prstGeom>
          <a:solidFill>
            <a:srgbClr val="FFFF66"/>
          </a:solidFill>
        </p:spPr>
        <p:txBody>
          <a:bodyPr/>
          <a:lstStyle/>
          <a:p>
            <a:pPr marL="0" indent="0">
              <a:buSzTx/>
              <a:buNone/>
            </a:pPr>
            <a:endParaRPr dirty="0"/>
          </a:p>
          <a:p>
            <a:pPr marL="0" indent="0">
              <a:buSzTx/>
              <a:buNone/>
            </a:pPr>
            <a:endParaRPr dirty="0"/>
          </a:p>
          <a:p>
            <a:pPr marL="0" indent="0">
              <a:buSzTx/>
              <a:buNone/>
            </a:pPr>
            <a:endParaRPr dirty="0"/>
          </a:p>
          <a:p>
            <a:pPr marL="0" indent="0" algn="ctr">
              <a:buSzTx/>
              <a:buNone/>
            </a:pPr>
            <a:r>
              <a:rPr lang="en-US" sz="4000" b="1" dirty="0" smtClean="0">
                <a:solidFill>
                  <a:srgbClr val="002060"/>
                </a:solidFill>
              </a:rPr>
              <a:t>Teachers in our workshops generally report comprehension between 10% and 30%</a:t>
            </a:r>
          </a:p>
          <a:p>
            <a:pPr marL="0" indent="0" algn="ctr">
              <a:buSzTx/>
              <a:buNone/>
            </a:pPr>
            <a:r>
              <a:rPr lang="en-US" sz="4000" b="1" dirty="0">
                <a:solidFill>
                  <a:srgbClr val="002060"/>
                </a:solidFill>
              </a:rPr>
              <a:t>i</a:t>
            </a:r>
            <a:r>
              <a:rPr lang="en-US" sz="4000" b="1" dirty="0" smtClean="0">
                <a:solidFill>
                  <a:srgbClr val="002060"/>
                </a:solidFill>
              </a:rPr>
              <a:t>n textbook-based tests.</a:t>
            </a:r>
            <a:endParaRPr sz="4000" b="1" dirty="0">
              <a:solidFill>
                <a:srgbClr val="002060"/>
              </a:solidFill>
            </a:endParaRPr>
          </a:p>
        </p:txBody>
      </p:sp>
      <p:sp>
        <p:nvSpPr>
          <p:cNvPr id="2" name="TextBox 1"/>
          <p:cNvSpPr txBox="1"/>
          <p:nvPr/>
        </p:nvSpPr>
        <p:spPr>
          <a:xfrm>
            <a:off x="7569200" y="63330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689185573"/>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hape 207"/>
          <p:cNvSpPr>
            <a:spLocks noGrp="1"/>
          </p:cNvSpPr>
          <p:nvPr>
            <p:ph type="title"/>
          </p:nvPr>
        </p:nvSpPr>
        <p:spPr>
          <a:prstGeom prst="rect">
            <a:avLst/>
          </a:prstGeom>
          <a:solidFill>
            <a:srgbClr val="FFFF66"/>
          </a:solidFill>
        </p:spPr>
        <p:txBody>
          <a:bodyPr/>
          <a:lstStyle/>
          <a:p>
            <a:pPr algn="ctr">
              <a:defRPr sz="4000">
                <a:solidFill>
                  <a:srgbClr val="C55A11"/>
                </a:solidFill>
              </a:defRPr>
            </a:pPr>
            <a:r>
              <a:t>What</a:t>
            </a:r>
            <a:r>
              <a:rPr>
                <a:solidFill>
                  <a:srgbClr val="1F4E79"/>
                </a:solidFill>
              </a:rPr>
              <a:t> </a:t>
            </a:r>
            <a:r>
              <a:t>are students doing </a:t>
            </a:r>
            <a:r>
              <a:rPr>
                <a:solidFill>
                  <a:srgbClr val="1F4E79"/>
                </a:solidFill>
              </a:rPr>
              <a:t>when they read in a second language class?</a:t>
            </a:r>
          </a:p>
        </p:txBody>
      </p:sp>
      <p:sp>
        <p:nvSpPr>
          <p:cNvPr id="208" name="Shape 208"/>
          <p:cNvSpPr>
            <a:spLocks noGrp="1"/>
          </p:cNvSpPr>
          <p:nvPr>
            <p:ph type="body" idx="1"/>
          </p:nvPr>
        </p:nvSpPr>
        <p:spPr>
          <a:prstGeom prst="rect">
            <a:avLst/>
          </a:prstGeom>
          <a:solidFill>
            <a:srgbClr val="FFFF66"/>
          </a:solidFill>
        </p:spPr>
        <p:txBody>
          <a:bodyPr/>
          <a:lstStyle/>
          <a:p>
            <a:pPr marL="0" indent="0">
              <a:buSzTx/>
              <a:buNone/>
            </a:pPr>
            <a:endParaRPr dirty="0"/>
          </a:p>
          <a:p>
            <a:pPr marL="0" indent="0">
              <a:buSzTx/>
              <a:buNone/>
            </a:pPr>
            <a:endParaRPr dirty="0"/>
          </a:p>
          <a:p>
            <a:pPr marL="0" indent="0">
              <a:buSzTx/>
              <a:buNone/>
            </a:pPr>
            <a:endParaRPr dirty="0"/>
          </a:p>
          <a:p>
            <a:pPr marL="0" indent="0" algn="ctr">
              <a:buSzTx/>
              <a:buNone/>
            </a:pPr>
            <a:r>
              <a:rPr sz="4400" b="1" dirty="0">
                <a:solidFill>
                  <a:srgbClr val="C55A11"/>
                </a:solidFill>
              </a:rPr>
              <a:t>?  ?  ?  ?          </a:t>
            </a:r>
          </a:p>
        </p:txBody>
      </p:sp>
      <p:sp>
        <p:nvSpPr>
          <p:cNvPr id="2" name="TextBox 1"/>
          <p:cNvSpPr txBox="1"/>
          <p:nvPr/>
        </p:nvSpPr>
        <p:spPr>
          <a:xfrm>
            <a:off x="7653867" y="63330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Shape 210"/>
          <p:cNvSpPr>
            <a:spLocks noGrp="1"/>
          </p:cNvSpPr>
          <p:nvPr>
            <p:ph type="title"/>
          </p:nvPr>
        </p:nvSpPr>
        <p:spPr>
          <a:prstGeom prst="rect">
            <a:avLst/>
          </a:prstGeom>
          <a:solidFill>
            <a:srgbClr val="FFFF66"/>
          </a:solidFill>
        </p:spPr>
        <p:txBody>
          <a:bodyPr/>
          <a:lstStyle/>
          <a:p>
            <a:pPr algn="ctr">
              <a:defRPr sz="4000">
                <a:solidFill>
                  <a:srgbClr val="C55A11"/>
                </a:solidFill>
              </a:defRPr>
            </a:pPr>
            <a:r>
              <a:t>What</a:t>
            </a:r>
            <a:r>
              <a:rPr>
                <a:solidFill>
                  <a:srgbClr val="1F4E79"/>
                </a:solidFill>
              </a:rPr>
              <a:t> </a:t>
            </a:r>
            <a:r>
              <a:t>are students doing </a:t>
            </a:r>
            <a:r>
              <a:rPr>
                <a:solidFill>
                  <a:srgbClr val="1F4E79"/>
                </a:solidFill>
              </a:rPr>
              <a:t>when they read in a second language class?</a:t>
            </a:r>
          </a:p>
        </p:txBody>
      </p:sp>
      <p:sp>
        <p:nvSpPr>
          <p:cNvPr id="211" name="Shape 211"/>
          <p:cNvSpPr>
            <a:spLocks noGrp="1"/>
          </p:cNvSpPr>
          <p:nvPr>
            <p:ph type="body" idx="1"/>
          </p:nvPr>
        </p:nvSpPr>
        <p:spPr>
          <a:prstGeom prst="rect">
            <a:avLst/>
          </a:prstGeom>
          <a:solidFill>
            <a:srgbClr val="FFFF66"/>
          </a:solidFill>
        </p:spPr>
        <p:txBody>
          <a:bodyPr/>
          <a:lstStyle/>
          <a:p>
            <a:pPr marL="0" indent="0">
              <a:buSzTx/>
              <a:buNone/>
            </a:pPr>
            <a:endParaRPr/>
          </a:p>
          <a:p>
            <a:pPr marL="0" indent="0">
              <a:buSzTx/>
              <a:buNone/>
            </a:pPr>
            <a:endParaRPr/>
          </a:p>
          <a:p>
            <a:pPr marL="0" indent="0">
              <a:buSzTx/>
              <a:buNone/>
            </a:pPr>
            <a:endParaRPr/>
          </a:p>
          <a:p>
            <a:pPr marL="0" indent="0">
              <a:buSzTx/>
              <a:buNone/>
            </a:pPr>
            <a:r>
              <a:t>                    </a:t>
            </a:r>
            <a:r>
              <a:rPr sz="4400" b="1">
                <a:solidFill>
                  <a:srgbClr val="C55A11"/>
                </a:solidFill>
              </a:rPr>
              <a:t>          </a:t>
            </a:r>
          </a:p>
        </p:txBody>
      </p:sp>
      <p:pic>
        <p:nvPicPr>
          <p:cNvPr id="4" name="image2.png"/>
          <p:cNvPicPr>
            <a:picLocks noChangeAspect="1"/>
          </p:cNvPicPr>
          <p:nvPr/>
        </p:nvPicPr>
        <p:blipFill>
          <a:blip r:embed="rId2">
            <a:extLst/>
          </a:blip>
          <a:stretch>
            <a:fillRect/>
          </a:stretch>
        </p:blipFill>
        <p:spPr>
          <a:xfrm>
            <a:off x="2434318" y="1825624"/>
            <a:ext cx="7323364" cy="4232275"/>
          </a:xfrm>
          <a:prstGeom prst="rect">
            <a:avLst/>
          </a:prstGeom>
          <a:ln w="12700">
            <a:miter lim="400000"/>
          </a:ln>
        </p:spPr>
      </p:pic>
      <p:sp>
        <p:nvSpPr>
          <p:cNvPr id="2" name="TextBox 1"/>
          <p:cNvSpPr txBox="1"/>
          <p:nvPr/>
        </p:nvSpPr>
        <p:spPr>
          <a:xfrm>
            <a:off x="7332133" y="63838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p:cNvSpPr>
          <p:nvPr>
            <p:ph type="title"/>
          </p:nvPr>
        </p:nvSpPr>
        <p:spPr>
          <a:prstGeom prst="rect">
            <a:avLst/>
          </a:prstGeom>
          <a:solidFill>
            <a:srgbClr val="FFFF66"/>
          </a:solidFill>
        </p:spPr>
        <p:txBody>
          <a:bodyPr/>
          <a:lstStyle>
            <a:lvl1pPr>
              <a:defRPr>
                <a:solidFill>
                  <a:srgbClr val="1F4E79"/>
                </a:solidFill>
              </a:defRPr>
            </a:lvl1pPr>
          </a:lstStyle>
          <a:p>
            <a:r>
              <a:t>Reading in many language classes:</a:t>
            </a:r>
          </a:p>
        </p:txBody>
      </p:sp>
      <p:sp>
        <p:nvSpPr>
          <p:cNvPr id="217" name="Shape 217"/>
          <p:cNvSpPr>
            <a:spLocks noGrp="1"/>
          </p:cNvSpPr>
          <p:nvPr>
            <p:ph type="body" idx="1"/>
          </p:nvPr>
        </p:nvSpPr>
        <p:spPr>
          <a:prstGeom prst="rect">
            <a:avLst/>
          </a:prstGeom>
          <a:solidFill>
            <a:srgbClr val="FFFF66"/>
          </a:solidFill>
        </p:spPr>
        <p:txBody>
          <a:bodyPr/>
          <a:lstStyle/>
          <a:p>
            <a:pPr>
              <a:defRPr b="1">
                <a:solidFill>
                  <a:srgbClr val="1F4E79"/>
                </a:solidFill>
              </a:defRPr>
            </a:pPr>
            <a:r>
              <a:rPr dirty="0"/>
              <a:t>Involves dialogues and authentic resources.</a:t>
            </a:r>
          </a:p>
          <a:p>
            <a:pPr>
              <a:defRPr b="1">
                <a:solidFill>
                  <a:srgbClr val="1F4E79"/>
                </a:solidFill>
              </a:defRPr>
            </a:pPr>
            <a:r>
              <a:rPr dirty="0"/>
              <a:t>Is “easy” to evaluate.</a:t>
            </a:r>
          </a:p>
          <a:p>
            <a:pPr>
              <a:defRPr b="1">
                <a:solidFill>
                  <a:srgbClr val="1F4E79"/>
                </a:solidFill>
              </a:defRPr>
            </a:pPr>
            <a:r>
              <a:rPr dirty="0"/>
              <a:t>Is really hunting for recognizable text.</a:t>
            </a:r>
          </a:p>
          <a:p>
            <a:pPr>
              <a:defRPr b="1">
                <a:solidFill>
                  <a:srgbClr val="1F4E79"/>
                </a:solidFill>
              </a:defRPr>
            </a:pPr>
            <a:endParaRPr dirty="0"/>
          </a:p>
          <a:p>
            <a:pPr>
              <a:defRPr b="1">
                <a:solidFill>
                  <a:srgbClr val="1F4E79"/>
                </a:solidFill>
              </a:defRPr>
            </a:pPr>
            <a:r>
              <a:rPr lang="en-US" dirty="0" smtClean="0"/>
              <a:t>   </a:t>
            </a:r>
            <a:r>
              <a:rPr lang="en-US" sz="3600" dirty="0" smtClean="0">
                <a:solidFill>
                  <a:srgbClr val="00B050"/>
                </a:solidFill>
              </a:rPr>
              <a:t>What is generally accepted as true:</a:t>
            </a:r>
          </a:p>
          <a:p>
            <a:pPr>
              <a:defRPr b="1">
                <a:solidFill>
                  <a:srgbClr val="1F4E79"/>
                </a:solidFill>
              </a:defRPr>
            </a:pPr>
            <a:endParaRPr dirty="0"/>
          </a:p>
          <a:p>
            <a:pPr marL="0" indent="0">
              <a:buSzTx/>
              <a:buNone/>
              <a:defRPr b="1">
                <a:solidFill>
                  <a:srgbClr val="1F4E79"/>
                </a:solidFill>
              </a:defRPr>
            </a:pPr>
            <a:r>
              <a:rPr sz="3600" dirty="0"/>
              <a:t>Reading text that is too difficult will eventually increase reading ability.</a:t>
            </a:r>
          </a:p>
        </p:txBody>
      </p:sp>
      <p:sp>
        <p:nvSpPr>
          <p:cNvPr id="2" name="TextBox 1"/>
          <p:cNvSpPr txBox="1"/>
          <p:nvPr/>
        </p:nvSpPr>
        <p:spPr>
          <a:xfrm>
            <a:off x="8128000" y="63330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p:cNvSpPr>
          <p:nvPr>
            <p:ph type="title"/>
          </p:nvPr>
        </p:nvSpPr>
        <p:spPr>
          <a:prstGeom prst="rect">
            <a:avLst/>
          </a:prstGeom>
          <a:solidFill>
            <a:srgbClr val="FFFFFF"/>
          </a:solidFill>
        </p:spPr>
        <p:txBody>
          <a:bodyPr/>
          <a:lstStyle>
            <a:lvl1pPr>
              <a:defRPr sz="6600">
                <a:solidFill>
                  <a:srgbClr val="1F4E79"/>
                </a:solidFill>
              </a:defRPr>
            </a:lvl1pPr>
          </a:lstStyle>
          <a:p>
            <a:r>
              <a:t>Reading in a CI classroom</a:t>
            </a:r>
          </a:p>
        </p:txBody>
      </p:sp>
      <p:sp>
        <p:nvSpPr>
          <p:cNvPr id="220" name="Shape 220"/>
          <p:cNvSpPr>
            <a:spLocks noGrp="1"/>
          </p:cNvSpPr>
          <p:nvPr>
            <p:ph type="body" idx="1"/>
          </p:nvPr>
        </p:nvSpPr>
        <p:spPr>
          <a:prstGeom prst="rect">
            <a:avLst/>
          </a:prstGeom>
          <a:solidFill>
            <a:srgbClr val="FFFFFF"/>
          </a:solidFill>
        </p:spPr>
        <p:txBody>
          <a:bodyPr/>
          <a:lstStyle/>
          <a:p>
            <a:pPr marL="0" indent="0">
              <a:buSzTx/>
              <a:buNone/>
              <a:defRPr sz="4000" b="1">
                <a:solidFill>
                  <a:srgbClr val="1F4E79"/>
                </a:solidFill>
              </a:defRPr>
            </a:pPr>
            <a:endParaRPr/>
          </a:p>
          <a:p>
            <a:pPr marL="0" indent="0">
              <a:buSzTx/>
              <a:buNone/>
              <a:defRPr sz="4000" b="1">
                <a:solidFill>
                  <a:srgbClr val="1F4E79"/>
                </a:solidFill>
              </a:defRPr>
            </a:pPr>
            <a:r>
              <a:t>Aligns with Dr. Krashen’s research on reading</a:t>
            </a:r>
          </a:p>
          <a:p>
            <a:pPr marL="0" indent="0">
              <a:buSzTx/>
              <a:buNone/>
              <a:defRPr sz="4000" b="1">
                <a:solidFill>
                  <a:srgbClr val="1F4E79"/>
                </a:solidFill>
              </a:defRPr>
            </a:pPr>
            <a:endParaRPr/>
          </a:p>
          <a:p>
            <a:pPr>
              <a:defRPr sz="4000" b="1">
                <a:solidFill>
                  <a:srgbClr val="1F4E79"/>
                </a:solidFill>
              </a:defRPr>
            </a:pPr>
            <a:r>
              <a:t>Compelling</a:t>
            </a:r>
          </a:p>
          <a:p>
            <a:pPr>
              <a:defRPr sz="4000" b="1">
                <a:solidFill>
                  <a:srgbClr val="1F4E79"/>
                </a:solidFill>
              </a:defRPr>
            </a:pPr>
            <a:r>
              <a:t>Comprehensible</a:t>
            </a:r>
          </a:p>
        </p:txBody>
      </p:sp>
      <p:sp>
        <p:nvSpPr>
          <p:cNvPr id="2" name="TextBox 1"/>
          <p:cNvSpPr txBox="1"/>
          <p:nvPr/>
        </p:nvSpPr>
        <p:spPr>
          <a:xfrm>
            <a:off x="7924800" y="646853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p:cNvSpPr>
          <p:nvPr>
            <p:ph type="title"/>
          </p:nvPr>
        </p:nvSpPr>
        <p:spPr>
          <a:xfrm>
            <a:off x="838200" y="352425"/>
            <a:ext cx="10515600" cy="1325563"/>
          </a:xfrm>
          <a:prstGeom prst="rect">
            <a:avLst/>
          </a:prstGeom>
          <a:solidFill>
            <a:srgbClr val="FFFFFF"/>
          </a:solidFill>
        </p:spPr>
        <p:txBody>
          <a:bodyPr/>
          <a:lstStyle/>
          <a:p>
            <a:pPr>
              <a:defRPr sz="3500" u="sng">
                <a:solidFill>
                  <a:srgbClr val="FF0000"/>
                </a:solidFill>
              </a:defRPr>
            </a:pPr>
            <a:r>
              <a:t>WHY</a:t>
            </a:r>
            <a:r>
              <a:rPr u="none"/>
              <a:t> </a:t>
            </a:r>
            <a:r>
              <a:rPr u="none">
                <a:solidFill>
                  <a:srgbClr val="1F4E79"/>
                </a:solidFill>
              </a:rPr>
              <a:t>do students read in a CI language class?</a:t>
            </a:r>
          </a:p>
        </p:txBody>
      </p:sp>
      <p:sp>
        <p:nvSpPr>
          <p:cNvPr id="223" name="Shape 223"/>
          <p:cNvSpPr>
            <a:spLocks noGrp="1"/>
          </p:cNvSpPr>
          <p:nvPr>
            <p:ph type="body" idx="1"/>
          </p:nvPr>
        </p:nvSpPr>
        <p:spPr>
          <a:prstGeom prst="rect">
            <a:avLst/>
          </a:prstGeom>
          <a:solidFill>
            <a:srgbClr val="FFFFFF"/>
          </a:solidFill>
        </p:spPr>
        <p:txBody>
          <a:bodyPr/>
          <a:lstStyle/>
          <a:p>
            <a:pPr marL="0" indent="0">
              <a:buSzTx/>
              <a:buNone/>
            </a:pPr>
            <a:endParaRPr/>
          </a:p>
          <a:p>
            <a:pPr marL="0" indent="0">
              <a:buSzTx/>
              <a:buNone/>
            </a:pPr>
            <a:endParaRPr/>
          </a:p>
          <a:p>
            <a:pPr marL="0" indent="0">
              <a:buSzTx/>
              <a:buNone/>
            </a:pPr>
            <a:endParaRPr/>
          </a:p>
          <a:p>
            <a:pPr marL="0" indent="0" algn="ctr">
              <a:buSzTx/>
              <a:buNone/>
              <a:defRPr b="1">
                <a:solidFill>
                  <a:srgbClr val="FF0000"/>
                </a:solidFill>
              </a:defRPr>
            </a:pPr>
            <a:r>
              <a:rPr sz="5400"/>
              <a:t>? ? ?</a:t>
            </a:r>
          </a:p>
        </p:txBody>
      </p:sp>
      <p:sp>
        <p:nvSpPr>
          <p:cNvPr id="2" name="TextBox 1"/>
          <p:cNvSpPr txBox="1"/>
          <p:nvPr/>
        </p:nvSpPr>
        <p:spPr>
          <a:xfrm>
            <a:off x="7806267" y="6400800"/>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p:cNvSpPr>
          <p:nvPr>
            <p:ph type="title"/>
          </p:nvPr>
        </p:nvSpPr>
        <p:spPr>
          <a:xfrm>
            <a:off x="838200" y="365125"/>
            <a:ext cx="10330544" cy="1325563"/>
          </a:xfrm>
          <a:prstGeom prst="rect">
            <a:avLst/>
          </a:prstGeom>
          <a:solidFill>
            <a:srgbClr val="FFFFFF"/>
          </a:solidFill>
        </p:spPr>
        <p:txBody>
          <a:bodyPr/>
          <a:lstStyle/>
          <a:p>
            <a:pPr>
              <a:defRPr sz="3400" u="sng">
                <a:solidFill>
                  <a:srgbClr val="FF0000"/>
                </a:solidFill>
              </a:defRPr>
            </a:pPr>
            <a:r>
              <a:t>WHY</a:t>
            </a:r>
            <a:r>
              <a:rPr u="none"/>
              <a:t> </a:t>
            </a:r>
            <a:r>
              <a:rPr u="none">
                <a:solidFill>
                  <a:srgbClr val="1F4E79"/>
                </a:solidFill>
              </a:rPr>
              <a:t>do students read in a CI language class?</a:t>
            </a:r>
          </a:p>
        </p:txBody>
      </p:sp>
      <p:sp>
        <p:nvSpPr>
          <p:cNvPr id="226" name="Shape 226"/>
          <p:cNvSpPr>
            <a:spLocks noGrp="1"/>
          </p:cNvSpPr>
          <p:nvPr>
            <p:ph type="body" idx="1"/>
          </p:nvPr>
        </p:nvSpPr>
        <p:spPr>
          <a:prstGeom prst="rect">
            <a:avLst/>
          </a:prstGeom>
          <a:solidFill>
            <a:srgbClr val="FFFFFF"/>
          </a:solidFill>
        </p:spPr>
        <p:txBody>
          <a:bodyPr/>
          <a:lstStyle/>
          <a:p>
            <a:pPr marL="0" indent="0">
              <a:buSzTx/>
              <a:buNone/>
            </a:pPr>
            <a:endParaRPr/>
          </a:p>
          <a:p>
            <a:pPr marL="0" indent="0">
              <a:buSzTx/>
              <a:buNone/>
            </a:pPr>
            <a:endParaRPr/>
          </a:p>
          <a:p>
            <a:pPr marL="0" indent="0">
              <a:buSzTx/>
              <a:buNone/>
              <a:defRPr sz="4800" b="1">
                <a:solidFill>
                  <a:srgbClr val="FF0000"/>
                </a:solidFill>
              </a:defRPr>
            </a:pPr>
            <a:r>
              <a:t>To understand a compelling story.</a:t>
            </a:r>
          </a:p>
          <a:p>
            <a:pPr marL="0" indent="0">
              <a:buSzTx/>
              <a:buNone/>
              <a:defRPr sz="4800" b="1">
                <a:solidFill>
                  <a:srgbClr val="FF0000"/>
                </a:solidFill>
              </a:defRPr>
            </a:pPr>
            <a:r>
              <a:t>To get interesting information.</a:t>
            </a:r>
          </a:p>
        </p:txBody>
      </p:sp>
      <p:sp>
        <p:nvSpPr>
          <p:cNvPr id="2" name="TextBox 1"/>
          <p:cNvSpPr txBox="1"/>
          <p:nvPr/>
        </p:nvSpPr>
        <p:spPr>
          <a:xfrm>
            <a:off x="7789333" y="64346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p:cNvSpPr>
          <p:nvPr>
            <p:ph type="title"/>
          </p:nvPr>
        </p:nvSpPr>
        <p:spPr>
          <a:prstGeom prst="rect">
            <a:avLst/>
          </a:prstGeom>
          <a:solidFill>
            <a:srgbClr val="FFFFFF"/>
          </a:solidFill>
        </p:spPr>
        <p:txBody>
          <a:bodyPr/>
          <a:lstStyle/>
          <a:p>
            <a:pPr algn="ctr">
              <a:defRPr sz="4000" u="sng">
                <a:solidFill>
                  <a:srgbClr val="7030A0"/>
                </a:solidFill>
              </a:defRPr>
            </a:pPr>
            <a:r>
              <a:t>WHAT </a:t>
            </a:r>
            <a:r>
              <a:rPr u="none">
                <a:solidFill>
                  <a:srgbClr val="1F4E79"/>
                </a:solidFill>
              </a:rPr>
              <a:t>do students read in a CI language class?</a:t>
            </a:r>
          </a:p>
        </p:txBody>
      </p:sp>
      <p:sp>
        <p:nvSpPr>
          <p:cNvPr id="229" name="Shape 229"/>
          <p:cNvSpPr>
            <a:spLocks noGrp="1"/>
          </p:cNvSpPr>
          <p:nvPr>
            <p:ph type="body" idx="1"/>
          </p:nvPr>
        </p:nvSpPr>
        <p:spPr>
          <a:prstGeom prst="rect">
            <a:avLst/>
          </a:prstGeom>
          <a:solidFill>
            <a:srgbClr val="FFFFFF"/>
          </a:solidFill>
        </p:spPr>
        <p:txBody>
          <a:bodyPr/>
          <a:lstStyle/>
          <a:p>
            <a:pPr marL="0" indent="0">
              <a:buSzTx/>
              <a:buNone/>
            </a:pPr>
            <a:endParaRPr/>
          </a:p>
          <a:p>
            <a:pPr marL="0" indent="0">
              <a:buSzTx/>
              <a:buNone/>
              <a:defRPr sz="3600" b="1">
                <a:solidFill>
                  <a:srgbClr val="7030A0"/>
                </a:solidFill>
              </a:defRPr>
            </a:pPr>
            <a:endParaRPr/>
          </a:p>
          <a:p>
            <a:pPr marL="0" indent="0">
              <a:buSzTx/>
              <a:buNone/>
              <a:defRPr sz="3600" b="1">
                <a:solidFill>
                  <a:srgbClr val="7030A0"/>
                </a:solidFill>
              </a:defRPr>
            </a:pPr>
            <a:endParaRPr/>
          </a:p>
          <a:p>
            <a:pPr marL="0" indent="0" algn="ctr">
              <a:buSzTx/>
              <a:buNone/>
              <a:defRPr sz="3600" b="1">
                <a:solidFill>
                  <a:srgbClr val="7030A0"/>
                </a:solidFill>
              </a:defRPr>
            </a:pPr>
            <a:r>
              <a:rPr sz="4800"/>
              <a:t>?  ?  ?  ?</a:t>
            </a:r>
          </a:p>
        </p:txBody>
      </p:sp>
      <p:sp>
        <p:nvSpPr>
          <p:cNvPr id="2" name="TextBox 1"/>
          <p:cNvSpPr txBox="1"/>
          <p:nvPr/>
        </p:nvSpPr>
        <p:spPr>
          <a:xfrm>
            <a:off x="8195733" y="64346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p:cNvSpPr>
          <p:nvPr>
            <p:ph type="title"/>
          </p:nvPr>
        </p:nvSpPr>
        <p:spPr>
          <a:prstGeom prst="rect">
            <a:avLst/>
          </a:prstGeom>
          <a:solidFill>
            <a:srgbClr val="FFFFFF"/>
          </a:solidFill>
        </p:spPr>
        <p:txBody>
          <a:bodyPr/>
          <a:lstStyle/>
          <a:p>
            <a:pPr algn="ctr">
              <a:defRPr sz="4000" u="sng">
                <a:solidFill>
                  <a:srgbClr val="7030A0"/>
                </a:solidFill>
              </a:defRPr>
            </a:pPr>
            <a:r>
              <a:t>WHAT </a:t>
            </a:r>
            <a:r>
              <a:rPr u="none">
                <a:solidFill>
                  <a:srgbClr val="1F4E79"/>
                </a:solidFill>
              </a:rPr>
              <a:t>do students read in a CI language class?</a:t>
            </a:r>
          </a:p>
        </p:txBody>
      </p:sp>
      <p:sp>
        <p:nvSpPr>
          <p:cNvPr id="232" name="Shape 232"/>
          <p:cNvSpPr>
            <a:spLocks noGrp="1"/>
          </p:cNvSpPr>
          <p:nvPr>
            <p:ph type="body" idx="1"/>
          </p:nvPr>
        </p:nvSpPr>
        <p:spPr>
          <a:prstGeom prst="rect">
            <a:avLst/>
          </a:prstGeom>
          <a:solidFill>
            <a:srgbClr val="FFFFFF"/>
          </a:solidFill>
        </p:spPr>
        <p:txBody>
          <a:bodyPr/>
          <a:lstStyle/>
          <a:p>
            <a:pPr marL="0" indent="0">
              <a:buSzTx/>
              <a:buNone/>
            </a:pPr>
            <a:endParaRPr/>
          </a:p>
          <a:p>
            <a:pPr marL="0" indent="0">
              <a:buSzTx/>
              <a:buNone/>
              <a:defRPr sz="4400" b="1">
                <a:solidFill>
                  <a:srgbClr val="7030A0"/>
                </a:solidFill>
              </a:defRPr>
            </a:pPr>
            <a:endParaRPr/>
          </a:p>
          <a:p>
            <a:pPr marL="0" indent="0">
              <a:buSzTx/>
              <a:buNone/>
              <a:defRPr sz="4300" b="1">
                <a:solidFill>
                  <a:srgbClr val="7030A0"/>
                </a:solidFill>
              </a:defRPr>
            </a:pPr>
            <a:r>
              <a:t>Comprehensible and Compelling texts.</a:t>
            </a:r>
          </a:p>
        </p:txBody>
      </p:sp>
      <p:sp>
        <p:nvSpPr>
          <p:cNvPr id="2" name="TextBox 1"/>
          <p:cNvSpPr txBox="1"/>
          <p:nvPr/>
        </p:nvSpPr>
        <p:spPr>
          <a:xfrm>
            <a:off x="7755467" y="6451600"/>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Shape 234"/>
          <p:cNvSpPr>
            <a:spLocks noGrp="1"/>
          </p:cNvSpPr>
          <p:nvPr>
            <p:ph type="title"/>
          </p:nvPr>
        </p:nvSpPr>
        <p:spPr>
          <a:prstGeom prst="rect">
            <a:avLst/>
          </a:prstGeom>
          <a:solidFill>
            <a:srgbClr val="FFFFFF"/>
          </a:solidFill>
        </p:spPr>
        <p:txBody>
          <a:bodyPr/>
          <a:lstStyle/>
          <a:p>
            <a:pPr algn="ctr" defTabSz="795527">
              <a:defRPr sz="3480">
                <a:solidFill>
                  <a:srgbClr val="1F4E79"/>
                </a:solidFill>
              </a:defRPr>
            </a:pPr>
            <a:r>
              <a:t>What percentage of the text do students </a:t>
            </a:r>
            <a:r>
              <a:rPr u="sng">
                <a:solidFill>
                  <a:srgbClr val="00B050"/>
                </a:solidFill>
              </a:rPr>
              <a:t>COMPLETELY</a:t>
            </a:r>
            <a:r>
              <a:rPr>
                <a:solidFill>
                  <a:srgbClr val="00B050"/>
                </a:solidFill>
              </a:rPr>
              <a:t> </a:t>
            </a:r>
            <a:r>
              <a:t>understand when they read the texts?</a:t>
            </a:r>
          </a:p>
        </p:txBody>
      </p:sp>
      <p:sp>
        <p:nvSpPr>
          <p:cNvPr id="235" name="Shape 235"/>
          <p:cNvSpPr>
            <a:spLocks noGrp="1"/>
          </p:cNvSpPr>
          <p:nvPr>
            <p:ph type="body" idx="1"/>
          </p:nvPr>
        </p:nvSpPr>
        <p:spPr>
          <a:prstGeom prst="rect">
            <a:avLst/>
          </a:prstGeom>
          <a:solidFill>
            <a:srgbClr val="FFFFFF"/>
          </a:solidFill>
        </p:spPr>
        <p:txBody>
          <a:bodyPr/>
          <a:lstStyle/>
          <a:p>
            <a:pPr marL="0" indent="0">
              <a:buSzTx/>
              <a:buNone/>
            </a:pPr>
            <a:endParaRPr/>
          </a:p>
        </p:txBody>
      </p:sp>
      <p:sp>
        <p:nvSpPr>
          <p:cNvPr id="2" name="TextBox 1"/>
          <p:cNvSpPr txBox="1"/>
          <p:nvPr/>
        </p:nvSpPr>
        <p:spPr>
          <a:xfrm>
            <a:off x="7484533" y="6311900"/>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p:cNvSpPr>
          <p:nvPr>
            <p:ph type="title"/>
          </p:nvPr>
        </p:nvSpPr>
        <p:spPr>
          <a:prstGeom prst="rect">
            <a:avLst/>
          </a:prstGeom>
          <a:solidFill>
            <a:srgbClr val="FFFFFF"/>
          </a:solidFill>
        </p:spPr>
        <p:txBody>
          <a:bodyPr/>
          <a:lstStyle/>
          <a:p>
            <a:pPr algn="ctr" defTabSz="640079">
              <a:defRPr sz="2800" b="1">
                <a:solidFill>
                  <a:srgbClr val="1F4E79"/>
                </a:solidFill>
              </a:defRPr>
            </a:pPr>
            <a:r>
              <a:t>What percentage of the text do students need to </a:t>
            </a:r>
            <a:r>
              <a:rPr u="sng">
                <a:solidFill>
                  <a:srgbClr val="00B050"/>
                </a:solidFill>
              </a:rPr>
              <a:t>COMPLETELY</a:t>
            </a:r>
            <a:r>
              <a:rPr>
                <a:solidFill>
                  <a:srgbClr val="00B050"/>
                </a:solidFill>
              </a:rPr>
              <a:t> </a:t>
            </a:r>
            <a:r>
              <a:t>understand when they read the texts</a:t>
            </a:r>
          </a:p>
          <a:p>
            <a:pPr algn="ctr" defTabSz="640079">
              <a:defRPr sz="2800" b="1">
                <a:solidFill>
                  <a:srgbClr val="1F4E79"/>
                </a:solidFill>
              </a:defRPr>
            </a:pPr>
            <a:r>
              <a:t>in order to acquire language?</a:t>
            </a:r>
          </a:p>
        </p:txBody>
      </p:sp>
      <p:sp>
        <p:nvSpPr>
          <p:cNvPr id="238" name="Shape 238"/>
          <p:cNvSpPr>
            <a:spLocks noGrp="1"/>
          </p:cNvSpPr>
          <p:nvPr>
            <p:ph type="body" idx="1"/>
          </p:nvPr>
        </p:nvSpPr>
        <p:spPr>
          <a:prstGeom prst="rect">
            <a:avLst/>
          </a:prstGeom>
          <a:solidFill>
            <a:srgbClr val="FFFFFF"/>
          </a:solidFill>
        </p:spPr>
        <p:txBody>
          <a:bodyPr/>
          <a:lstStyle/>
          <a:p>
            <a:pPr marL="0" indent="0">
              <a:buSzTx/>
              <a:buNone/>
            </a:pPr>
            <a:endParaRPr/>
          </a:p>
          <a:p>
            <a:pPr marL="0" indent="0">
              <a:buSzTx/>
              <a:buNone/>
              <a:defRPr sz="3600" b="1">
                <a:solidFill>
                  <a:srgbClr val="1F4E79"/>
                </a:solidFill>
              </a:defRPr>
            </a:pPr>
            <a:r>
              <a:t>Shared/Supported reading with a teacher:   </a:t>
            </a:r>
            <a:r>
              <a:rPr>
                <a:solidFill>
                  <a:srgbClr val="00B050"/>
                </a:solidFill>
              </a:rPr>
              <a:t>90-95%</a:t>
            </a:r>
          </a:p>
          <a:p>
            <a:pPr marL="0" indent="0">
              <a:buSzTx/>
              <a:buNone/>
              <a:defRPr sz="3600" b="1">
                <a:solidFill>
                  <a:srgbClr val="1F4E79"/>
                </a:solidFill>
              </a:defRPr>
            </a:pPr>
            <a:endParaRPr>
              <a:solidFill>
                <a:srgbClr val="00B050"/>
              </a:solidFill>
            </a:endParaRPr>
          </a:p>
          <a:p>
            <a:pPr marL="0" indent="0">
              <a:buSzTx/>
              <a:buNone/>
              <a:defRPr sz="3600" b="1">
                <a:solidFill>
                  <a:srgbClr val="1F4E79"/>
                </a:solidFill>
              </a:defRPr>
            </a:pPr>
            <a:r>
              <a:t>Independent reading:  </a:t>
            </a:r>
            <a:r>
              <a:rPr>
                <a:solidFill>
                  <a:srgbClr val="00B050"/>
                </a:solidFill>
              </a:rPr>
              <a:t>96-100% </a:t>
            </a:r>
          </a:p>
        </p:txBody>
      </p:sp>
      <p:sp>
        <p:nvSpPr>
          <p:cNvPr id="2" name="TextBox 1"/>
          <p:cNvSpPr txBox="1"/>
          <p:nvPr/>
        </p:nvSpPr>
        <p:spPr>
          <a:xfrm>
            <a:off x="7620000" y="617696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p:cNvSpPr>
          <p:nvPr>
            <p:ph type="title"/>
          </p:nvPr>
        </p:nvSpPr>
        <p:spPr>
          <a:prstGeom prst="rect">
            <a:avLst/>
          </a:prstGeom>
          <a:solidFill>
            <a:srgbClr val="FFFFFF"/>
          </a:solidFill>
        </p:spPr>
        <p:txBody>
          <a:bodyPr/>
          <a:lstStyle/>
          <a:p>
            <a:pPr algn="ctr">
              <a:defRPr sz="4000">
                <a:solidFill>
                  <a:srgbClr val="C55A11"/>
                </a:solidFill>
              </a:defRPr>
            </a:pPr>
            <a:r>
              <a:t>What</a:t>
            </a:r>
            <a:r>
              <a:rPr>
                <a:solidFill>
                  <a:srgbClr val="1F4E79"/>
                </a:solidFill>
              </a:rPr>
              <a:t> </a:t>
            </a:r>
            <a:r>
              <a:t>are students doing </a:t>
            </a:r>
            <a:r>
              <a:rPr>
                <a:solidFill>
                  <a:srgbClr val="1F4E79"/>
                </a:solidFill>
              </a:rPr>
              <a:t>when they read in </a:t>
            </a:r>
            <a:br>
              <a:rPr>
                <a:solidFill>
                  <a:srgbClr val="1F4E79"/>
                </a:solidFill>
              </a:rPr>
            </a:br>
            <a:r>
              <a:rPr>
                <a:solidFill>
                  <a:srgbClr val="1F4E79"/>
                </a:solidFill>
              </a:rPr>
              <a:t>a CI class?</a:t>
            </a:r>
          </a:p>
        </p:txBody>
      </p:sp>
      <p:sp>
        <p:nvSpPr>
          <p:cNvPr id="241" name="Shape 241"/>
          <p:cNvSpPr>
            <a:spLocks noGrp="1"/>
          </p:cNvSpPr>
          <p:nvPr>
            <p:ph type="body" idx="1"/>
          </p:nvPr>
        </p:nvSpPr>
        <p:spPr>
          <a:prstGeom prst="rect">
            <a:avLst/>
          </a:prstGeom>
          <a:solidFill>
            <a:srgbClr val="FFFFFF"/>
          </a:solidFill>
        </p:spPr>
        <p:txBody>
          <a:bodyPr/>
          <a:lstStyle/>
          <a:p>
            <a:pPr marL="0" indent="0">
              <a:buSzTx/>
              <a:buNone/>
            </a:pPr>
            <a:endParaRPr/>
          </a:p>
          <a:p>
            <a:pPr marL="0" indent="0">
              <a:buSzTx/>
              <a:buNone/>
            </a:pPr>
            <a:endParaRPr/>
          </a:p>
          <a:p>
            <a:pPr marL="0" indent="0">
              <a:buSzTx/>
              <a:buNone/>
            </a:pPr>
            <a:endParaRPr/>
          </a:p>
          <a:p>
            <a:pPr marL="0" indent="0" algn="ctr">
              <a:buSzTx/>
              <a:buNone/>
            </a:pPr>
            <a:r>
              <a:rPr sz="4400" b="1">
                <a:solidFill>
                  <a:srgbClr val="C55A11"/>
                </a:solidFill>
              </a:rPr>
              <a:t>?  ?  ?  ?          </a:t>
            </a:r>
          </a:p>
        </p:txBody>
      </p:sp>
      <p:sp>
        <p:nvSpPr>
          <p:cNvPr id="2" name="TextBox 1"/>
          <p:cNvSpPr txBox="1"/>
          <p:nvPr/>
        </p:nvSpPr>
        <p:spPr>
          <a:xfrm>
            <a:off x="7823200" y="617696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hape 243"/>
          <p:cNvSpPr>
            <a:spLocks noGrp="1"/>
          </p:cNvSpPr>
          <p:nvPr>
            <p:ph type="title"/>
          </p:nvPr>
        </p:nvSpPr>
        <p:spPr>
          <a:prstGeom prst="rect">
            <a:avLst/>
          </a:prstGeom>
          <a:solidFill>
            <a:srgbClr val="FFFFFF"/>
          </a:solidFill>
        </p:spPr>
        <p:txBody>
          <a:bodyPr/>
          <a:lstStyle/>
          <a:p>
            <a:pPr algn="ctr">
              <a:defRPr sz="4000">
                <a:solidFill>
                  <a:srgbClr val="C55A11"/>
                </a:solidFill>
              </a:defRPr>
            </a:pPr>
            <a:r>
              <a:t>What</a:t>
            </a:r>
            <a:r>
              <a:rPr>
                <a:solidFill>
                  <a:srgbClr val="1F4E79"/>
                </a:solidFill>
              </a:rPr>
              <a:t> </a:t>
            </a:r>
            <a:r>
              <a:t>are students doing </a:t>
            </a:r>
            <a:r>
              <a:rPr>
                <a:solidFill>
                  <a:srgbClr val="1F4E79"/>
                </a:solidFill>
              </a:rPr>
              <a:t>when they read in </a:t>
            </a:r>
            <a:br>
              <a:rPr>
                <a:solidFill>
                  <a:srgbClr val="1F4E79"/>
                </a:solidFill>
              </a:rPr>
            </a:br>
            <a:r>
              <a:rPr>
                <a:solidFill>
                  <a:srgbClr val="1F4E79"/>
                </a:solidFill>
              </a:rPr>
              <a:t>a CI class?</a:t>
            </a:r>
          </a:p>
        </p:txBody>
      </p:sp>
      <p:sp>
        <p:nvSpPr>
          <p:cNvPr id="244" name="Shape 244"/>
          <p:cNvSpPr>
            <a:spLocks noGrp="1"/>
          </p:cNvSpPr>
          <p:nvPr>
            <p:ph type="body" idx="1"/>
          </p:nvPr>
        </p:nvSpPr>
        <p:spPr>
          <a:prstGeom prst="rect">
            <a:avLst/>
          </a:prstGeom>
          <a:solidFill>
            <a:srgbClr val="FFFFFF"/>
          </a:solidFill>
        </p:spPr>
        <p:txBody>
          <a:bodyPr/>
          <a:lstStyle/>
          <a:p>
            <a:pPr marL="0" indent="0">
              <a:buSzTx/>
              <a:buNone/>
            </a:pPr>
            <a:endParaRPr/>
          </a:p>
          <a:p>
            <a:pPr marL="0" indent="0">
              <a:buSzTx/>
              <a:buNone/>
            </a:pPr>
            <a:endParaRPr/>
          </a:p>
          <a:p>
            <a:pPr marL="0" indent="0">
              <a:buSzTx/>
              <a:buNone/>
            </a:pPr>
            <a:endParaRPr/>
          </a:p>
          <a:p>
            <a:pPr marL="0" indent="0" algn="ctr">
              <a:buSzTx/>
              <a:buNone/>
            </a:pPr>
            <a:r>
              <a:rPr sz="4400" b="1">
                <a:solidFill>
                  <a:srgbClr val="C55A11"/>
                </a:solidFill>
              </a:rPr>
              <a:t>Focusing on the message or the story.</a:t>
            </a:r>
          </a:p>
          <a:p>
            <a:pPr marL="0" indent="0">
              <a:buSzTx/>
              <a:buNone/>
              <a:defRPr sz="4400" b="1">
                <a:solidFill>
                  <a:srgbClr val="C55A11"/>
                </a:solidFill>
              </a:defRPr>
            </a:pPr>
            <a:r>
              <a:t>         </a:t>
            </a:r>
          </a:p>
        </p:txBody>
      </p:sp>
      <p:sp>
        <p:nvSpPr>
          <p:cNvPr id="2" name="TextBox 1"/>
          <p:cNvSpPr txBox="1"/>
          <p:nvPr/>
        </p:nvSpPr>
        <p:spPr>
          <a:xfrm>
            <a:off x="8517467" y="63838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a:spLocks noGrp="1"/>
          </p:cNvSpPr>
          <p:nvPr>
            <p:ph type="title"/>
          </p:nvPr>
        </p:nvSpPr>
        <p:spPr>
          <a:prstGeom prst="rect">
            <a:avLst/>
          </a:prstGeom>
        </p:spPr>
        <p:txBody>
          <a:bodyPr/>
          <a:lstStyle/>
          <a:p>
            <a:endParaRPr/>
          </a:p>
        </p:txBody>
      </p:sp>
      <p:pic>
        <p:nvPicPr>
          <p:cNvPr id="247" name="image1.png"/>
          <p:cNvPicPr>
            <a:picLocks noChangeAspect="1"/>
          </p:cNvPicPr>
          <p:nvPr/>
        </p:nvPicPr>
        <p:blipFill>
          <a:blip r:embed="rId2">
            <a:extLst/>
          </a:blip>
          <a:stretch>
            <a:fillRect/>
          </a:stretch>
        </p:blipFill>
        <p:spPr>
          <a:xfrm>
            <a:off x="1471959" y="-78060"/>
            <a:ext cx="9248080" cy="6936060"/>
          </a:xfrm>
          <a:prstGeom prst="rect">
            <a:avLst/>
          </a:prstGeom>
          <a:ln w="12700">
            <a:miter lim="400000"/>
          </a:ln>
        </p:spPr>
      </p:pic>
      <p:sp>
        <p:nvSpPr>
          <p:cNvPr id="2" name="TextBox 1"/>
          <p:cNvSpPr txBox="1"/>
          <p:nvPr/>
        </p:nvSpPr>
        <p:spPr>
          <a:xfrm>
            <a:off x="1981200" y="616373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1"/>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mn-lt"/>
              <a:ea typeface="+mn-ea"/>
              <a:cs typeface="+mn-cs"/>
              <a:sym typeface="Calibri"/>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hape 249"/>
          <p:cNvSpPr>
            <a:spLocks noGrp="1"/>
          </p:cNvSpPr>
          <p:nvPr>
            <p:ph type="body" sz="quarter" idx="1"/>
          </p:nvPr>
        </p:nvSpPr>
        <p:spPr>
          <a:xfrm>
            <a:off x="2416933" y="2391837"/>
            <a:ext cx="7358134" cy="330330"/>
          </a:xfrm>
          <a:prstGeom prst="rect">
            <a:avLst/>
          </a:prstGeom>
        </p:spPr>
        <p:txBody>
          <a:bodyPr lIns="35718" tIns="35718" rIns="35718" bIns="35718">
            <a:normAutofit lnSpcReduction="10000"/>
          </a:bodyPr>
          <a:lstStyle>
            <a:lvl1pPr defTabSz="572214">
              <a:defRPr sz="1779"/>
            </a:lvl1pPr>
          </a:lstStyle>
          <a:p>
            <a:r>
              <a:t>-Stephen Krashen</a:t>
            </a:r>
          </a:p>
        </p:txBody>
      </p:sp>
      <p:sp>
        <p:nvSpPr>
          <p:cNvPr id="250" name="Shape 250"/>
          <p:cNvSpPr/>
          <p:nvPr/>
        </p:nvSpPr>
        <p:spPr>
          <a:xfrm>
            <a:off x="2416933" y="899542"/>
            <a:ext cx="7358134" cy="1576126"/>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normAutofit/>
          </a:bodyPr>
          <a:lstStyle>
            <a:lvl1pPr algn="ctr" defTabSz="642937">
              <a:defRPr sz="2400">
                <a:solidFill>
                  <a:srgbClr val="FFFFFF"/>
                </a:solidFill>
                <a:latin typeface="Arial"/>
                <a:ea typeface="Arial"/>
                <a:cs typeface="Arial"/>
                <a:sym typeface="Arial"/>
              </a:defRPr>
            </a:lvl1pPr>
          </a:lstStyle>
          <a:p>
            <a:r>
              <a:t>Language acquisition proceeds best when the acquirer is “open” to the input, not “on the defensive”; not anxious about performance.</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Shape 261"/>
          <p:cNvSpPr>
            <a:spLocks noGrp="1"/>
          </p:cNvSpPr>
          <p:nvPr>
            <p:ph type="body" sz="quarter" idx="1"/>
          </p:nvPr>
        </p:nvSpPr>
        <p:spPr>
          <a:xfrm>
            <a:off x="2416933" y="3920449"/>
            <a:ext cx="7358134" cy="330329"/>
          </a:xfrm>
          <a:prstGeom prst="rect">
            <a:avLst/>
          </a:prstGeom>
        </p:spPr>
        <p:txBody>
          <a:bodyPr/>
          <a:lstStyle>
            <a:lvl1pPr defTabSz="398621">
              <a:defRPr sz="1240">
                <a:latin typeface="Verdana"/>
                <a:ea typeface="Verdana"/>
                <a:cs typeface="Verdana"/>
                <a:sym typeface="Verdana"/>
              </a:defRPr>
            </a:lvl1pPr>
          </a:lstStyle>
          <a:p>
            <a:r>
              <a:t>– Thornber</a:t>
            </a:r>
          </a:p>
        </p:txBody>
      </p:sp>
      <p:sp>
        <p:nvSpPr>
          <p:cNvPr id="262" name="Shape 262"/>
          <p:cNvSpPr>
            <a:spLocks noGrp="1"/>
          </p:cNvSpPr>
          <p:nvPr>
            <p:ph type="body" idx="13"/>
          </p:nvPr>
        </p:nvSpPr>
        <p:spPr>
          <a:xfrm>
            <a:off x="2416968" y="2257734"/>
            <a:ext cx="7358134" cy="1559462"/>
          </a:xfrm>
          <a:prstGeom prst="rect">
            <a:avLst/>
          </a:prstGeom>
          <a:extLst>
            <a:ext uri="{C572A759-6A51-4108-AA02-DFA0A04FC94B}">
              <ma14:wrappingTextBoxFlag xmlns:ma14="http://schemas.microsoft.com/office/mac/drawingml/2011/main" val="1"/>
            </a:ext>
          </a:extLst>
        </p:spPr>
        <p:txBody>
          <a:bodyPr/>
          <a:lstStyle>
            <a:lvl1pPr marL="0" indent="0" algn="ctr" defTabSz="642937">
              <a:lnSpc>
                <a:spcPct val="100000"/>
              </a:lnSpc>
              <a:spcBef>
                <a:spcPts val="0"/>
              </a:spcBef>
              <a:buSzTx/>
              <a:buFontTx/>
              <a:buNone/>
              <a:defRPr sz="2000">
                <a:latin typeface="Verdana"/>
                <a:ea typeface="Verdana"/>
                <a:cs typeface="Verdana"/>
                <a:sym typeface="Verdana"/>
              </a:defRPr>
            </a:lvl1pPr>
          </a:lstStyle>
          <a:p>
            <a:r>
              <a:t>“Hirsch and Nation (1992) claim that in order to reach text comprehension, readers and listeners need to be familiar with 85% of the words in a text.” </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p:cNvSpPr>
          <p:nvPr>
            <p:ph type="body" sz="quarter" idx="1"/>
          </p:nvPr>
        </p:nvSpPr>
        <p:spPr>
          <a:xfrm>
            <a:off x="2247867" y="828675"/>
            <a:ext cx="7696266" cy="2871788"/>
          </a:xfrm>
          <a:prstGeom prst="rect">
            <a:avLst/>
          </a:prstGeom>
        </p:spPr>
        <p:txBody>
          <a:bodyPr anchor="ctr">
            <a:normAutofit/>
          </a:bodyPr>
          <a:lstStyle>
            <a:lvl1pPr defTabSz="578643">
              <a:defRPr sz="2340" i="0"/>
            </a:lvl1pPr>
          </a:lstStyle>
          <a:p>
            <a:r>
              <a:rPr lang="en-US" dirty="0" smtClean="0"/>
              <a:t>For an incredible example of how the percentage of </a:t>
            </a:r>
            <a:r>
              <a:rPr lang="en-US" dirty="0" err="1" smtClean="0"/>
              <a:t>compehensibility</a:t>
            </a:r>
            <a:r>
              <a:rPr lang="en-US" dirty="0" smtClean="0"/>
              <a:t> </a:t>
            </a:r>
            <a:r>
              <a:rPr lang="en-US" dirty="0" err="1" smtClean="0"/>
              <a:t>reallly</a:t>
            </a:r>
            <a:r>
              <a:rPr lang="en-US" dirty="0" smtClean="0"/>
              <a:t> impacts comprehension, go to this slide show:</a:t>
            </a:r>
            <a:endParaRPr dirty="0"/>
          </a:p>
        </p:txBody>
      </p:sp>
      <p:sp>
        <p:nvSpPr>
          <p:cNvPr id="2" name="TextBox 1"/>
          <p:cNvSpPr txBox="1"/>
          <p:nvPr/>
        </p:nvSpPr>
        <p:spPr>
          <a:xfrm>
            <a:off x="773907" y="3857625"/>
            <a:ext cx="10644186" cy="1477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3600" u="sng" dirty="0" smtClean="0">
                <a:solidFill>
                  <a:srgbClr val="0563C1"/>
                </a:solidFill>
                <a:uFill>
                  <a:solidFill>
                    <a:srgbClr val="0563C1"/>
                  </a:solidFill>
                </a:uFill>
                <a:hlinkClick r:id="rId2"/>
              </a:rPr>
              <a:t>www.slideshare.net/MarcosBenevides/how-easy-is-easy</a:t>
            </a:r>
            <a:endParaRPr lang="en-US" sz="3600" u="sng" dirty="0" smtClean="0">
              <a:solidFill>
                <a:srgbClr val="0563C1"/>
              </a:solidFill>
              <a:uFill>
                <a:solidFill>
                  <a:srgbClr val="0563C1"/>
                </a:solidFill>
              </a:uFill>
            </a:endParaRPr>
          </a:p>
          <a:p>
            <a:endParaRPr kumimoji="0" lang="en-US" sz="1800" b="0" i="0" u="sng" strike="noStrike" cap="none" spc="0" normalizeH="0" baseline="0" dirty="0">
              <a:ln>
                <a:noFill/>
              </a:ln>
              <a:solidFill>
                <a:srgbClr val="0563C1"/>
              </a:solidFill>
              <a:effectLst/>
              <a:uFill>
                <a:solidFill>
                  <a:srgbClr val="0563C1"/>
                </a:solidFill>
              </a:uFill>
              <a:latin typeface="+mn-lt"/>
              <a:ea typeface="+mn-ea"/>
              <a:cs typeface="+mn-cs"/>
              <a:sym typeface="Calibri"/>
            </a:endParaRPr>
          </a:p>
          <a:p>
            <a:endParaRPr lang="en-US" u="sng" dirty="0" smtClean="0">
              <a:solidFill>
                <a:srgbClr val="0563C1"/>
              </a:solidFill>
              <a:uFill>
                <a:solidFill>
                  <a:srgbClr val="0563C1"/>
                </a:solidFill>
              </a:uFill>
            </a:endParaRPr>
          </a:p>
          <a:p>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Shape 277"/>
          <p:cNvSpPr>
            <a:spLocks noGrp="1"/>
          </p:cNvSpPr>
          <p:nvPr>
            <p:ph type="title"/>
          </p:nvPr>
        </p:nvSpPr>
        <p:spPr>
          <a:xfrm>
            <a:off x="1190625" y="5179219"/>
            <a:ext cx="9810750" cy="1196578"/>
          </a:xfrm>
          <a:prstGeom prst="rect">
            <a:avLst/>
          </a:prstGeom>
        </p:spPr>
        <p:txBody>
          <a:bodyPr/>
          <a:lstStyle/>
          <a:p>
            <a:endParaRPr/>
          </a:p>
        </p:txBody>
      </p:sp>
      <p:pic>
        <p:nvPicPr>
          <p:cNvPr id="278" name="image3.png"/>
          <p:cNvPicPr>
            <a:picLocks noChangeAspect="1"/>
          </p:cNvPicPr>
          <p:nvPr/>
        </p:nvPicPr>
        <p:blipFill>
          <a:blip r:embed="rId2">
            <a:extLst/>
          </a:blip>
          <a:stretch>
            <a:fillRect/>
          </a:stretch>
        </p:blipFill>
        <p:spPr>
          <a:xfrm>
            <a:off x="1524000" y="0"/>
            <a:ext cx="9144000" cy="6858000"/>
          </a:xfrm>
          <a:prstGeom prst="rect">
            <a:avLst/>
          </a:prstGeom>
          <a:ln w="12700">
            <a:miter lim="400000"/>
          </a:ln>
        </p:spPr>
      </p:pic>
      <p:sp>
        <p:nvSpPr>
          <p:cNvPr id="2" name="TextBox 1"/>
          <p:cNvSpPr txBox="1"/>
          <p:nvPr/>
        </p:nvSpPr>
        <p:spPr>
          <a:xfrm>
            <a:off x="7044267" y="637579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1"/>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280"/>
          <p:cNvSpPr>
            <a:spLocks noGrp="1"/>
          </p:cNvSpPr>
          <p:nvPr>
            <p:ph type="title"/>
          </p:nvPr>
        </p:nvSpPr>
        <p:spPr>
          <a:xfrm>
            <a:off x="1190625" y="5179219"/>
            <a:ext cx="9810750" cy="1196578"/>
          </a:xfrm>
          <a:prstGeom prst="rect">
            <a:avLst/>
          </a:prstGeom>
        </p:spPr>
        <p:txBody>
          <a:bodyPr/>
          <a:lstStyle/>
          <a:p>
            <a:endParaRPr/>
          </a:p>
        </p:txBody>
      </p:sp>
      <p:pic>
        <p:nvPicPr>
          <p:cNvPr id="281" name="image4.png"/>
          <p:cNvPicPr>
            <a:picLocks noChangeAspect="1"/>
          </p:cNvPicPr>
          <p:nvPr/>
        </p:nvPicPr>
        <p:blipFill>
          <a:blip r:embed="rId2">
            <a:extLst/>
          </a:blip>
          <a:stretch>
            <a:fillRect/>
          </a:stretch>
        </p:blipFill>
        <p:spPr>
          <a:xfrm>
            <a:off x="1524000" y="0"/>
            <a:ext cx="9144000" cy="6858000"/>
          </a:xfrm>
          <a:prstGeom prst="rect">
            <a:avLst/>
          </a:prstGeom>
          <a:ln w="12700">
            <a:miter lim="400000"/>
          </a:ln>
        </p:spPr>
      </p:pic>
      <p:sp>
        <p:nvSpPr>
          <p:cNvPr id="2" name="TextBox 1"/>
          <p:cNvSpPr txBox="1"/>
          <p:nvPr/>
        </p:nvSpPr>
        <p:spPr>
          <a:xfrm>
            <a:off x="6874933" y="6375797"/>
            <a:ext cx="26216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solidFill>
                  <a:schemeClr val="tx1"/>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5" name="Group 285"/>
          <p:cNvGrpSpPr/>
          <p:nvPr/>
        </p:nvGrpSpPr>
        <p:grpSpPr>
          <a:xfrm>
            <a:off x="1147074" y="466827"/>
            <a:ext cx="9897852" cy="5744401"/>
            <a:chOff x="0" y="0"/>
            <a:chExt cx="9897850" cy="5744400"/>
          </a:xfrm>
        </p:grpSpPr>
        <p:sp>
          <p:nvSpPr>
            <p:cNvPr id="283" name="Shape 283"/>
            <p:cNvSpPr/>
            <p:nvPr/>
          </p:nvSpPr>
          <p:spPr>
            <a:xfrm>
              <a:off x="0" y="0"/>
              <a:ext cx="9897851" cy="5744401"/>
            </a:xfrm>
            <a:prstGeom prst="rect">
              <a:avLst/>
            </a:prstGeom>
            <a:solidFill>
              <a:srgbClr val="FFFFFF"/>
            </a:solidFill>
            <a:ln w="12700" cap="flat">
              <a:noFill/>
              <a:miter lim="400000"/>
            </a:ln>
            <a:effectLst/>
          </p:spPr>
          <p:txBody>
            <a:bodyPr wrap="square" lIns="45719" tIns="45719" rIns="45719" bIns="45719" numCol="1" anchor="ctr">
              <a:noAutofit/>
            </a:bodyPr>
            <a:lstStyle/>
            <a:p>
              <a:pPr>
                <a:defRPr>
                  <a:solidFill>
                    <a:srgbClr val="FFFFFF"/>
                  </a:solidFill>
                </a:defRPr>
              </a:pPr>
              <a:endParaRPr/>
            </a:p>
          </p:txBody>
        </p:sp>
        <p:sp>
          <p:nvSpPr>
            <p:cNvPr id="284" name="Shape 284"/>
            <p:cNvSpPr/>
            <p:nvPr/>
          </p:nvSpPr>
          <p:spPr>
            <a:xfrm>
              <a:off x="0" y="638651"/>
              <a:ext cx="9897851" cy="44670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4" indent="0">
                <a:defRPr sz="4500">
                  <a:latin typeface="Helvetica Neue"/>
                  <a:ea typeface="Helvetica Neue"/>
                  <a:cs typeface="Helvetica Neue"/>
                  <a:sym typeface="Helvetica Neue"/>
                </a:defRPr>
              </a:pPr>
              <a:endParaRPr/>
            </a:p>
            <a:p>
              <a:pPr lvl="4" indent="0">
                <a:defRPr sz="4500">
                  <a:latin typeface="Helvetica Neue"/>
                  <a:ea typeface="Helvetica Neue"/>
                  <a:cs typeface="Helvetica Neue"/>
                  <a:sym typeface="Helvetica Neue"/>
                </a:defRPr>
              </a:pPr>
              <a:r>
                <a:t>  In CI</a:t>
              </a:r>
              <a:r>
                <a:rPr sz="2400"/>
                <a:t>   …..</a:t>
              </a:r>
              <a:endParaRPr>
                <a:solidFill>
                  <a:srgbClr val="FFFFFF"/>
                </a:solidFill>
              </a:endParaRPr>
            </a:p>
            <a:p>
              <a:pPr lvl="4" indent="0">
                <a:defRPr sz="2400">
                  <a:latin typeface="Helvetica Neue"/>
                  <a:ea typeface="Helvetica Neue"/>
                  <a:cs typeface="Helvetica Neue"/>
                  <a:sym typeface="Helvetica Neue"/>
                </a:defRPr>
              </a:pPr>
              <a:endParaRPr>
                <a:solidFill>
                  <a:srgbClr val="FFFFFF"/>
                </a:solidFill>
              </a:endParaRPr>
            </a:p>
            <a:p>
              <a:pPr lvl="4" indent="0">
                <a:defRPr sz="4500">
                  <a:latin typeface="Helvetica Neue"/>
                  <a:ea typeface="Helvetica Neue"/>
                  <a:cs typeface="Helvetica Neue"/>
                  <a:sym typeface="Helvetica Neue"/>
                </a:defRPr>
              </a:pPr>
              <a:r>
                <a:t>  We read words we know. </a:t>
              </a:r>
              <a:endParaRPr>
                <a:solidFill>
                  <a:srgbClr val="FFFFFF"/>
                </a:solidFill>
              </a:endParaRPr>
            </a:p>
            <a:p>
              <a:pPr lvl="4" indent="0">
                <a:defRPr sz="4500">
                  <a:latin typeface="Helvetica Neue"/>
                  <a:ea typeface="Helvetica Neue"/>
                  <a:cs typeface="Helvetica Neue"/>
                  <a:sym typeface="Helvetica Neue"/>
                </a:defRPr>
              </a:pPr>
              <a:r>
                <a:t>   (sound and meaning)</a:t>
              </a:r>
              <a:endParaRPr>
                <a:solidFill>
                  <a:srgbClr val="FFFFFF"/>
                </a:solidFill>
              </a:endParaRPr>
            </a:p>
            <a:p>
              <a:pPr lvl="4" indent="0">
                <a:defRPr sz="4500">
                  <a:latin typeface="Helvetica Neue"/>
                  <a:ea typeface="Helvetica Neue"/>
                  <a:cs typeface="Helvetica Neue"/>
                  <a:sym typeface="Helvetica Neue"/>
                </a:defRPr>
              </a:pPr>
              <a:endParaRPr>
                <a:solidFill>
                  <a:srgbClr val="FFFFFF"/>
                </a:solidFill>
              </a:endParaRPr>
            </a:p>
            <a:p>
              <a:pPr lvl="4" indent="0">
                <a:defRPr sz="4500">
                  <a:latin typeface="Helvetica Neue"/>
                  <a:ea typeface="Helvetica Neue"/>
                  <a:cs typeface="Helvetica Neue"/>
                  <a:sym typeface="Helvetica Neue"/>
                </a:defRPr>
              </a:pPr>
              <a:r>
                <a:t>…in order to build fluency.</a:t>
              </a:r>
            </a:p>
          </p:txBody>
        </p:sp>
      </p:grpSp>
      <p:sp>
        <p:nvSpPr>
          <p:cNvPr id="2" name="TextBox 1"/>
          <p:cNvSpPr txBox="1"/>
          <p:nvPr/>
        </p:nvSpPr>
        <p:spPr>
          <a:xfrm>
            <a:off x="7552267" y="636693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9" name="Group 289"/>
          <p:cNvGrpSpPr/>
          <p:nvPr/>
        </p:nvGrpSpPr>
        <p:grpSpPr>
          <a:xfrm>
            <a:off x="1702100" y="761406"/>
            <a:ext cx="8584600" cy="3834518"/>
            <a:chOff x="0" y="0"/>
            <a:chExt cx="8584599" cy="3834517"/>
          </a:xfrm>
        </p:grpSpPr>
        <p:sp>
          <p:nvSpPr>
            <p:cNvPr id="287" name="Shape 287"/>
            <p:cNvSpPr/>
            <p:nvPr/>
          </p:nvSpPr>
          <p:spPr>
            <a:xfrm>
              <a:off x="-1" y="0"/>
              <a:ext cx="8584601" cy="3834518"/>
            </a:xfrm>
            <a:prstGeom prst="rect">
              <a:avLst/>
            </a:prstGeom>
            <a:solidFill>
              <a:srgbClr val="FFFFFF"/>
            </a:solidFill>
            <a:ln w="12700" cap="flat">
              <a:noFill/>
              <a:miter lim="400000"/>
            </a:ln>
            <a:effectLst/>
          </p:spPr>
          <p:txBody>
            <a:bodyPr wrap="square" lIns="45719" tIns="45719" rIns="45719" bIns="45719" numCol="1" anchor="ctr">
              <a:noAutofit/>
            </a:bodyPr>
            <a:lstStyle/>
            <a:p>
              <a:pPr>
                <a:defRPr>
                  <a:solidFill>
                    <a:srgbClr val="FFFFFF"/>
                  </a:solidFill>
                </a:defRPr>
              </a:pPr>
              <a:endParaRPr/>
            </a:p>
          </p:txBody>
        </p:sp>
        <p:sp>
          <p:nvSpPr>
            <p:cNvPr id="288" name="Shape 288"/>
            <p:cNvSpPr/>
            <p:nvPr/>
          </p:nvSpPr>
          <p:spPr>
            <a:xfrm>
              <a:off x="-1" y="369509"/>
              <a:ext cx="8584601" cy="30954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4" indent="0">
                <a:defRPr sz="4500">
                  <a:latin typeface="Helvetica Neue"/>
                  <a:ea typeface="Helvetica Neue"/>
                  <a:cs typeface="Helvetica Neue"/>
                  <a:sym typeface="Helvetica Neue"/>
                </a:defRPr>
              </a:pPr>
              <a:r>
                <a:t>  In CI</a:t>
              </a:r>
              <a:r>
                <a:rPr sz="2400"/>
                <a:t>   …..</a:t>
              </a:r>
              <a:endParaRPr>
                <a:solidFill>
                  <a:srgbClr val="FFFFFF"/>
                </a:solidFill>
              </a:endParaRPr>
            </a:p>
            <a:p>
              <a:pPr lvl="4" indent="0">
                <a:defRPr sz="2400">
                  <a:latin typeface="Helvetica Neue"/>
                  <a:ea typeface="Helvetica Neue"/>
                  <a:cs typeface="Helvetica Neue"/>
                  <a:sym typeface="Helvetica Neue"/>
                </a:defRPr>
              </a:pPr>
              <a:endParaRPr>
                <a:solidFill>
                  <a:srgbClr val="FFFFFF"/>
                </a:solidFill>
              </a:endParaRPr>
            </a:p>
            <a:p>
              <a:pPr lvl="4" indent="0">
                <a:defRPr sz="4500">
                  <a:latin typeface="Helvetica Neue"/>
                  <a:ea typeface="Helvetica Neue"/>
                  <a:cs typeface="Helvetica Neue"/>
                  <a:sym typeface="Helvetica Neue"/>
                </a:defRPr>
              </a:pPr>
              <a:r>
                <a:t>  We visualize what we read…..</a:t>
              </a:r>
              <a:endParaRPr>
                <a:solidFill>
                  <a:srgbClr val="FFFFFF"/>
                </a:solidFill>
              </a:endParaRPr>
            </a:p>
            <a:p>
              <a:pPr lvl="4" indent="0">
                <a:defRPr sz="4500">
                  <a:latin typeface="Helvetica Neue"/>
                  <a:ea typeface="Helvetica Neue"/>
                  <a:cs typeface="Helvetica Neue"/>
                  <a:sym typeface="Helvetica Neue"/>
                </a:defRPr>
              </a:pPr>
              <a:r>
                <a:t> </a:t>
              </a:r>
              <a:endParaRPr>
                <a:solidFill>
                  <a:srgbClr val="FFFFFF"/>
                </a:solidFill>
              </a:endParaRPr>
            </a:p>
            <a:p>
              <a:pPr lvl="4" indent="0">
                <a:defRPr sz="4500">
                  <a:latin typeface="Helvetica Neue"/>
                  <a:ea typeface="Helvetica Neue"/>
                  <a:cs typeface="Helvetica Neue"/>
                  <a:sym typeface="Helvetica Neue"/>
                </a:defRPr>
              </a:pPr>
              <a:r>
                <a:t>   …in order to build fluency.</a:t>
              </a:r>
            </a:p>
          </p:txBody>
        </p:sp>
      </p:grpSp>
      <p:sp>
        <p:nvSpPr>
          <p:cNvPr id="2" name="TextBox 1"/>
          <p:cNvSpPr txBox="1"/>
          <p:nvPr/>
        </p:nvSpPr>
        <p:spPr>
          <a:xfrm>
            <a:off x="8432800" y="61298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spd="fast">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 name="Group 293"/>
          <p:cNvGrpSpPr/>
          <p:nvPr/>
        </p:nvGrpSpPr>
        <p:grpSpPr>
          <a:xfrm>
            <a:off x="1877836" y="723305"/>
            <a:ext cx="9217628" cy="5164540"/>
            <a:chOff x="0" y="0"/>
            <a:chExt cx="9217626" cy="5164538"/>
          </a:xfrm>
        </p:grpSpPr>
        <p:sp>
          <p:nvSpPr>
            <p:cNvPr id="291" name="Shape 291"/>
            <p:cNvSpPr/>
            <p:nvPr/>
          </p:nvSpPr>
          <p:spPr>
            <a:xfrm>
              <a:off x="-1" y="-1"/>
              <a:ext cx="9217628" cy="5164540"/>
            </a:xfrm>
            <a:prstGeom prst="rect">
              <a:avLst/>
            </a:prstGeom>
            <a:solidFill>
              <a:srgbClr val="FFFFFF"/>
            </a:solidFill>
            <a:ln w="12700" cap="flat">
              <a:noFill/>
              <a:miter lim="400000"/>
            </a:ln>
            <a:effectLst/>
          </p:spPr>
          <p:txBody>
            <a:bodyPr wrap="square" lIns="45719" tIns="45719" rIns="45719" bIns="45719" numCol="1" anchor="ctr">
              <a:noAutofit/>
            </a:bodyPr>
            <a:lstStyle/>
            <a:p>
              <a:pPr>
                <a:defRPr>
                  <a:solidFill>
                    <a:srgbClr val="FFFFFF"/>
                  </a:solidFill>
                </a:defRPr>
              </a:pPr>
              <a:endParaRPr/>
            </a:p>
          </p:txBody>
        </p:sp>
        <p:sp>
          <p:nvSpPr>
            <p:cNvPr id="292" name="Shape 292"/>
            <p:cNvSpPr/>
            <p:nvPr/>
          </p:nvSpPr>
          <p:spPr>
            <a:xfrm>
              <a:off x="-1" y="348719"/>
              <a:ext cx="9217628" cy="44670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4" indent="0">
                <a:defRPr sz="4500">
                  <a:latin typeface="Helvetica Neue"/>
                  <a:ea typeface="Helvetica Neue"/>
                  <a:cs typeface="Helvetica Neue"/>
                  <a:sym typeface="Helvetica Neue"/>
                </a:defRPr>
              </a:pPr>
              <a:endParaRPr/>
            </a:p>
            <a:p>
              <a:pPr lvl="4" indent="0">
                <a:defRPr sz="4500">
                  <a:latin typeface="Helvetica Neue"/>
                  <a:ea typeface="Helvetica Neue"/>
                  <a:cs typeface="Helvetica Neue"/>
                  <a:sym typeface="Helvetica Neue"/>
                </a:defRPr>
              </a:pPr>
              <a:r>
                <a:t>  In CI</a:t>
              </a:r>
              <a:r>
                <a:rPr sz="2400"/>
                <a:t>   …..</a:t>
              </a:r>
              <a:endParaRPr>
                <a:solidFill>
                  <a:srgbClr val="FFFFFF"/>
                </a:solidFill>
              </a:endParaRPr>
            </a:p>
            <a:p>
              <a:pPr lvl="4" indent="0">
                <a:defRPr sz="2400">
                  <a:latin typeface="Helvetica Neue"/>
                  <a:ea typeface="Helvetica Neue"/>
                  <a:cs typeface="Helvetica Neue"/>
                  <a:sym typeface="Helvetica Neue"/>
                </a:defRPr>
              </a:pPr>
              <a:endParaRPr>
                <a:solidFill>
                  <a:srgbClr val="FFFFFF"/>
                </a:solidFill>
              </a:endParaRPr>
            </a:p>
            <a:p>
              <a:pPr lvl="4" indent="0">
                <a:defRPr sz="4500">
                  <a:latin typeface="Helvetica Neue"/>
                  <a:ea typeface="Helvetica Neue"/>
                  <a:cs typeface="Helvetica Neue"/>
                  <a:sym typeface="Helvetica Neue"/>
                </a:defRPr>
              </a:pPr>
              <a:r>
                <a:t>  We read together</a:t>
              </a:r>
              <a:endParaRPr>
                <a:solidFill>
                  <a:srgbClr val="FFFFFF"/>
                </a:solidFill>
              </a:endParaRPr>
            </a:p>
            <a:p>
              <a:pPr lvl="4" indent="0">
                <a:defRPr sz="4500">
                  <a:latin typeface="Helvetica Neue"/>
                  <a:ea typeface="Helvetica Neue"/>
                  <a:cs typeface="Helvetica Neue"/>
                  <a:sym typeface="Helvetica Neue"/>
                </a:defRPr>
              </a:pPr>
              <a:r>
                <a:t>  We read and discuss</a:t>
              </a:r>
              <a:endParaRPr>
                <a:solidFill>
                  <a:srgbClr val="FFFFFF"/>
                </a:solidFill>
              </a:endParaRPr>
            </a:p>
            <a:p>
              <a:pPr lvl="4" indent="0">
                <a:defRPr sz="4500">
                  <a:latin typeface="Helvetica Neue"/>
                  <a:ea typeface="Helvetica Neue"/>
                  <a:cs typeface="Helvetica Neue"/>
                  <a:sym typeface="Helvetica Neue"/>
                </a:defRPr>
              </a:pPr>
              <a:r>
                <a:t>  We read and wonder   </a:t>
              </a:r>
              <a:endParaRPr>
                <a:solidFill>
                  <a:srgbClr val="FFFFFF"/>
                </a:solidFill>
              </a:endParaRPr>
            </a:p>
            <a:p>
              <a:pPr lvl="4" indent="0">
                <a:defRPr sz="4500">
                  <a:latin typeface="Helvetica Neue"/>
                  <a:ea typeface="Helvetica Neue"/>
                  <a:cs typeface="Helvetica Neue"/>
                  <a:sym typeface="Helvetica Neue"/>
                </a:defRPr>
              </a:pPr>
              <a:r>
                <a:t>…in order to build fluency.</a:t>
              </a:r>
            </a:p>
          </p:txBody>
        </p:sp>
      </p:grpSp>
      <p:sp>
        <p:nvSpPr>
          <p:cNvPr id="2" name="TextBox 1"/>
          <p:cNvSpPr txBox="1"/>
          <p:nvPr/>
        </p:nvSpPr>
        <p:spPr>
          <a:xfrm>
            <a:off x="8382000" y="6197600"/>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spd="fast">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 name="image5.png"/>
          <p:cNvPicPr>
            <a:picLocks noChangeAspect="1"/>
          </p:cNvPicPr>
          <p:nvPr/>
        </p:nvPicPr>
        <p:blipFill>
          <a:blip r:embed="rId3">
            <a:extLst/>
          </a:blip>
          <a:stretch>
            <a:fillRect/>
          </a:stretch>
        </p:blipFill>
        <p:spPr>
          <a:xfrm>
            <a:off x="2743200" y="3581400"/>
            <a:ext cx="1905000" cy="2400300"/>
          </a:xfrm>
          <a:prstGeom prst="rect">
            <a:avLst/>
          </a:prstGeom>
          <a:ln w="12700">
            <a:miter lim="400000"/>
          </a:ln>
        </p:spPr>
      </p:pic>
      <p:pic>
        <p:nvPicPr>
          <p:cNvPr id="296" name="image6.png"/>
          <p:cNvPicPr>
            <a:picLocks noChangeAspect="1"/>
          </p:cNvPicPr>
          <p:nvPr/>
        </p:nvPicPr>
        <p:blipFill>
          <a:blip r:embed="rId4">
            <a:extLst/>
          </a:blip>
          <a:stretch>
            <a:fillRect/>
          </a:stretch>
        </p:blipFill>
        <p:spPr>
          <a:xfrm>
            <a:off x="1562100" y="2993598"/>
            <a:ext cx="2362200" cy="3854313"/>
          </a:xfrm>
          <a:prstGeom prst="rect">
            <a:avLst/>
          </a:prstGeom>
          <a:ln w="12700">
            <a:miter lim="400000"/>
          </a:ln>
        </p:spPr>
      </p:pic>
      <p:pic>
        <p:nvPicPr>
          <p:cNvPr id="297" name="image7.png"/>
          <p:cNvPicPr>
            <a:picLocks noChangeAspect="1"/>
          </p:cNvPicPr>
          <p:nvPr/>
        </p:nvPicPr>
        <p:blipFill>
          <a:blip r:embed="rId5">
            <a:extLst/>
          </a:blip>
          <a:stretch>
            <a:fillRect/>
          </a:stretch>
        </p:blipFill>
        <p:spPr>
          <a:xfrm>
            <a:off x="7253282" y="-152400"/>
            <a:ext cx="3414720" cy="4419600"/>
          </a:xfrm>
          <a:prstGeom prst="rect">
            <a:avLst/>
          </a:prstGeom>
          <a:ln w="12700">
            <a:miter lim="400000"/>
          </a:ln>
        </p:spPr>
      </p:pic>
      <p:pic>
        <p:nvPicPr>
          <p:cNvPr id="298" name="image8.png"/>
          <p:cNvPicPr>
            <a:picLocks noChangeAspect="1"/>
          </p:cNvPicPr>
          <p:nvPr/>
        </p:nvPicPr>
        <p:blipFill>
          <a:blip r:embed="rId6">
            <a:extLst/>
          </a:blip>
          <a:stretch>
            <a:fillRect/>
          </a:stretch>
        </p:blipFill>
        <p:spPr>
          <a:xfrm>
            <a:off x="3924300" y="2993598"/>
            <a:ext cx="3308637" cy="3854313"/>
          </a:xfrm>
          <a:prstGeom prst="rect">
            <a:avLst/>
          </a:prstGeom>
          <a:ln w="12700">
            <a:miter lim="400000"/>
          </a:ln>
        </p:spPr>
      </p:pic>
      <p:pic>
        <p:nvPicPr>
          <p:cNvPr id="299" name="image9.png"/>
          <p:cNvPicPr>
            <a:picLocks noChangeAspect="1"/>
          </p:cNvPicPr>
          <p:nvPr/>
        </p:nvPicPr>
        <p:blipFill>
          <a:blip r:embed="rId7">
            <a:extLst/>
          </a:blip>
          <a:stretch>
            <a:fillRect/>
          </a:stretch>
        </p:blipFill>
        <p:spPr>
          <a:xfrm rot="5400000">
            <a:off x="7722241" y="3825952"/>
            <a:ext cx="2553001" cy="3490919"/>
          </a:xfrm>
          <a:prstGeom prst="rect">
            <a:avLst/>
          </a:prstGeom>
          <a:ln w="12700">
            <a:miter lim="400000"/>
          </a:ln>
        </p:spPr>
      </p:pic>
      <p:sp>
        <p:nvSpPr>
          <p:cNvPr id="300" name="Shape 300"/>
          <p:cNvSpPr/>
          <p:nvPr/>
        </p:nvSpPr>
        <p:spPr>
          <a:xfrm>
            <a:off x="1562100" y="1136"/>
            <a:ext cx="5496793" cy="298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300" b="1">
                <a:solidFill>
                  <a:srgbClr val="FFFFFF"/>
                </a:solidFill>
              </a:defRPr>
            </a:lvl1pPr>
          </a:lstStyle>
          <a:p>
            <a:r>
              <a:t>Any text can be used to create an Embedded Reading:  Articles, Books, Stories, Poetry, Editorials, Poems, Conversations, Songs etc….</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image10.png"/>
          <p:cNvPicPr>
            <a:picLocks noChangeAspect="1"/>
          </p:cNvPicPr>
          <p:nvPr/>
        </p:nvPicPr>
        <p:blipFill>
          <a:blip r:embed="rId3">
            <a:extLst/>
          </a:blip>
          <a:stretch>
            <a:fillRect/>
          </a:stretch>
        </p:blipFill>
        <p:spPr>
          <a:xfrm>
            <a:off x="1524000" y="1"/>
            <a:ext cx="8915400" cy="6686551"/>
          </a:xfrm>
          <a:prstGeom prst="rect">
            <a:avLst/>
          </a:prstGeom>
          <a:ln w="12700">
            <a:miter lim="400000"/>
          </a:ln>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hape 308"/>
          <p:cNvSpPr/>
          <p:nvPr/>
        </p:nvSpPr>
        <p:spPr>
          <a:xfrm>
            <a:off x="2122068" y="1878329"/>
            <a:ext cx="7947864" cy="230832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600">
                <a:solidFill>
                  <a:srgbClr val="F9FAF0"/>
                </a:solidFill>
                <a:latin typeface="Snell Roundhand"/>
                <a:ea typeface="Snell Roundhand"/>
                <a:cs typeface="Snell Roundhand"/>
                <a:sym typeface="Snell Roundhand"/>
              </a:defRPr>
            </a:lvl1pPr>
          </a:lstStyle>
          <a:p>
            <a:r>
              <a:rPr lang="en-US" dirty="0" smtClean="0"/>
              <a:t>PS.  Pay attention to the size and type of the font you use when preparing readings for students.  They may be pretty, but they may also be pretty hard to read.</a:t>
            </a:r>
            <a:endParaRPr dirty="0"/>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0625" y="2109375"/>
            <a:ext cx="9810750" cy="3177000"/>
          </a:xfrm>
        </p:spPr>
        <p:txBody>
          <a:bodyPr>
            <a:normAutofit fontScale="90000"/>
          </a:bodyPr>
          <a:lstStyle/>
          <a:p>
            <a:r>
              <a:rPr lang="en-US" dirty="0"/>
              <a:t>PS.  Pay attention to the size and type of the </a:t>
            </a:r>
            <a:r>
              <a:rPr lang="en-US" dirty="0" smtClean="0"/>
              <a:t>font </a:t>
            </a:r>
            <a:r>
              <a:rPr lang="en-US" dirty="0"/>
              <a:t>you use when preparing readings for students.  They may be pretty, but they may also be pretty hard to read.</a:t>
            </a:r>
            <a:br>
              <a:rPr lang="en-US" dirty="0"/>
            </a:br>
            <a:endParaRPr lang="en-US" dirty="0"/>
          </a:p>
        </p:txBody>
      </p:sp>
      <p:sp>
        <p:nvSpPr>
          <p:cNvPr id="3" name="Text Placeholder 2"/>
          <p:cNvSpPr>
            <a:spLocks noGrp="1"/>
          </p:cNvSpPr>
          <p:nvPr>
            <p:ph type="body" sz="quarter" idx="1"/>
          </p:nvPr>
        </p:nvSpPr>
        <p:spPr/>
        <p:txBody>
          <a:bodyPr/>
          <a:lstStyle/>
          <a:p>
            <a:endParaRPr lang="en-US"/>
          </a:p>
        </p:txBody>
      </p:sp>
    </p:spTree>
    <p:extLst>
      <p:ext uri="{BB962C8B-B14F-4D97-AF65-F5344CB8AC3E}">
        <p14:creationId xmlns:p14="http://schemas.microsoft.com/office/powerpoint/2010/main" val="508537806"/>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 name="pasted-image.jpg"/>
          <p:cNvPicPr>
            <a:picLocks noChangeAspect="1"/>
          </p:cNvPicPr>
          <p:nvPr/>
        </p:nvPicPr>
        <p:blipFill>
          <a:blip r:embed="rId2">
            <a:extLst/>
          </a:blip>
          <a:stretch>
            <a:fillRect/>
          </a:stretch>
        </p:blipFill>
        <p:spPr>
          <a:xfrm>
            <a:off x="1143000" y="470335"/>
            <a:ext cx="9906049" cy="5561539"/>
          </a:xfrm>
          <a:prstGeom prst="rect">
            <a:avLst/>
          </a:prstGeom>
          <a:ln w="12700">
            <a:miter lim="400000"/>
          </a:ln>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 name="pasted-image.jpg"/>
          <p:cNvPicPr>
            <a:picLocks noChangeAspect="1"/>
          </p:cNvPicPr>
          <p:nvPr/>
        </p:nvPicPr>
        <p:blipFill>
          <a:blip r:embed="rId2">
            <a:extLst/>
          </a:blip>
          <a:stretch>
            <a:fillRect/>
          </a:stretch>
        </p:blipFill>
        <p:spPr>
          <a:xfrm>
            <a:off x="2286897" y="381435"/>
            <a:ext cx="7924801" cy="4449210"/>
          </a:xfrm>
          <a:prstGeom prst="rect">
            <a:avLst/>
          </a:prstGeom>
          <a:ln w="12700">
            <a:miter lim="400000"/>
          </a:ln>
        </p:spPr>
      </p:pic>
      <p:sp>
        <p:nvSpPr>
          <p:cNvPr id="313" name="Shape 313"/>
          <p:cNvSpPr/>
          <p:nvPr/>
        </p:nvSpPr>
        <p:spPr>
          <a:xfrm>
            <a:off x="255874" y="4830644"/>
            <a:ext cx="11283931" cy="1595121"/>
          </a:xfrm>
          <a:prstGeom prst="rect">
            <a:avLst/>
          </a:prstGeom>
          <a:ln w="12700">
            <a:miter lim="400000"/>
          </a:ln>
          <a:extLst>
            <a:ext uri="{C572A759-6A51-4108-AA02-DFA0A04FC94B}">
              <ma14:wrappingTextBoxFlag xmlns:ma14="http://schemas.microsoft.com/office/mac/drawingml/2011/main" val="1"/>
            </a:ext>
          </a:extLst>
        </p:spPr>
        <p:txBody>
          <a:bodyPr wrap="none" lIns="60959" tIns="60959" rIns="60959" bIns="60959">
            <a:spAutoFit/>
          </a:bodyPr>
          <a:lstStyle>
            <a:lvl1pPr defTabSz="609600">
              <a:defRPr sz="4800">
                <a:solidFill>
                  <a:srgbClr val="FFFFFF"/>
                </a:solidFill>
                <a:latin typeface="+mj-lt"/>
                <a:ea typeface="+mj-ea"/>
                <a:cs typeface="+mj-cs"/>
                <a:sym typeface="Helvetica"/>
              </a:defRPr>
            </a:lvl1pPr>
          </a:lstStyle>
          <a:p>
            <a:r>
              <a:t>Это пингвин. Это небольшой пингвин. Это – пингвин Диндим. </a:t>
            </a: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Shape 315"/>
          <p:cNvSpPr/>
          <p:nvPr/>
        </p:nvSpPr>
        <p:spPr>
          <a:xfrm>
            <a:off x="1410594" y="780141"/>
            <a:ext cx="8921091" cy="3291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5400" b="1">
                <a:solidFill>
                  <a:srgbClr val="FFFFFF"/>
                </a:solidFill>
              </a:defRPr>
            </a:pPr>
            <a:r>
              <a:t>Role of Translation in CI</a:t>
            </a:r>
          </a:p>
          <a:p>
            <a:pPr>
              <a:defRPr sz="5400" b="1">
                <a:solidFill>
                  <a:srgbClr val="FFFFFF"/>
                </a:solidFill>
              </a:defRPr>
            </a:pPr>
            <a:endParaRPr/>
          </a:p>
          <a:p>
            <a:pPr marL="685800" indent="-685800">
              <a:buSzPct val="100000"/>
              <a:buFont typeface="Arial"/>
              <a:buChar char="•"/>
              <a:defRPr sz="5400" b="1">
                <a:solidFill>
                  <a:srgbClr val="FFFFFF"/>
                </a:solidFill>
              </a:defRPr>
            </a:pPr>
            <a:r>
              <a:t>Create/clarify a picture.</a:t>
            </a:r>
          </a:p>
          <a:p>
            <a:pPr marL="685800" indent="-685800">
              <a:buSzPct val="100000"/>
              <a:buFont typeface="Arial"/>
              <a:buChar char="•"/>
              <a:defRPr sz="5400" b="1">
                <a:solidFill>
                  <a:srgbClr val="FFFFFF"/>
                </a:solidFill>
              </a:defRPr>
            </a:pPr>
            <a:r>
              <a:t>Check for understanding.</a:t>
            </a:r>
          </a:p>
        </p:txBody>
      </p:sp>
      <p:sp>
        <p:nvSpPr>
          <p:cNvPr id="2" name="TextBox 1"/>
          <p:cNvSpPr txBox="1"/>
          <p:nvPr/>
        </p:nvSpPr>
        <p:spPr>
          <a:xfrm>
            <a:off x="9008533" y="5960534"/>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Shape 317"/>
          <p:cNvSpPr>
            <a:spLocks noGrp="1"/>
          </p:cNvSpPr>
          <p:nvPr>
            <p:ph type="body" sz="quarter" idx="1"/>
          </p:nvPr>
        </p:nvSpPr>
        <p:spPr>
          <a:xfrm>
            <a:off x="313022" y="5069266"/>
            <a:ext cx="7998402" cy="1627417"/>
          </a:xfrm>
          <a:prstGeom prst="rect">
            <a:avLst/>
          </a:prstGeom>
        </p:spPr>
        <p:txBody>
          <a:bodyPr/>
          <a:lstStyle/>
          <a:p>
            <a:r>
              <a:t>Using a news story: </a:t>
            </a:r>
          </a:p>
          <a:p>
            <a:pPr lvl="1"/>
            <a:r>
              <a:rPr>
                <a:solidFill>
                  <a:srgbClr val="EEEEEE"/>
                </a:solidFill>
              </a:rPr>
              <a:t>jivyot v</a:t>
            </a:r>
            <a:r>
              <a:t> </a:t>
            </a:r>
            <a:r>
              <a:rPr>
                <a:solidFill>
                  <a:srgbClr val="EEFF41"/>
                </a:solidFill>
              </a:rPr>
              <a:t>lives in</a:t>
            </a:r>
            <a:r>
              <a:t>      </a:t>
            </a:r>
            <a:r>
              <a:rPr>
                <a:solidFill>
                  <a:srgbClr val="EEEEEE"/>
                </a:solidFill>
              </a:rPr>
              <a:t>otmyil</a:t>
            </a:r>
            <a:r>
              <a:t> </a:t>
            </a:r>
            <a:r>
              <a:rPr>
                <a:solidFill>
                  <a:srgbClr val="F2FF71"/>
                </a:solidFill>
              </a:rPr>
              <a:t>washed</a:t>
            </a:r>
            <a:r>
              <a:t>      </a:t>
            </a:r>
            <a:r>
              <a:rPr>
                <a:solidFill>
                  <a:srgbClr val="F2F2F2"/>
                </a:solidFill>
              </a:rPr>
              <a:t>plivyot</a:t>
            </a:r>
            <a:r>
              <a:t> </a:t>
            </a:r>
            <a:r>
              <a:rPr>
                <a:solidFill>
                  <a:srgbClr val="F7FFA0"/>
                </a:solidFill>
              </a:rPr>
              <a:t>swims</a:t>
            </a:r>
          </a:p>
        </p:txBody>
      </p:sp>
      <p:pic>
        <p:nvPicPr>
          <p:cNvPr id="318" name="pasted-image.jpg"/>
          <p:cNvPicPr>
            <a:picLocks noChangeAspect="1"/>
          </p:cNvPicPr>
          <p:nvPr/>
        </p:nvPicPr>
        <p:blipFill>
          <a:blip r:embed="rId2">
            <a:extLst/>
          </a:blip>
          <a:stretch>
            <a:fillRect/>
          </a:stretch>
        </p:blipFill>
        <p:spPr>
          <a:xfrm>
            <a:off x="452152" y="2573882"/>
            <a:ext cx="3959975" cy="2211929"/>
          </a:xfrm>
          <a:prstGeom prst="rect">
            <a:avLst/>
          </a:prstGeom>
          <a:ln w="12700">
            <a:miter lim="400000"/>
          </a:ln>
        </p:spPr>
      </p:pic>
      <p:pic>
        <p:nvPicPr>
          <p:cNvPr id="319" name="pasted-image.jpg"/>
          <p:cNvPicPr>
            <a:picLocks noChangeAspect="1"/>
          </p:cNvPicPr>
          <p:nvPr/>
        </p:nvPicPr>
        <p:blipFill>
          <a:blip r:embed="rId3">
            <a:extLst/>
          </a:blip>
          <a:srcRect/>
          <a:stretch>
            <a:fillRect/>
          </a:stretch>
        </p:blipFill>
        <p:spPr>
          <a:xfrm>
            <a:off x="2326352" y="237392"/>
            <a:ext cx="2053005" cy="2053005"/>
          </a:xfrm>
          <a:prstGeom prst="rect">
            <a:avLst/>
          </a:prstGeom>
          <a:ln w="12700">
            <a:miter lim="400000"/>
          </a:ln>
        </p:spPr>
      </p:pic>
      <p:pic>
        <p:nvPicPr>
          <p:cNvPr id="320" name="Screen Shot 2016-03-16 at 11.11.12 AM.png"/>
          <p:cNvPicPr>
            <a:picLocks noChangeAspect="1"/>
          </p:cNvPicPr>
          <p:nvPr/>
        </p:nvPicPr>
        <p:blipFill>
          <a:blip r:embed="rId4">
            <a:extLst/>
          </a:blip>
          <a:stretch>
            <a:fillRect/>
          </a:stretch>
        </p:blipFill>
        <p:spPr>
          <a:xfrm>
            <a:off x="5512595" y="351692"/>
            <a:ext cx="2909080" cy="4020883"/>
          </a:xfrm>
          <a:prstGeom prst="rect">
            <a:avLst/>
          </a:prstGeom>
          <a:ln w="12700">
            <a:miter lim="400000"/>
          </a:ln>
        </p:spPr>
      </p:pic>
      <p:sp>
        <p:nvSpPr>
          <p:cNvPr id="321" name="Shape 321"/>
          <p:cNvSpPr/>
          <p:nvPr/>
        </p:nvSpPr>
        <p:spPr>
          <a:xfrm>
            <a:off x="9247299" y="2644172"/>
            <a:ext cx="2048253" cy="381142"/>
          </a:xfrm>
          <a:prstGeom prst="rect">
            <a:avLst/>
          </a:prstGeom>
          <a:ln w="12700">
            <a:miter lim="400000"/>
          </a:ln>
          <a:extLst>
            <a:ext uri="{C572A759-6A51-4108-AA02-DFA0A04FC94B}">
              <ma14:wrappingTextBoxFlag xmlns:ma14="http://schemas.microsoft.com/office/mac/drawingml/2011/main" val="1"/>
            </a:ext>
          </a:extLst>
        </p:spPr>
        <p:txBody>
          <a:bodyPr wrap="none" lIns="60959" tIns="60959" rIns="60959" bIns="60959">
            <a:spAutoFit/>
          </a:bodyPr>
          <a:lstStyle>
            <a:lvl1pPr defTabSz="1219200">
              <a:defRPr u="sng">
                <a:solidFill>
                  <a:srgbClr val="4DD0E1"/>
                </a:solidFill>
                <a:uFill>
                  <a:solidFill>
                    <a:srgbClr val="4DD0E1"/>
                  </a:solidFill>
                </a:uFill>
                <a:latin typeface="Arial"/>
                <a:ea typeface="Arial"/>
                <a:cs typeface="Arial"/>
                <a:sym typeface="Arial"/>
                <a:hlinkClick r:id="rId5"/>
              </a:defRPr>
            </a:lvl1pPr>
          </a:lstStyle>
          <a:p>
            <a:pPr>
              <a:defRPr u="none">
                <a:solidFill>
                  <a:srgbClr val="FFFFFF"/>
                </a:solidFill>
                <a:uFillTx/>
              </a:defRPr>
            </a:pPr>
            <a:r>
              <a:rPr u="sng">
                <a:solidFill>
                  <a:srgbClr val="4DD0E1"/>
                </a:solidFill>
                <a:uFill>
                  <a:solidFill>
                    <a:srgbClr val="4DD0E1"/>
                  </a:solidFill>
                </a:uFill>
                <a:hlinkClick r:id="rId5"/>
              </a:rPr>
              <a:t>История пингвина</a:t>
            </a:r>
          </a:p>
        </p:txBody>
      </p:sp>
    </p:spTree>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3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3" animBg="1" advAuto="0"/>
      <p:bldP spid="319" grpId="1" animBg="1" advAuto="0"/>
      <p:bldP spid="320" grpId="2" animBg="1"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Shape 323"/>
          <p:cNvSpPr>
            <a:spLocks noGrp="1"/>
          </p:cNvSpPr>
          <p:nvPr>
            <p:ph type="body" sz="quarter" idx="1"/>
          </p:nvPr>
        </p:nvSpPr>
        <p:spPr>
          <a:xfrm>
            <a:off x="745799" y="1056066"/>
            <a:ext cx="7998401" cy="806801"/>
          </a:xfrm>
          <a:prstGeom prst="rect">
            <a:avLst/>
          </a:prstGeom>
        </p:spPr>
        <p:txBody>
          <a:bodyPr>
            <a:normAutofit lnSpcReduction="10000"/>
          </a:bodyPr>
          <a:lstStyle>
            <a:lvl1pPr defTabSz="1085088">
              <a:defRPr sz="4005"/>
            </a:lvl1pPr>
          </a:lstStyle>
          <a:p>
            <a:r>
              <a:t>Version 1</a:t>
            </a: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Shape 325"/>
          <p:cNvSpPr>
            <a:spLocks noGrp="1"/>
          </p:cNvSpPr>
          <p:nvPr>
            <p:ph type="body" idx="1"/>
          </p:nvPr>
        </p:nvSpPr>
        <p:spPr>
          <a:xfrm>
            <a:off x="109113" y="368233"/>
            <a:ext cx="11532486" cy="6335533"/>
          </a:xfrm>
          <a:prstGeom prst="rect">
            <a:avLst/>
          </a:prstGeom>
        </p:spPr>
        <p:txBody>
          <a:bodyPr/>
          <a:lstStyle/>
          <a:p>
            <a:pPr defTabSz="609600">
              <a:lnSpc>
                <a:spcPct val="100000"/>
              </a:lnSpc>
              <a:spcBef>
                <a:spcPts val="0"/>
              </a:spcBef>
              <a:defRPr sz="3800">
                <a:solidFill>
                  <a:srgbClr val="FFFFFF"/>
                </a:solidFill>
                <a:latin typeface="+mj-lt"/>
                <a:ea typeface="+mj-ea"/>
                <a:cs typeface="+mj-cs"/>
                <a:sym typeface="Helvetica"/>
              </a:defRPr>
            </a:pPr>
            <a:r>
              <a:t>Это пингвин. Это небольшой пингвин. Это – пингвин Диндим. Это Жоао. Жоао – не пингвин. </a:t>
            </a:r>
          </a:p>
          <a:p>
            <a:pPr defTabSz="609600">
              <a:lnSpc>
                <a:spcPct val="100000"/>
              </a:lnSpc>
              <a:spcBef>
                <a:spcPts val="0"/>
              </a:spcBef>
              <a:defRPr sz="3800">
                <a:solidFill>
                  <a:srgbClr val="FFFFFF"/>
                </a:solidFill>
                <a:latin typeface="+mj-lt"/>
                <a:ea typeface="+mj-ea"/>
                <a:cs typeface="+mj-cs"/>
                <a:sym typeface="Helvetica"/>
              </a:defRPr>
            </a:pPr>
            <a:endParaRPr/>
          </a:p>
          <a:p>
            <a:pPr defTabSz="609600">
              <a:lnSpc>
                <a:spcPct val="100000"/>
              </a:lnSpc>
              <a:spcBef>
                <a:spcPts val="0"/>
              </a:spcBef>
              <a:defRPr sz="3800">
                <a:solidFill>
                  <a:srgbClr val="FFFFFF"/>
                </a:solidFill>
                <a:latin typeface="+mj-lt"/>
                <a:ea typeface="+mj-ea"/>
                <a:cs typeface="+mj-cs"/>
                <a:sym typeface="Helvetica"/>
              </a:defRPr>
            </a:pPr>
            <a:r>
              <a:t>Диндим думает, что Жоао – пингвин.</a:t>
            </a:r>
          </a:p>
          <a:p>
            <a:pPr defTabSz="609600">
              <a:lnSpc>
                <a:spcPct val="100000"/>
              </a:lnSpc>
              <a:spcBef>
                <a:spcPts val="0"/>
              </a:spcBef>
              <a:defRPr sz="3800">
                <a:solidFill>
                  <a:srgbClr val="FFFFFF"/>
                </a:solidFill>
                <a:latin typeface="+mj-lt"/>
                <a:ea typeface="+mj-ea"/>
                <a:cs typeface="+mj-cs"/>
                <a:sym typeface="Helvetica"/>
              </a:defRPr>
            </a:pPr>
            <a:endParaRPr/>
          </a:p>
          <a:p>
            <a:pPr defTabSz="609600">
              <a:lnSpc>
                <a:spcPct val="100000"/>
              </a:lnSpc>
              <a:spcBef>
                <a:spcPts val="0"/>
              </a:spcBef>
              <a:defRPr sz="3400">
                <a:solidFill>
                  <a:srgbClr val="FFFFFF"/>
                </a:solidFill>
                <a:latin typeface="+mj-lt"/>
                <a:ea typeface="+mj-ea"/>
                <a:cs typeface="+mj-cs"/>
                <a:sym typeface="Helvetica"/>
              </a:defRPr>
            </a:pPr>
            <a:r>
              <a:t>Пингвин любит Жоао.</a:t>
            </a:r>
          </a:p>
          <a:p>
            <a:pPr defTabSz="609600">
              <a:lnSpc>
                <a:spcPct val="100000"/>
              </a:lnSpc>
              <a:spcBef>
                <a:spcPts val="0"/>
              </a:spcBef>
              <a:defRPr sz="3800">
                <a:solidFill>
                  <a:srgbClr val="FFFFFF"/>
                </a:solidFill>
                <a:latin typeface="+mj-lt"/>
                <a:ea typeface="+mj-ea"/>
                <a:cs typeface="+mj-cs"/>
                <a:sym typeface="Helvetica"/>
              </a:defRPr>
            </a:pPr>
            <a:endParaRPr/>
          </a:p>
          <a:p>
            <a:pPr defTabSz="609600">
              <a:lnSpc>
                <a:spcPct val="100000"/>
              </a:lnSpc>
              <a:spcBef>
                <a:spcPts val="0"/>
              </a:spcBef>
              <a:defRPr sz="3600">
                <a:solidFill>
                  <a:srgbClr val="FAFAFA"/>
                </a:solidFill>
                <a:latin typeface="+mj-lt"/>
                <a:ea typeface="+mj-ea"/>
                <a:cs typeface="+mj-cs"/>
                <a:sym typeface="Helvetica"/>
              </a:defRPr>
            </a:pPr>
            <a:r>
              <a:t>Пингвин живёт в Аргентине.</a:t>
            </a:r>
          </a:p>
          <a:p>
            <a:pPr defTabSz="609600">
              <a:lnSpc>
                <a:spcPct val="100000"/>
              </a:lnSpc>
              <a:spcBef>
                <a:spcPts val="0"/>
              </a:spcBef>
              <a:defRPr sz="3600">
                <a:solidFill>
                  <a:srgbClr val="FAFAFA"/>
                </a:solidFill>
                <a:latin typeface="+mj-lt"/>
                <a:ea typeface="+mj-ea"/>
                <a:cs typeface="+mj-cs"/>
                <a:sym typeface="Helvetica"/>
              </a:defRPr>
            </a:pPr>
            <a:endParaRPr/>
          </a:p>
          <a:p>
            <a:pPr defTabSz="609600">
              <a:lnSpc>
                <a:spcPct val="100000"/>
              </a:lnSpc>
              <a:spcBef>
                <a:spcPts val="0"/>
              </a:spcBef>
              <a:defRPr sz="3800">
                <a:solidFill>
                  <a:srgbClr val="FFFFFF"/>
                </a:solidFill>
                <a:latin typeface="+mj-lt"/>
                <a:ea typeface="+mj-ea"/>
                <a:cs typeface="+mj-cs"/>
                <a:sym typeface="Helvetica"/>
              </a:defRPr>
            </a:pPr>
            <a:r>
              <a:t>Диндим думает, что Жоао – пингвин.</a:t>
            </a: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hape 327"/>
          <p:cNvSpPr>
            <a:spLocks noGrp="1"/>
          </p:cNvSpPr>
          <p:nvPr>
            <p:ph type="title"/>
          </p:nvPr>
        </p:nvSpPr>
        <p:spPr>
          <a:prstGeom prst="rect">
            <a:avLst/>
          </a:prstGeom>
        </p:spPr>
        <p:txBody>
          <a:bodyPr>
            <a:normAutofit fontScale="90000"/>
          </a:bodyPr>
          <a:lstStyle/>
          <a:p>
            <a:r>
              <a:t>Version 2</a:t>
            </a: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hape 329"/>
          <p:cNvSpPr>
            <a:spLocks noGrp="1"/>
          </p:cNvSpPr>
          <p:nvPr>
            <p:ph type="body" idx="1"/>
          </p:nvPr>
        </p:nvSpPr>
        <p:spPr>
          <a:xfrm>
            <a:off x="109113" y="368233"/>
            <a:ext cx="11532486" cy="6335533"/>
          </a:xfrm>
          <a:prstGeom prst="rect">
            <a:avLst/>
          </a:prstGeom>
        </p:spPr>
        <p:txBody>
          <a:bodyPr/>
          <a:lstStyle/>
          <a:p>
            <a:pPr defTabSz="505968">
              <a:lnSpc>
                <a:spcPct val="100000"/>
              </a:lnSpc>
              <a:spcBef>
                <a:spcPts val="0"/>
              </a:spcBef>
              <a:defRPr sz="3154">
                <a:solidFill>
                  <a:srgbClr val="FFFFFF"/>
                </a:solidFill>
                <a:latin typeface="+mj-lt"/>
                <a:ea typeface="+mj-ea"/>
                <a:cs typeface="+mj-cs"/>
                <a:sym typeface="Helvetica"/>
              </a:defRPr>
            </a:pPr>
            <a:r>
              <a:t>Это пингвин. Это небольшой пингвин. Это – пингвин Диндим. Это Жоао. Жоао – не пингвин. </a:t>
            </a:r>
          </a:p>
          <a:p>
            <a:pPr defTabSz="505968">
              <a:lnSpc>
                <a:spcPct val="100000"/>
              </a:lnSpc>
              <a:spcBef>
                <a:spcPts val="0"/>
              </a:spcBef>
              <a:defRPr sz="3154">
                <a:solidFill>
                  <a:srgbClr val="FFFFFF"/>
                </a:solidFill>
                <a:latin typeface="+mj-lt"/>
                <a:ea typeface="+mj-ea"/>
                <a:cs typeface="+mj-cs"/>
                <a:sym typeface="Helvetica"/>
              </a:defRPr>
            </a:pPr>
            <a:endParaRPr/>
          </a:p>
          <a:p>
            <a:pPr defTabSz="505968">
              <a:lnSpc>
                <a:spcPct val="100000"/>
              </a:lnSpc>
              <a:spcBef>
                <a:spcPts val="0"/>
              </a:spcBef>
              <a:defRPr sz="3154">
                <a:solidFill>
                  <a:srgbClr val="FFFFFF"/>
                </a:solidFill>
                <a:latin typeface="+mj-lt"/>
                <a:ea typeface="+mj-ea"/>
                <a:cs typeface="+mj-cs"/>
                <a:sym typeface="Helvetica"/>
              </a:defRPr>
            </a:pPr>
            <a:r>
              <a:t>Диндим думает, что Жоао – пингвин. Диндим думает, что Жоао – папа.</a:t>
            </a:r>
          </a:p>
          <a:p>
            <a:pPr defTabSz="505968">
              <a:lnSpc>
                <a:spcPct val="100000"/>
              </a:lnSpc>
              <a:spcBef>
                <a:spcPts val="0"/>
              </a:spcBef>
              <a:defRPr sz="3154">
                <a:solidFill>
                  <a:srgbClr val="FFFFFF"/>
                </a:solidFill>
                <a:latin typeface="+mj-lt"/>
                <a:ea typeface="+mj-ea"/>
                <a:cs typeface="+mj-cs"/>
                <a:sym typeface="Helvetica"/>
              </a:defRPr>
            </a:pPr>
            <a:endParaRPr/>
          </a:p>
          <a:p>
            <a:pPr defTabSz="505968">
              <a:lnSpc>
                <a:spcPct val="100000"/>
              </a:lnSpc>
              <a:spcBef>
                <a:spcPts val="0"/>
              </a:spcBef>
              <a:defRPr sz="2822">
                <a:solidFill>
                  <a:srgbClr val="FFFFFF"/>
                </a:solidFill>
                <a:latin typeface="+mj-lt"/>
                <a:ea typeface="+mj-ea"/>
                <a:cs typeface="+mj-cs"/>
                <a:sym typeface="Helvetica"/>
              </a:defRPr>
            </a:pPr>
            <a:r>
              <a:t>Пингвин любит Жоао.</a:t>
            </a:r>
          </a:p>
          <a:p>
            <a:pPr defTabSz="505968">
              <a:lnSpc>
                <a:spcPct val="100000"/>
              </a:lnSpc>
              <a:spcBef>
                <a:spcPts val="0"/>
              </a:spcBef>
              <a:defRPr sz="2822">
                <a:solidFill>
                  <a:srgbClr val="FFFFFF"/>
                </a:solidFill>
                <a:latin typeface="+mj-lt"/>
                <a:ea typeface="+mj-ea"/>
                <a:cs typeface="+mj-cs"/>
                <a:sym typeface="Helvetica"/>
              </a:defRPr>
            </a:pPr>
            <a:endParaRPr/>
          </a:p>
          <a:p>
            <a:pPr defTabSz="505968">
              <a:lnSpc>
                <a:spcPct val="100000"/>
              </a:lnSpc>
              <a:spcBef>
                <a:spcPts val="0"/>
              </a:spcBef>
              <a:defRPr sz="2822">
                <a:solidFill>
                  <a:srgbClr val="FFFFFF"/>
                </a:solidFill>
                <a:latin typeface="+mj-lt"/>
                <a:ea typeface="+mj-ea"/>
                <a:cs typeface="+mj-cs"/>
                <a:sym typeface="Helvetica"/>
              </a:defRPr>
            </a:pPr>
            <a:r>
              <a:t>–Пингвин любит меня! – говорит Жоао. </a:t>
            </a:r>
          </a:p>
          <a:p>
            <a:pPr defTabSz="505968">
              <a:lnSpc>
                <a:spcPct val="100000"/>
              </a:lnSpc>
              <a:spcBef>
                <a:spcPts val="0"/>
              </a:spcBef>
              <a:defRPr sz="3154">
                <a:solidFill>
                  <a:srgbClr val="FFFFFF"/>
                </a:solidFill>
                <a:latin typeface="+mj-lt"/>
                <a:ea typeface="+mj-ea"/>
                <a:cs typeface="+mj-cs"/>
                <a:sym typeface="Helvetica"/>
              </a:defRPr>
            </a:pPr>
            <a:endParaRPr/>
          </a:p>
          <a:p>
            <a:pPr defTabSz="505968">
              <a:lnSpc>
                <a:spcPct val="100000"/>
              </a:lnSpc>
              <a:spcBef>
                <a:spcPts val="0"/>
              </a:spcBef>
              <a:defRPr sz="2988">
                <a:solidFill>
                  <a:srgbClr val="FAFAFA"/>
                </a:solidFill>
                <a:latin typeface="+mj-lt"/>
                <a:ea typeface="+mj-ea"/>
                <a:cs typeface="+mj-cs"/>
                <a:sym typeface="Helvetica"/>
              </a:defRPr>
            </a:pPr>
            <a:r>
              <a:t>Пингвин живёт в Аргентине.</a:t>
            </a:r>
          </a:p>
          <a:p>
            <a:pPr defTabSz="505968">
              <a:lnSpc>
                <a:spcPct val="100000"/>
              </a:lnSpc>
              <a:spcBef>
                <a:spcPts val="0"/>
              </a:spcBef>
              <a:defRPr sz="2988">
                <a:solidFill>
                  <a:srgbClr val="FAFAFA"/>
                </a:solidFill>
                <a:latin typeface="+mj-lt"/>
                <a:ea typeface="+mj-ea"/>
                <a:cs typeface="+mj-cs"/>
                <a:sym typeface="Helvetica"/>
              </a:defRPr>
            </a:pPr>
            <a:endParaRPr/>
          </a:p>
          <a:p>
            <a:pPr defTabSz="505968">
              <a:lnSpc>
                <a:spcPct val="100000"/>
              </a:lnSpc>
              <a:spcBef>
                <a:spcPts val="0"/>
              </a:spcBef>
              <a:defRPr sz="3154">
                <a:solidFill>
                  <a:srgbClr val="FFFFFF"/>
                </a:solidFill>
                <a:latin typeface="+mj-lt"/>
                <a:ea typeface="+mj-ea"/>
                <a:cs typeface="+mj-cs"/>
                <a:sym typeface="Helvetica"/>
              </a:defRPr>
            </a:pPr>
            <a:r>
              <a:t>Диндим думает, что Жоао – пингвин.</a:t>
            </a: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Shape 331"/>
          <p:cNvSpPr>
            <a:spLocks noGrp="1"/>
          </p:cNvSpPr>
          <p:nvPr>
            <p:ph type="title"/>
          </p:nvPr>
        </p:nvSpPr>
        <p:spPr>
          <a:prstGeom prst="rect">
            <a:avLst/>
          </a:prstGeom>
        </p:spPr>
        <p:txBody>
          <a:bodyPr>
            <a:normAutofit fontScale="90000"/>
          </a:bodyPr>
          <a:lstStyle/>
          <a:p>
            <a:r>
              <a:t>Version 3</a:t>
            </a: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Shape 333"/>
          <p:cNvSpPr>
            <a:spLocks noGrp="1"/>
          </p:cNvSpPr>
          <p:nvPr>
            <p:ph type="body" sz="half" idx="1"/>
          </p:nvPr>
        </p:nvSpPr>
        <p:spPr>
          <a:prstGeom prst="rect">
            <a:avLst/>
          </a:prstGeom>
        </p:spPr>
        <p:txBody>
          <a:bodyPr/>
          <a:lstStyle/>
          <a:p>
            <a:endParaRPr/>
          </a:p>
        </p:txBody>
      </p:sp>
      <p:pic>
        <p:nvPicPr>
          <p:cNvPr id="334" name="Screen Shot 2016-09-24 at 2.41.33 PM.png"/>
          <p:cNvPicPr>
            <a:picLocks noChangeAspect="1"/>
          </p:cNvPicPr>
          <p:nvPr/>
        </p:nvPicPr>
        <p:blipFill>
          <a:blip r:embed="rId2">
            <a:extLst/>
          </a:blip>
          <a:stretch>
            <a:fillRect/>
          </a:stretch>
        </p:blipFill>
        <p:spPr>
          <a:xfrm>
            <a:off x="-98368" y="-1048630"/>
            <a:ext cx="6009442" cy="7924801"/>
          </a:xfrm>
          <a:prstGeom prst="rect">
            <a:avLst/>
          </a:prstGeom>
          <a:ln w="12700">
            <a:miter lim="400000"/>
          </a:ln>
        </p:spPr>
      </p:pic>
      <p:sp>
        <p:nvSpPr>
          <p:cNvPr id="335" name="Shape 335"/>
          <p:cNvSpPr/>
          <p:nvPr/>
        </p:nvSpPr>
        <p:spPr>
          <a:xfrm>
            <a:off x="6492151" y="962464"/>
            <a:ext cx="5333199" cy="4897121"/>
          </a:xfrm>
          <a:prstGeom prst="rect">
            <a:avLst/>
          </a:prstGeom>
          <a:ln w="12700">
            <a:miter lim="400000"/>
          </a:ln>
          <a:extLst>
            <a:ext uri="{C572A759-6A51-4108-AA02-DFA0A04FC94B}">
              <ma14:wrappingTextBoxFlag xmlns:ma14="http://schemas.microsoft.com/office/mac/drawingml/2011/main" val="1"/>
            </a:ext>
          </a:extLst>
        </p:spPr>
        <p:txBody>
          <a:bodyPr lIns="60959" tIns="60959" rIns="60959" bIns="60959">
            <a:spAutoFit/>
          </a:bodyPr>
          <a:lstStyle>
            <a:lvl1pPr defTabSz="609600">
              <a:defRPr sz="3900">
                <a:solidFill>
                  <a:srgbClr val="FAFAFA"/>
                </a:solidFill>
                <a:latin typeface="+mj-lt"/>
                <a:ea typeface="+mj-ea"/>
                <a:cs typeface="+mj-cs"/>
                <a:sym typeface="Helvetica"/>
              </a:defRPr>
            </a:lvl1pPr>
          </a:lstStyle>
          <a:p>
            <a:r>
              <a:t>Пингвин живёт в Аргентине. Пингвин живёт не в Бразилии. Пингвин плывёт в Бразилию, в Рио-де-женеро. Это 8,000 километров! Пингвин плывёт в Бразилию. </a:t>
            </a: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 name="pasted-image.jpg"/>
          <p:cNvPicPr>
            <a:picLocks noChangeAspect="1"/>
          </p:cNvPicPr>
          <p:nvPr/>
        </p:nvPicPr>
        <p:blipFill>
          <a:blip r:embed="rId2">
            <a:extLst/>
          </a:blip>
          <a:stretch>
            <a:fillRect/>
          </a:stretch>
        </p:blipFill>
        <p:spPr>
          <a:xfrm>
            <a:off x="-161653" y="-92124"/>
            <a:ext cx="7924801" cy="4426568"/>
          </a:xfrm>
          <a:prstGeom prst="rect">
            <a:avLst/>
          </a:prstGeom>
          <a:ln w="12700">
            <a:miter lim="400000"/>
          </a:ln>
        </p:spPr>
      </p:pic>
      <p:sp>
        <p:nvSpPr>
          <p:cNvPr id="338" name="Shape 338"/>
          <p:cNvSpPr/>
          <p:nvPr/>
        </p:nvSpPr>
        <p:spPr>
          <a:xfrm>
            <a:off x="107978" y="4393059"/>
            <a:ext cx="9989064" cy="2204721"/>
          </a:xfrm>
          <a:prstGeom prst="rect">
            <a:avLst/>
          </a:prstGeom>
          <a:ln w="12700">
            <a:miter lim="400000"/>
          </a:ln>
          <a:extLst>
            <a:ext uri="{C572A759-6A51-4108-AA02-DFA0A04FC94B}">
              <ma14:wrappingTextBoxFlag xmlns:ma14="http://schemas.microsoft.com/office/mac/drawingml/2011/main" val="1"/>
            </a:ext>
          </a:extLst>
        </p:spPr>
        <p:txBody>
          <a:bodyPr wrap="none" lIns="60959" tIns="60959" rIns="60959" bIns="60959">
            <a:spAutoFit/>
          </a:bodyPr>
          <a:lstStyle/>
          <a:p>
            <a:pPr defTabSz="609600">
              <a:defRPr sz="3400">
                <a:solidFill>
                  <a:srgbClr val="FFFFFF"/>
                </a:solidFill>
                <a:latin typeface="+mj-lt"/>
                <a:ea typeface="+mj-ea"/>
                <a:cs typeface="+mj-cs"/>
                <a:sym typeface="Helvetica"/>
              </a:defRPr>
            </a:pPr>
            <a:r>
              <a:t>Пингвин любит Жоао.</a:t>
            </a:r>
          </a:p>
          <a:p>
            <a:pPr defTabSz="609600">
              <a:defRPr sz="3400">
                <a:solidFill>
                  <a:srgbClr val="FFFFFF"/>
                </a:solidFill>
                <a:latin typeface="+mj-lt"/>
                <a:ea typeface="+mj-ea"/>
                <a:cs typeface="+mj-cs"/>
                <a:sym typeface="Helvetica"/>
              </a:defRPr>
            </a:pPr>
            <a:endParaRPr/>
          </a:p>
          <a:p>
            <a:pPr defTabSz="609600">
              <a:defRPr sz="3400">
                <a:solidFill>
                  <a:srgbClr val="FFFFFF"/>
                </a:solidFill>
                <a:latin typeface="+mj-lt"/>
                <a:ea typeface="+mj-ea"/>
                <a:cs typeface="+mj-cs"/>
                <a:sym typeface="Helvetica"/>
              </a:defRPr>
            </a:pPr>
            <a:r>
              <a:t>–Пингвин любит меня! – говорит Жоао. </a:t>
            </a:r>
          </a:p>
          <a:p>
            <a:pPr defTabSz="609600">
              <a:defRPr sz="3400">
                <a:solidFill>
                  <a:srgbClr val="FFFFFF"/>
                </a:solidFill>
                <a:latin typeface="+mj-lt"/>
                <a:ea typeface="+mj-ea"/>
                <a:cs typeface="+mj-cs"/>
                <a:sym typeface="Helvetica"/>
              </a:defRPr>
            </a:pPr>
            <a:r>
              <a:t>Пингвин любит Жоао. И Жоао любит пингвина. </a:t>
            </a: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Shape 340"/>
          <p:cNvSpPr/>
          <p:nvPr/>
        </p:nvSpPr>
        <p:spPr>
          <a:xfrm>
            <a:off x="151939" y="3645713"/>
            <a:ext cx="12186896" cy="3042921"/>
          </a:xfrm>
          <a:prstGeom prst="rect">
            <a:avLst/>
          </a:prstGeom>
          <a:ln w="12700">
            <a:miter lim="400000"/>
          </a:ln>
          <a:extLst>
            <a:ext uri="{C572A759-6A51-4108-AA02-DFA0A04FC94B}">
              <ma14:wrappingTextBoxFlag xmlns:ma14="http://schemas.microsoft.com/office/mac/drawingml/2011/main" val="1"/>
            </a:ext>
          </a:extLst>
        </p:spPr>
        <p:txBody>
          <a:bodyPr wrap="none" lIns="60959" tIns="60959" rIns="60959" bIns="60959">
            <a:spAutoFit/>
          </a:bodyPr>
          <a:lstStyle/>
          <a:p>
            <a:pPr defTabSz="609600">
              <a:defRPr sz="3800">
                <a:solidFill>
                  <a:srgbClr val="FFFFFF"/>
                </a:solidFill>
                <a:latin typeface="+mj-lt"/>
                <a:ea typeface="+mj-ea"/>
                <a:cs typeface="+mj-cs"/>
                <a:sym typeface="Helvetica"/>
              </a:defRPr>
            </a:pPr>
            <a:r>
              <a:t>В 2011, Жоао отмыл Диндима. </a:t>
            </a:r>
          </a:p>
          <a:p>
            <a:pPr defTabSz="609600">
              <a:defRPr sz="3800">
                <a:solidFill>
                  <a:srgbClr val="FFFFFF"/>
                </a:solidFill>
                <a:latin typeface="+mj-lt"/>
                <a:ea typeface="+mj-ea"/>
                <a:cs typeface="+mj-cs"/>
                <a:sym typeface="Helvetica"/>
              </a:defRPr>
            </a:pPr>
            <a:endParaRPr/>
          </a:p>
          <a:p>
            <a:pPr defTabSz="609600">
              <a:defRPr sz="3800">
                <a:solidFill>
                  <a:srgbClr val="FFFFFF"/>
                </a:solidFill>
                <a:latin typeface="+mj-lt"/>
                <a:ea typeface="+mj-ea"/>
                <a:cs typeface="+mj-cs"/>
                <a:sym typeface="Helvetica"/>
              </a:defRPr>
            </a:pPr>
            <a:r>
              <a:t>Диндим думает, что Жоао – пингвин. Диндим думает, что Жоао – папа. Жоао не пингвин! И Жоао не папа пингвина. </a:t>
            </a:r>
          </a:p>
        </p:txBody>
      </p:sp>
      <p:pic>
        <p:nvPicPr>
          <p:cNvPr id="341" name="pasted-image.jpg"/>
          <p:cNvPicPr>
            <a:picLocks noChangeAspect="1"/>
          </p:cNvPicPr>
          <p:nvPr/>
        </p:nvPicPr>
        <p:blipFill>
          <a:blip r:embed="rId2">
            <a:extLst/>
          </a:blip>
          <a:stretch>
            <a:fillRect/>
          </a:stretch>
        </p:blipFill>
        <p:spPr>
          <a:xfrm>
            <a:off x="457935" y="189448"/>
            <a:ext cx="4028077" cy="3277504"/>
          </a:xfrm>
          <a:prstGeom prst="rect">
            <a:avLst/>
          </a:prstGeom>
          <a:ln w="12700">
            <a:miter lim="400000"/>
          </a:ln>
        </p:spPr>
      </p:pic>
      <p:pic>
        <p:nvPicPr>
          <p:cNvPr id="342" name="pasted-image.jpg"/>
          <p:cNvPicPr>
            <a:picLocks noChangeAspect="1"/>
          </p:cNvPicPr>
          <p:nvPr/>
        </p:nvPicPr>
        <p:blipFill>
          <a:blip r:embed="rId3">
            <a:extLst/>
          </a:blip>
          <a:stretch>
            <a:fillRect/>
          </a:stretch>
        </p:blipFill>
        <p:spPr>
          <a:xfrm>
            <a:off x="5828490" y="360363"/>
            <a:ext cx="5255680" cy="2935673"/>
          </a:xfrm>
          <a:prstGeom prst="rect">
            <a:avLst/>
          </a:prstGeom>
          <a:ln w="12700">
            <a:miter lim="400000"/>
          </a:ln>
        </p:spPr>
      </p:pic>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1" grpId="1" animBg="1" advAuto="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Shape 344"/>
          <p:cNvSpPr>
            <a:spLocks noGrp="1"/>
          </p:cNvSpPr>
          <p:nvPr>
            <p:ph type="body" idx="1"/>
          </p:nvPr>
        </p:nvSpPr>
        <p:spPr>
          <a:xfrm>
            <a:off x="415599" y="393633"/>
            <a:ext cx="11226000" cy="6434801"/>
          </a:xfrm>
          <a:prstGeom prst="rect">
            <a:avLst/>
          </a:prstGeom>
        </p:spPr>
        <p:txBody>
          <a:bodyPr>
            <a:normAutofit lnSpcReduction="10000"/>
          </a:bodyPr>
          <a:lstStyle/>
          <a:p>
            <a:pPr defTabSz="377952">
              <a:lnSpc>
                <a:spcPct val="100000"/>
              </a:lnSpc>
              <a:spcBef>
                <a:spcPts val="0"/>
              </a:spcBef>
              <a:defRPr sz="2356">
                <a:solidFill>
                  <a:srgbClr val="FFFFFF"/>
                </a:solidFill>
                <a:latin typeface="+mj-lt"/>
                <a:ea typeface="+mj-ea"/>
                <a:cs typeface="+mj-cs"/>
                <a:sym typeface="Helvetica"/>
              </a:defRPr>
            </a:pPr>
            <a:r>
              <a:t>Это пингвин. Это небольшой пингвин. Это – пингвин Диндим. В 2011, Жоао отмыл Диндима. </a:t>
            </a:r>
          </a:p>
          <a:p>
            <a:pPr defTabSz="377952">
              <a:lnSpc>
                <a:spcPct val="100000"/>
              </a:lnSpc>
              <a:spcBef>
                <a:spcPts val="0"/>
              </a:spcBef>
              <a:defRPr sz="2356">
                <a:solidFill>
                  <a:srgbClr val="FFFFFF"/>
                </a:solidFill>
                <a:latin typeface="+mj-lt"/>
                <a:ea typeface="+mj-ea"/>
                <a:cs typeface="+mj-cs"/>
                <a:sym typeface="Helvetica"/>
              </a:defRPr>
            </a:pPr>
            <a:endParaRPr/>
          </a:p>
          <a:p>
            <a:pPr defTabSz="377952">
              <a:lnSpc>
                <a:spcPct val="100000"/>
              </a:lnSpc>
              <a:spcBef>
                <a:spcPts val="0"/>
              </a:spcBef>
              <a:defRPr sz="2356">
                <a:solidFill>
                  <a:srgbClr val="FFFFFF"/>
                </a:solidFill>
                <a:latin typeface="+mj-lt"/>
                <a:ea typeface="+mj-ea"/>
                <a:cs typeface="+mj-cs"/>
                <a:sym typeface="Helvetica"/>
              </a:defRPr>
            </a:pPr>
            <a:r>
              <a:t>Диндим думает, что Жоао – пингвин. Диндим думает, что Жоао – папа. Жоао не пингвин! И Жоао не папа пингвина.</a:t>
            </a:r>
          </a:p>
          <a:p>
            <a:pPr defTabSz="377952">
              <a:lnSpc>
                <a:spcPct val="100000"/>
              </a:lnSpc>
              <a:spcBef>
                <a:spcPts val="0"/>
              </a:spcBef>
              <a:defRPr sz="2108">
                <a:solidFill>
                  <a:srgbClr val="FFFFFF"/>
                </a:solidFill>
                <a:latin typeface="+mj-lt"/>
                <a:ea typeface="+mj-ea"/>
                <a:cs typeface="+mj-cs"/>
                <a:sym typeface="Helvetica"/>
              </a:defRPr>
            </a:pPr>
            <a:r>
              <a:t>Пингвин любит Жоао.</a:t>
            </a:r>
          </a:p>
          <a:p>
            <a:pPr defTabSz="377952">
              <a:lnSpc>
                <a:spcPct val="100000"/>
              </a:lnSpc>
              <a:spcBef>
                <a:spcPts val="0"/>
              </a:spcBef>
              <a:defRPr sz="2108">
                <a:solidFill>
                  <a:srgbClr val="FFFFFF"/>
                </a:solidFill>
                <a:latin typeface="+mj-lt"/>
                <a:ea typeface="+mj-ea"/>
                <a:cs typeface="+mj-cs"/>
                <a:sym typeface="Helvetica"/>
              </a:defRPr>
            </a:pPr>
            <a:endParaRPr/>
          </a:p>
          <a:p>
            <a:pPr defTabSz="377952">
              <a:lnSpc>
                <a:spcPct val="100000"/>
              </a:lnSpc>
              <a:spcBef>
                <a:spcPts val="0"/>
              </a:spcBef>
              <a:defRPr sz="2108">
                <a:solidFill>
                  <a:srgbClr val="FFFFFF"/>
                </a:solidFill>
                <a:latin typeface="+mj-lt"/>
                <a:ea typeface="+mj-ea"/>
                <a:cs typeface="+mj-cs"/>
                <a:sym typeface="Helvetica"/>
              </a:defRPr>
            </a:pPr>
            <a:r>
              <a:t>–Пингвин любит меня! – говорит Жоао. </a:t>
            </a:r>
          </a:p>
          <a:p>
            <a:pPr defTabSz="377952">
              <a:lnSpc>
                <a:spcPct val="100000"/>
              </a:lnSpc>
              <a:spcBef>
                <a:spcPts val="0"/>
              </a:spcBef>
              <a:defRPr sz="2108">
                <a:solidFill>
                  <a:srgbClr val="FFFFFF"/>
                </a:solidFill>
                <a:latin typeface="+mj-lt"/>
                <a:ea typeface="+mj-ea"/>
                <a:cs typeface="+mj-cs"/>
                <a:sym typeface="Helvetica"/>
              </a:defRPr>
            </a:pPr>
            <a:r>
              <a:t>Пингвин любит Жоао. И Жоао любит пингвина. </a:t>
            </a:r>
          </a:p>
          <a:p>
            <a:pPr defTabSz="377952">
              <a:lnSpc>
                <a:spcPct val="100000"/>
              </a:lnSpc>
              <a:spcBef>
                <a:spcPts val="0"/>
              </a:spcBef>
              <a:defRPr sz="2108">
                <a:solidFill>
                  <a:srgbClr val="FFFFFF"/>
                </a:solidFill>
                <a:latin typeface="+mj-lt"/>
                <a:ea typeface="+mj-ea"/>
                <a:cs typeface="+mj-cs"/>
                <a:sym typeface="Helvetica"/>
              </a:defRPr>
            </a:pPr>
            <a:endParaRPr/>
          </a:p>
          <a:p>
            <a:pPr defTabSz="377952">
              <a:lnSpc>
                <a:spcPct val="100000"/>
              </a:lnSpc>
              <a:spcBef>
                <a:spcPts val="0"/>
              </a:spcBef>
              <a:defRPr sz="2356">
                <a:solidFill>
                  <a:srgbClr val="FFFFFF"/>
                </a:solidFill>
                <a:latin typeface="+mj-lt"/>
                <a:ea typeface="+mj-ea"/>
                <a:cs typeface="+mj-cs"/>
                <a:sym typeface="Helvetica"/>
              </a:defRPr>
            </a:pPr>
            <a:r>
              <a:t>В 2011, Жоао отмыл Диндима. </a:t>
            </a:r>
          </a:p>
          <a:p>
            <a:pPr defTabSz="377952">
              <a:lnSpc>
                <a:spcPct val="100000"/>
              </a:lnSpc>
              <a:spcBef>
                <a:spcPts val="0"/>
              </a:spcBef>
              <a:defRPr sz="2356">
                <a:solidFill>
                  <a:srgbClr val="FFFFFF"/>
                </a:solidFill>
                <a:latin typeface="+mj-lt"/>
                <a:ea typeface="+mj-ea"/>
                <a:cs typeface="+mj-cs"/>
                <a:sym typeface="Helvetica"/>
              </a:defRPr>
            </a:pPr>
            <a:endParaRPr/>
          </a:p>
          <a:p>
            <a:pPr defTabSz="377952">
              <a:lnSpc>
                <a:spcPct val="100000"/>
              </a:lnSpc>
              <a:spcBef>
                <a:spcPts val="0"/>
              </a:spcBef>
              <a:defRPr sz="2232">
                <a:solidFill>
                  <a:srgbClr val="FAFAFA"/>
                </a:solidFill>
                <a:latin typeface="+mj-lt"/>
                <a:ea typeface="+mj-ea"/>
                <a:cs typeface="+mj-cs"/>
                <a:sym typeface="Helvetica"/>
              </a:defRPr>
            </a:pPr>
            <a:r>
              <a:t>Пингвин живёт в Аргентине. Пингвин живёт не в Бразилии. Пингвин плывёт в Бразилию, в Рио-де-женеро. Это 8,000 километров! Пингвин плывёт в Бразилию.</a:t>
            </a:r>
          </a:p>
          <a:p>
            <a:pPr defTabSz="377952">
              <a:lnSpc>
                <a:spcPct val="100000"/>
              </a:lnSpc>
              <a:spcBef>
                <a:spcPts val="0"/>
              </a:spcBef>
              <a:defRPr sz="2356">
                <a:solidFill>
                  <a:srgbClr val="FFFFFF"/>
                </a:solidFill>
                <a:latin typeface="+mj-lt"/>
                <a:ea typeface="+mj-ea"/>
                <a:cs typeface="+mj-cs"/>
                <a:sym typeface="Helvetica"/>
              </a:defRPr>
            </a:pPr>
            <a:endParaRPr/>
          </a:p>
          <a:p>
            <a:pPr defTabSz="377952">
              <a:lnSpc>
                <a:spcPct val="100000"/>
              </a:lnSpc>
              <a:spcBef>
                <a:spcPts val="0"/>
              </a:spcBef>
              <a:defRPr sz="2356">
                <a:solidFill>
                  <a:srgbClr val="FFFFFF"/>
                </a:solidFill>
                <a:latin typeface="+mj-lt"/>
                <a:ea typeface="+mj-ea"/>
                <a:cs typeface="+mj-cs"/>
                <a:sym typeface="Helvetica"/>
              </a:defRPr>
            </a:pPr>
            <a:r>
              <a:t>Диндим думает, что Жоао – пингвин. Диндим думает, что Жоао – папа. Жоао не пингвин! И Жоао не папа пингвина. </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Shape 346"/>
          <p:cNvSpPr>
            <a:spLocks noGrp="1"/>
          </p:cNvSpPr>
          <p:nvPr>
            <p:ph type="body" sz="quarter" idx="1"/>
          </p:nvPr>
        </p:nvSpPr>
        <p:spPr>
          <a:xfrm>
            <a:off x="313022" y="5069266"/>
            <a:ext cx="7998402" cy="1627417"/>
          </a:xfrm>
          <a:prstGeom prst="rect">
            <a:avLst/>
          </a:prstGeom>
        </p:spPr>
        <p:txBody>
          <a:bodyPr/>
          <a:lstStyle/>
          <a:p>
            <a:r>
              <a:t>Using a news story: </a:t>
            </a:r>
          </a:p>
          <a:p>
            <a:pPr lvl="1"/>
            <a:r>
              <a:rPr>
                <a:solidFill>
                  <a:srgbClr val="EEEEEE"/>
                </a:solidFill>
              </a:rPr>
              <a:t>jivyot v</a:t>
            </a:r>
            <a:r>
              <a:t> </a:t>
            </a:r>
            <a:r>
              <a:rPr>
                <a:solidFill>
                  <a:srgbClr val="EEFF41"/>
                </a:solidFill>
              </a:rPr>
              <a:t>lives in</a:t>
            </a:r>
            <a:r>
              <a:t>      </a:t>
            </a:r>
            <a:r>
              <a:rPr>
                <a:solidFill>
                  <a:srgbClr val="F2F2F2"/>
                </a:solidFill>
              </a:rPr>
              <a:t>veedit </a:t>
            </a:r>
            <a:r>
              <a:rPr>
                <a:solidFill>
                  <a:srgbClr val="F2FF71"/>
                </a:solidFill>
              </a:rPr>
              <a:t>sees</a:t>
            </a:r>
          </a:p>
          <a:p>
            <a:pPr lvl="4"/>
            <a:r>
              <a:rPr>
                <a:solidFill>
                  <a:srgbClr val="EEEEEE"/>
                </a:solidFill>
              </a:rPr>
              <a:t>otmyil</a:t>
            </a:r>
            <a:r>
              <a:t> </a:t>
            </a:r>
            <a:r>
              <a:rPr>
                <a:solidFill>
                  <a:srgbClr val="F2FF71"/>
                </a:solidFill>
              </a:rPr>
              <a:t>washed</a:t>
            </a:r>
            <a:r>
              <a:t>      </a:t>
            </a:r>
            <a:r>
              <a:rPr>
                <a:solidFill>
                  <a:srgbClr val="F2F2F2"/>
                </a:solidFill>
              </a:rPr>
              <a:t>plivyot</a:t>
            </a:r>
            <a:r>
              <a:t> </a:t>
            </a:r>
            <a:r>
              <a:rPr>
                <a:solidFill>
                  <a:srgbClr val="F7FFA0"/>
                </a:solidFill>
              </a:rPr>
              <a:t>swims</a:t>
            </a:r>
          </a:p>
        </p:txBody>
      </p:sp>
      <p:pic>
        <p:nvPicPr>
          <p:cNvPr id="347" name="pasted-image.jpg"/>
          <p:cNvPicPr>
            <a:picLocks noChangeAspect="1"/>
          </p:cNvPicPr>
          <p:nvPr/>
        </p:nvPicPr>
        <p:blipFill>
          <a:blip r:embed="rId2">
            <a:extLst/>
          </a:blip>
          <a:stretch>
            <a:fillRect/>
          </a:stretch>
        </p:blipFill>
        <p:spPr>
          <a:xfrm>
            <a:off x="5862352" y="4522013"/>
            <a:ext cx="3959975" cy="2211930"/>
          </a:xfrm>
          <a:prstGeom prst="rect">
            <a:avLst/>
          </a:prstGeom>
          <a:ln w="12700">
            <a:miter lim="400000"/>
          </a:ln>
        </p:spPr>
      </p:pic>
      <p:pic>
        <p:nvPicPr>
          <p:cNvPr id="348" name="pasted-image.jpg"/>
          <p:cNvPicPr>
            <a:picLocks noChangeAspect="1"/>
          </p:cNvPicPr>
          <p:nvPr/>
        </p:nvPicPr>
        <p:blipFill>
          <a:blip r:embed="rId3">
            <a:extLst/>
          </a:blip>
          <a:stretch>
            <a:fillRect/>
          </a:stretch>
        </p:blipFill>
        <p:spPr>
          <a:xfrm>
            <a:off x="454620" y="1347990"/>
            <a:ext cx="1778001" cy="2506135"/>
          </a:xfrm>
          <a:prstGeom prst="rect">
            <a:avLst/>
          </a:prstGeom>
          <a:ln w="12700">
            <a:miter lim="400000"/>
          </a:ln>
        </p:spPr>
      </p:pic>
      <p:pic>
        <p:nvPicPr>
          <p:cNvPr id="349" name="pasted-image.jpg"/>
          <p:cNvPicPr>
            <a:picLocks noChangeAspect="1"/>
          </p:cNvPicPr>
          <p:nvPr/>
        </p:nvPicPr>
        <p:blipFill>
          <a:blip r:embed="rId4">
            <a:extLst/>
          </a:blip>
          <a:srcRect l="31475" t="45212" r="47975" b="29388"/>
          <a:stretch>
            <a:fillRect/>
          </a:stretch>
        </p:blipFill>
        <p:spPr>
          <a:xfrm>
            <a:off x="454619" y="226157"/>
            <a:ext cx="1777954" cy="1233795"/>
          </a:xfrm>
          <a:prstGeom prst="rect">
            <a:avLst/>
          </a:prstGeom>
          <a:ln w="12700">
            <a:miter lim="400000"/>
          </a:ln>
        </p:spPr>
      </p:pic>
      <p:pic>
        <p:nvPicPr>
          <p:cNvPr id="350" name="pasted-image.jpg"/>
          <p:cNvPicPr>
            <a:picLocks noChangeAspect="1"/>
          </p:cNvPicPr>
          <p:nvPr/>
        </p:nvPicPr>
        <p:blipFill>
          <a:blip r:embed="rId5">
            <a:extLst/>
          </a:blip>
          <a:stretch>
            <a:fillRect/>
          </a:stretch>
        </p:blipFill>
        <p:spPr>
          <a:xfrm>
            <a:off x="2509474" y="2856448"/>
            <a:ext cx="2726268" cy="2218267"/>
          </a:xfrm>
          <a:prstGeom prst="rect">
            <a:avLst/>
          </a:prstGeom>
          <a:ln w="12700">
            <a:miter lim="400000"/>
          </a:ln>
        </p:spPr>
      </p:pic>
      <p:pic>
        <p:nvPicPr>
          <p:cNvPr id="351" name="pasted-image.jpg"/>
          <p:cNvPicPr>
            <a:picLocks noChangeAspect="1"/>
          </p:cNvPicPr>
          <p:nvPr/>
        </p:nvPicPr>
        <p:blipFill>
          <a:blip r:embed="rId6">
            <a:extLst/>
          </a:blip>
          <a:srcRect/>
          <a:stretch>
            <a:fillRect/>
          </a:stretch>
        </p:blipFill>
        <p:spPr>
          <a:xfrm>
            <a:off x="2326352" y="237392"/>
            <a:ext cx="2053005" cy="2053005"/>
          </a:xfrm>
          <a:prstGeom prst="rect">
            <a:avLst/>
          </a:prstGeom>
          <a:ln w="12700">
            <a:miter lim="400000"/>
          </a:ln>
        </p:spPr>
      </p:pic>
      <p:pic>
        <p:nvPicPr>
          <p:cNvPr id="352" name="Screen Shot 2016-03-16 at 11.11.12 AM.png"/>
          <p:cNvPicPr>
            <a:picLocks noChangeAspect="1"/>
          </p:cNvPicPr>
          <p:nvPr/>
        </p:nvPicPr>
        <p:blipFill>
          <a:blip r:embed="rId7">
            <a:extLst/>
          </a:blip>
          <a:stretch>
            <a:fillRect/>
          </a:stretch>
        </p:blipFill>
        <p:spPr>
          <a:xfrm>
            <a:off x="5512595" y="351692"/>
            <a:ext cx="2909080" cy="4020883"/>
          </a:xfrm>
          <a:prstGeom prst="rect">
            <a:avLst/>
          </a:prstGeom>
          <a:ln w="12700">
            <a:miter lim="400000"/>
          </a:ln>
        </p:spPr>
      </p:pic>
      <p:sp>
        <p:nvSpPr>
          <p:cNvPr id="353" name="Shape 353"/>
          <p:cNvSpPr/>
          <p:nvPr/>
        </p:nvSpPr>
        <p:spPr>
          <a:xfrm>
            <a:off x="9247299" y="2644172"/>
            <a:ext cx="2048253" cy="381142"/>
          </a:xfrm>
          <a:prstGeom prst="rect">
            <a:avLst/>
          </a:prstGeom>
          <a:ln w="12700">
            <a:miter lim="400000"/>
          </a:ln>
          <a:extLst>
            <a:ext uri="{C572A759-6A51-4108-AA02-DFA0A04FC94B}">
              <ma14:wrappingTextBoxFlag xmlns:ma14="http://schemas.microsoft.com/office/mac/drawingml/2011/main" val="1"/>
            </a:ext>
          </a:extLst>
        </p:spPr>
        <p:txBody>
          <a:bodyPr wrap="none" lIns="60959" tIns="60959" rIns="60959" bIns="60959">
            <a:spAutoFit/>
          </a:bodyPr>
          <a:lstStyle>
            <a:lvl1pPr defTabSz="1219200">
              <a:defRPr u="sng">
                <a:solidFill>
                  <a:srgbClr val="4DD0E1"/>
                </a:solidFill>
                <a:uFill>
                  <a:solidFill>
                    <a:srgbClr val="4DD0E1"/>
                  </a:solidFill>
                </a:uFill>
                <a:latin typeface="Arial"/>
                <a:ea typeface="Arial"/>
                <a:cs typeface="Arial"/>
                <a:sym typeface="Arial"/>
                <a:hlinkClick r:id="rId8"/>
              </a:defRPr>
            </a:lvl1pPr>
          </a:lstStyle>
          <a:p>
            <a:pPr>
              <a:defRPr u="none">
                <a:solidFill>
                  <a:srgbClr val="FFFFFF"/>
                </a:solidFill>
                <a:uFillTx/>
              </a:defRPr>
            </a:pPr>
            <a:r>
              <a:rPr u="sng">
                <a:solidFill>
                  <a:srgbClr val="4DD0E1"/>
                </a:solidFill>
                <a:uFill>
                  <a:solidFill>
                    <a:srgbClr val="4DD0E1"/>
                  </a:solidFill>
                </a:uFill>
                <a:hlinkClick r:id="rId8"/>
              </a:rPr>
              <a:t>История пингвина</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3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3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3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5" nodeType="clickEffect">
                                  <p:stCondLst>
                                    <p:cond delay="0"/>
                                  </p:stCondLst>
                                  <p:iterate>
                                    <p:tmAbs val="0"/>
                                  </p:iterate>
                                  <p:childTnLst>
                                    <p:set>
                                      <p:cBhvr>
                                        <p:cTn id="22" fill="hold"/>
                                        <p:tgtEl>
                                          <p:spTgt spid="3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6" nodeType="clickEffect">
                                  <p:stCondLst>
                                    <p:cond delay="0"/>
                                  </p:stCondLst>
                                  <p:iterate>
                                    <p:tmAbs val="0"/>
                                  </p:iterate>
                                  <p:childTnLst>
                                    <p:set>
                                      <p:cBhvr>
                                        <p:cTn id="26" fill="hold"/>
                                        <p:tgtEl>
                                          <p:spTgt spid="3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 grpId="6" animBg="1" advAuto="0"/>
      <p:bldP spid="348" grpId="3" animBg="1" advAuto="0"/>
      <p:bldP spid="349" grpId="1" animBg="1" advAuto="0"/>
      <p:bldP spid="350" grpId="4" animBg="1" advAuto="0"/>
      <p:bldP spid="351" grpId="2" animBg="1" advAuto="0"/>
      <p:bldP spid="352" grpId="5" animBg="1" advAuto="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Shape 358"/>
          <p:cNvSpPr>
            <a:spLocks noGrp="1"/>
          </p:cNvSpPr>
          <p:nvPr>
            <p:ph type="title"/>
          </p:nvPr>
        </p:nvSpPr>
        <p:spPr>
          <a:xfrm>
            <a:off x="749300" y="187325"/>
            <a:ext cx="11010900" cy="1325563"/>
          </a:xfrm>
          <a:prstGeom prst="rect">
            <a:avLst/>
          </a:prstGeom>
        </p:spPr>
        <p:txBody>
          <a:bodyPr/>
          <a:lstStyle>
            <a:lvl1pPr defTabSz="877823">
              <a:defRPr sz="4224"/>
            </a:lvl1pPr>
          </a:lstStyle>
          <a:p>
            <a:r>
              <a:t>Two Ways to Create an Embedded Reading!!</a:t>
            </a:r>
          </a:p>
        </p:txBody>
      </p:sp>
      <p:pic>
        <p:nvPicPr>
          <p:cNvPr id="359" name="image11.png"/>
          <p:cNvPicPr>
            <a:picLocks noChangeAspect="1"/>
          </p:cNvPicPr>
          <p:nvPr/>
        </p:nvPicPr>
        <p:blipFill>
          <a:blip r:embed="rId3">
            <a:extLst/>
          </a:blip>
          <a:stretch>
            <a:fillRect/>
          </a:stretch>
        </p:blipFill>
        <p:spPr>
          <a:xfrm>
            <a:off x="2628900" y="1417638"/>
            <a:ext cx="6934200" cy="5200653"/>
          </a:xfrm>
          <a:prstGeom prst="rect">
            <a:avLst/>
          </a:prstGeom>
          <a:ln w="12700">
            <a:miter lim="400000"/>
          </a:ln>
        </p:spPr>
      </p:pic>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 name="image12.png"/>
          <p:cNvPicPr>
            <a:picLocks noChangeAspect="1"/>
          </p:cNvPicPr>
          <p:nvPr/>
        </p:nvPicPr>
        <p:blipFill>
          <a:blip r:embed="rId3">
            <a:extLst/>
          </a:blip>
          <a:stretch>
            <a:fillRect/>
          </a:stretch>
        </p:blipFill>
        <p:spPr>
          <a:xfrm>
            <a:off x="1905000" y="274639"/>
            <a:ext cx="8305800" cy="6229352"/>
          </a:xfrm>
          <a:prstGeom prst="rect">
            <a:avLst/>
          </a:prstGeom>
          <a:ln w="12700">
            <a:miter lim="400000"/>
          </a:ln>
        </p:spPr>
      </p:pic>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 name="image13.png"/>
          <p:cNvPicPr>
            <a:picLocks noChangeAspect="1"/>
          </p:cNvPicPr>
          <p:nvPr/>
        </p:nvPicPr>
        <p:blipFill>
          <a:blip r:embed="rId2">
            <a:extLst/>
          </a:blip>
          <a:stretch>
            <a:fillRect/>
          </a:stretch>
        </p:blipFill>
        <p:spPr>
          <a:xfrm>
            <a:off x="1947080" y="251893"/>
            <a:ext cx="8229601" cy="6172202"/>
          </a:xfrm>
          <a:prstGeom prst="rect">
            <a:avLst/>
          </a:prstGeom>
          <a:ln w="12700">
            <a:miter lim="400000"/>
          </a:ln>
        </p:spPr>
      </p:pic>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 name="image14.png"/>
          <p:cNvPicPr>
            <a:picLocks noChangeAspect="1"/>
          </p:cNvPicPr>
          <p:nvPr/>
        </p:nvPicPr>
        <p:blipFill>
          <a:blip r:embed="rId2">
            <a:extLst/>
          </a:blip>
          <a:stretch>
            <a:fillRect/>
          </a:stretch>
        </p:blipFill>
        <p:spPr>
          <a:xfrm>
            <a:off x="1981200" y="274638"/>
            <a:ext cx="8168216" cy="6126163"/>
          </a:xfrm>
          <a:prstGeom prst="rect">
            <a:avLst/>
          </a:prstGeom>
          <a:ln w="12700">
            <a:miter lim="400000"/>
          </a:ln>
        </p:spPr>
      </p:pic>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 name="image15.png"/>
          <p:cNvPicPr>
            <a:picLocks noChangeAspect="1"/>
          </p:cNvPicPr>
          <p:nvPr/>
        </p:nvPicPr>
        <p:blipFill>
          <a:blip r:embed="rId2">
            <a:extLst/>
          </a:blip>
          <a:stretch>
            <a:fillRect/>
          </a:stretch>
        </p:blipFill>
        <p:spPr>
          <a:xfrm>
            <a:off x="1996545" y="165100"/>
            <a:ext cx="8198910" cy="6149183"/>
          </a:xfrm>
          <a:prstGeom prst="rect">
            <a:avLst/>
          </a:prstGeom>
          <a:ln w="12700">
            <a:miter lim="400000"/>
          </a:ln>
        </p:spPr>
      </p:pic>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 name="image14.png"/>
          <p:cNvPicPr>
            <a:picLocks noChangeAspect="1"/>
          </p:cNvPicPr>
          <p:nvPr/>
        </p:nvPicPr>
        <p:blipFill>
          <a:blip r:embed="rId2">
            <a:extLst/>
          </a:blip>
          <a:stretch>
            <a:fillRect/>
          </a:stretch>
        </p:blipFill>
        <p:spPr>
          <a:xfrm>
            <a:off x="1981200" y="274638"/>
            <a:ext cx="8168216" cy="6126163"/>
          </a:xfrm>
          <a:prstGeom prst="rect">
            <a:avLst/>
          </a:prstGeom>
          <a:ln w="12700">
            <a:miter lim="400000"/>
          </a:ln>
        </p:spPr>
      </p:pic>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 name="image13.png"/>
          <p:cNvPicPr>
            <a:picLocks noChangeAspect="1"/>
          </p:cNvPicPr>
          <p:nvPr/>
        </p:nvPicPr>
        <p:blipFill>
          <a:blip r:embed="rId2">
            <a:extLst/>
          </a:blip>
          <a:stretch>
            <a:fillRect/>
          </a:stretch>
        </p:blipFill>
        <p:spPr>
          <a:xfrm>
            <a:off x="1947080" y="251893"/>
            <a:ext cx="8229601" cy="6172202"/>
          </a:xfrm>
          <a:prstGeom prst="rect">
            <a:avLst/>
          </a:prstGeom>
          <a:ln w="12700">
            <a:miter lim="400000"/>
          </a:ln>
        </p:spPr>
      </p:pic>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 name="image12.png"/>
          <p:cNvPicPr>
            <a:picLocks noChangeAspect="1"/>
          </p:cNvPicPr>
          <p:nvPr/>
        </p:nvPicPr>
        <p:blipFill>
          <a:blip r:embed="rId3">
            <a:extLst/>
          </a:blip>
          <a:stretch>
            <a:fillRect/>
          </a:stretch>
        </p:blipFill>
        <p:spPr>
          <a:xfrm>
            <a:off x="1905000" y="274639"/>
            <a:ext cx="8305800" cy="6229352"/>
          </a:xfrm>
          <a:prstGeom prst="rect">
            <a:avLst/>
          </a:prstGeom>
          <a:ln w="12700">
            <a:miter lim="400000"/>
          </a:ln>
        </p:spPr>
      </p:pic>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1" name="image16.png"/>
          <p:cNvPicPr>
            <a:picLocks noChangeAspect="1"/>
          </p:cNvPicPr>
          <p:nvPr/>
        </p:nvPicPr>
        <p:blipFill>
          <a:blip r:embed="rId2">
            <a:extLst/>
          </a:blip>
          <a:stretch>
            <a:fillRect/>
          </a:stretch>
        </p:blipFill>
        <p:spPr>
          <a:xfrm>
            <a:off x="1600200" y="243932"/>
            <a:ext cx="8991600" cy="6743701"/>
          </a:xfrm>
          <a:prstGeom prst="rect">
            <a:avLst/>
          </a:prstGeom>
          <a:ln w="12700">
            <a:miter lim="400000"/>
          </a:ln>
        </p:spPr>
      </p:pic>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3" name="image17.png"/>
          <p:cNvPicPr>
            <a:picLocks noChangeAspect="1"/>
          </p:cNvPicPr>
          <p:nvPr/>
        </p:nvPicPr>
        <p:blipFill>
          <a:blip r:embed="rId2">
            <a:extLst/>
          </a:blip>
          <a:stretch>
            <a:fillRect/>
          </a:stretch>
        </p:blipFill>
        <p:spPr>
          <a:xfrm>
            <a:off x="1975512" y="274638"/>
            <a:ext cx="8473017" cy="6354763"/>
          </a:xfrm>
          <a:prstGeom prst="rect">
            <a:avLst/>
          </a:prstGeom>
          <a:ln w="12700">
            <a:miter lim="400000"/>
          </a:ln>
        </p:spPr>
      </p:pic>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5" name="image18.png"/>
          <p:cNvPicPr>
            <a:picLocks noChangeAspect="1"/>
          </p:cNvPicPr>
          <p:nvPr/>
        </p:nvPicPr>
        <p:blipFill>
          <a:blip r:embed="rId2">
            <a:extLst/>
          </a:blip>
          <a:stretch>
            <a:fillRect/>
          </a:stretch>
        </p:blipFill>
        <p:spPr>
          <a:xfrm>
            <a:off x="1554692" y="457200"/>
            <a:ext cx="9113309" cy="6834983"/>
          </a:xfrm>
          <a:prstGeom prst="rect">
            <a:avLst/>
          </a:prstGeom>
          <a:ln w="12700">
            <a:miter lim="400000"/>
          </a:ln>
        </p:spPr>
      </p:pic>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7" name="image19.png"/>
          <p:cNvPicPr>
            <a:picLocks noChangeAspect="1"/>
          </p:cNvPicPr>
          <p:nvPr/>
        </p:nvPicPr>
        <p:blipFill>
          <a:blip r:embed="rId2">
            <a:extLst/>
          </a:blip>
          <a:stretch>
            <a:fillRect/>
          </a:stretch>
        </p:blipFill>
        <p:spPr>
          <a:xfrm>
            <a:off x="1957315" y="401857"/>
            <a:ext cx="7948685" cy="5961515"/>
          </a:xfrm>
          <a:prstGeom prst="rect">
            <a:avLst/>
          </a:prstGeom>
          <a:ln w="12700">
            <a:miter lim="400000"/>
          </a:ln>
        </p:spPr>
      </p:pic>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 name="image20.png"/>
          <p:cNvPicPr>
            <a:picLocks noChangeAspect="1"/>
          </p:cNvPicPr>
          <p:nvPr/>
        </p:nvPicPr>
        <p:blipFill>
          <a:blip r:embed="rId2">
            <a:extLst/>
          </a:blip>
          <a:stretch>
            <a:fillRect/>
          </a:stretch>
        </p:blipFill>
        <p:spPr>
          <a:xfrm>
            <a:off x="1977787" y="274638"/>
            <a:ext cx="8371415" cy="6278563"/>
          </a:xfrm>
          <a:prstGeom prst="rect">
            <a:avLst/>
          </a:prstGeom>
          <a:ln w="12700">
            <a:miter lim="400000"/>
          </a:ln>
        </p:spPr>
      </p:pic>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 name="image21.png"/>
          <p:cNvPicPr>
            <a:picLocks noChangeAspect="1"/>
          </p:cNvPicPr>
          <p:nvPr/>
        </p:nvPicPr>
        <p:blipFill>
          <a:blip r:embed="rId2">
            <a:extLst/>
          </a:blip>
          <a:stretch>
            <a:fillRect/>
          </a:stretch>
        </p:blipFill>
        <p:spPr>
          <a:xfrm>
            <a:off x="1633550" y="0"/>
            <a:ext cx="9144000" cy="6858000"/>
          </a:xfrm>
          <a:prstGeom prst="rect">
            <a:avLst/>
          </a:prstGeom>
          <a:ln w="12700">
            <a:miter lim="400000"/>
          </a:ln>
        </p:spPr>
      </p:pic>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3" name="image22.png"/>
          <p:cNvPicPr>
            <a:picLocks noChangeAspect="1"/>
          </p:cNvPicPr>
          <p:nvPr/>
        </p:nvPicPr>
        <p:blipFill>
          <a:blip r:embed="rId2">
            <a:extLst/>
          </a:blip>
          <a:stretch>
            <a:fillRect/>
          </a:stretch>
        </p:blipFill>
        <p:spPr>
          <a:xfrm>
            <a:off x="1206796" y="-24053"/>
            <a:ext cx="9176068" cy="6882054"/>
          </a:xfrm>
          <a:prstGeom prst="rect">
            <a:avLst/>
          </a:prstGeom>
          <a:ln w="12700">
            <a:miter lim="400000"/>
          </a:ln>
        </p:spPr>
      </p:pic>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5" name="image23.png"/>
          <p:cNvPicPr>
            <a:picLocks noChangeAspect="1"/>
          </p:cNvPicPr>
          <p:nvPr/>
        </p:nvPicPr>
        <p:blipFill>
          <a:blip r:embed="rId2">
            <a:extLst/>
          </a:blip>
          <a:stretch>
            <a:fillRect/>
          </a:stretch>
        </p:blipFill>
        <p:spPr>
          <a:xfrm>
            <a:off x="1463072" y="-45697"/>
            <a:ext cx="9265856" cy="6949394"/>
          </a:xfrm>
          <a:prstGeom prst="rect">
            <a:avLst/>
          </a:prstGeom>
          <a:ln w="12700">
            <a:miter lim="400000"/>
          </a:ln>
        </p:spPr>
      </p:pic>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 name="image24.png"/>
          <p:cNvPicPr>
            <a:picLocks noChangeAspect="1"/>
          </p:cNvPicPr>
          <p:nvPr/>
        </p:nvPicPr>
        <p:blipFill>
          <a:blip r:embed="rId2">
            <a:extLst/>
          </a:blip>
          <a:stretch>
            <a:fillRect/>
          </a:stretch>
        </p:blipFill>
        <p:spPr>
          <a:xfrm>
            <a:off x="1524000" y="0"/>
            <a:ext cx="9144000" cy="6858000"/>
          </a:xfrm>
          <a:prstGeom prst="rect">
            <a:avLst/>
          </a:prstGeom>
          <a:ln w="12700">
            <a:miter lim="400000"/>
          </a:ln>
        </p:spPr>
      </p:pic>
      <p:sp>
        <p:nvSpPr>
          <p:cNvPr id="2" name="TextBox 1"/>
          <p:cNvSpPr txBox="1"/>
          <p:nvPr/>
        </p:nvSpPr>
        <p:spPr>
          <a:xfrm>
            <a:off x="7552267" y="61298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 name="image25.png"/>
          <p:cNvPicPr>
            <a:picLocks noChangeAspect="1"/>
          </p:cNvPicPr>
          <p:nvPr/>
        </p:nvPicPr>
        <p:blipFill>
          <a:blip r:embed="rId2">
            <a:extLst/>
          </a:blip>
          <a:stretch>
            <a:fillRect/>
          </a:stretch>
        </p:blipFill>
        <p:spPr>
          <a:xfrm>
            <a:off x="1392864" y="0"/>
            <a:ext cx="9406272" cy="7054705"/>
          </a:xfrm>
          <a:prstGeom prst="rect">
            <a:avLst/>
          </a:prstGeom>
          <a:ln w="12700">
            <a:miter lim="400000"/>
          </a:ln>
        </p:spPr>
      </p:pic>
      <p:sp>
        <p:nvSpPr>
          <p:cNvPr id="2" name="TextBox 1"/>
          <p:cNvSpPr txBox="1"/>
          <p:nvPr/>
        </p:nvSpPr>
        <p:spPr>
          <a:xfrm>
            <a:off x="7264399" y="585893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1" name="image26.png"/>
          <p:cNvPicPr>
            <a:picLocks noChangeAspect="1"/>
          </p:cNvPicPr>
          <p:nvPr/>
        </p:nvPicPr>
        <p:blipFill>
          <a:blip r:embed="rId2">
            <a:extLst/>
          </a:blip>
          <a:stretch>
            <a:fillRect/>
          </a:stretch>
        </p:blipFill>
        <p:spPr>
          <a:xfrm>
            <a:off x="1349278" y="0"/>
            <a:ext cx="9143998" cy="6858000"/>
          </a:xfrm>
          <a:prstGeom prst="rect">
            <a:avLst/>
          </a:prstGeom>
          <a:ln w="12700">
            <a:miter lim="400000"/>
          </a:ln>
        </p:spPr>
      </p:pic>
      <p:sp>
        <p:nvSpPr>
          <p:cNvPr id="2" name="TextBox 1"/>
          <p:cNvSpPr txBox="1"/>
          <p:nvPr/>
        </p:nvSpPr>
        <p:spPr>
          <a:xfrm>
            <a:off x="6417733" y="5757333"/>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2">
                    <a:lumMod val="20000"/>
                    <a:lumOff val="80000"/>
                  </a:schemeClr>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3" name="image27.png"/>
          <p:cNvPicPr>
            <a:picLocks noChangeAspect="1"/>
          </p:cNvPicPr>
          <p:nvPr/>
        </p:nvPicPr>
        <p:blipFill>
          <a:blip r:embed="rId2">
            <a:extLst/>
          </a:blip>
          <a:stretch>
            <a:fillRect/>
          </a:stretch>
        </p:blipFill>
        <p:spPr>
          <a:xfrm>
            <a:off x="1461657" y="30125"/>
            <a:ext cx="9063665" cy="6797750"/>
          </a:xfrm>
          <a:prstGeom prst="rect">
            <a:avLst/>
          </a:prstGeom>
          <a:ln w="12700">
            <a:miter lim="400000"/>
          </a:ln>
        </p:spPr>
      </p:pic>
      <p:sp>
        <p:nvSpPr>
          <p:cNvPr id="2" name="TextBox 1"/>
          <p:cNvSpPr txBox="1"/>
          <p:nvPr/>
        </p:nvSpPr>
        <p:spPr>
          <a:xfrm>
            <a:off x="6976533" y="62822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1"/>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5" name="image28.png"/>
          <p:cNvPicPr>
            <a:picLocks noChangeAspect="1"/>
          </p:cNvPicPr>
          <p:nvPr/>
        </p:nvPicPr>
        <p:blipFill>
          <a:blip r:embed="rId2">
            <a:extLst/>
          </a:blip>
          <a:stretch>
            <a:fillRect/>
          </a:stretch>
        </p:blipFill>
        <p:spPr>
          <a:xfrm>
            <a:off x="1507966" y="-12027"/>
            <a:ext cx="9176068" cy="6882054"/>
          </a:xfrm>
          <a:prstGeom prst="rect">
            <a:avLst/>
          </a:prstGeom>
          <a:ln w="12700">
            <a:miter lim="400000"/>
          </a:ln>
        </p:spPr>
      </p:pic>
      <p:sp>
        <p:nvSpPr>
          <p:cNvPr id="2" name="TextBox 1"/>
          <p:cNvSpPr txBox="1"/>
          <p:nvPr/>
        </p:nvSpPr>
        <p:spPr>
          <a:xfrm>
            <a:off x="7315200" y="6333067"/>
            <a:ext cx="22660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solidFill>
                  <a:schemeClr val="tx1"/>
                </a:solidFill>
              </a:rPr>
              <a:t>© 2017 Clarcq, Whaley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7" name="image29.png"/>
          <p:cNvPicPr>
            <a:picLocks noChangeAspect="1"/>
          </p:cNvPicPr>
          <p:nvPr/>
        </p:nvPicPr>
        <p:blipFill>
          <a:blip r:embed="rId2">
            <a:extLst/>
          </a:blip>
          <a:stretch>
            <a:fillRect/>
          </a:stretch>
        </p:blipFill>
        <p:spPr>
          <a:xfrm>
            <a:off x="1523360" y="-80964"/>
            <a:ext cx="9251951" cy="6938965"/>
          </a:xfrm>
          <a:prstGeom prst="rect">
            <a:avLst/>
          </a:prstGeom>
          <a:ln w="12700">
            <a:miter lim="400000"/>
          </a:ln>
        </p:spPr>
      </p:pic>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 name="Shape 412"/>
          <p:cNvSpPr>
            <a:spLocks noGrp="1"/>
          </p:cNvSpPr>
          <p:nvPr>
            <p:ph type="title"/>
          </p:nvPr>
        </p:nvSpPr>
        <p:spPr>
          <a:xfrm>
            <a:off x="838200" y="365125"/>
            <a:ext cx="10515600" cy="5173663"/>
          </a:xfrm>
          <a:prstGeom prst="rect">
            <a:avLst/>
          </a:prstGeom>
        </p:spPr>
        <p:txBody>
          <a:bodyPr/>
          <a:lstStyle/>
          <a:p>
            <a:pPr defTabSz="841247">
              <a:defRPr sz="4048">
                <a:solidFill>
                  <a:srgbClr val="F6FEF4"/>
                </a:solidFill>
              </a:defRPr>
            </a:pPr>
            <a:r>
              <a:t>Thank you for coming! Write to us!</a:t>
            </a:r>
          </a:p>
          <a:p>
            <a:pPr defTabSz="841247">
              <a:defRPr sz="4048">
                <a:solidFill>
                  <a:srgbClr val="F6FEF4"/>
                </a:solidFill>
              </a:defRPr>
            </a:pPr>
            <a:endParaRPr/>
          </a:p>
          <a:p>
            <a:pPr defTabSz="841247">
              <a:defRPr sz="4048">
                <a:solidFill>
                  <a:srgbClr val="F6FEF4"/>
                </a:solidFill>
              </a:defRPr>
            </a:pPr>
            <a:r>
              <a:rPr u="sng">
                <a:uFill>
                  <a:solidFill>
                    <a:srgbClr val="0563C1"/>
                  </a:solidFill>
                </a:uFill>
                <a:hlinkClick r:id="rId2"/>
              </a:rPr>
              <a:t>www.EmbeddedReading.com</a:t>
            </a:r>
          </a:p>
          <a:p>
            <a:pPr defTabSz="841247">
              <a:defRPr sz="4048">
                <a:solidFill>
                  <a:srgbClr val="F6FEF4"/>
                </a:solidFill>
              </a:defRPr>
            </a:pPr>
            <a:endParaRPr u="sng">
              <a:uFill>
                <a:solidFill>
                  <a:srgbClr val="0563C1"/>
                </a:solidFill>
              </a:uFill>
              <a:hlinkClick r:id="rId2"/>
            </a:endParaRPr>
          </a:p>
          <a:p>
            <a:pPr defTabSz="841247">
              <a:defRPr sz="4048">
                <a:solidFill>
                  <a:srgbClr val="F6FEF4"/>
                </a:solidFill>
              </a:defRPr>
            </a:pPr>
            <a:r>
              <a:rPr u="sng">
                <a:uFill>
                  <a:solidFill>
                    <a:srgbClr val="0563C1"/>
                  </a:solidFill>
                </a:uFill>
                <a:hlinkClick r:id="rId3"/>
              </a:rPr>
              <a:t>laurieclarcq@gmail.com</a:t>
            </a:r>
          </a:p>
          <a:p>
            <a:pPr defTabSz="841247">
              <a:defRPr sz="4048">
                <a:solidFill>
                  <a:srgbClr val="F6FEF4"/>
                </a:solidFill>
              </a:defRPr>
            </a:pPr>
            <a:endParaRPr u="sng">
              <a:uFill>
                <a:solidFill>
                  <a:srgbClr val="0563C1"/>
                </a:solidFill>
              </a:uFill>
              <a:hlinkClick r:id="rId3"/>
            </a:endParaRPr>
          </a:p>
          <a:p>
            <a:pPr defTabSz="841247">
              <a:defRPr sz="4048">
                <a:solidFill>
                  <a:srgbClr val="F6FEF4"/>
                </a:solidFill>
              </a:defRPr>
            </a:pPr>
            <a:r>
              <a:t>Michelejwhaley@gmail.com</a:t>
            </a:r>
          </a:p>
          <a:p>
            <a:pPr defTabSz="841247">
              <a:defRPr sz="4048"/>
            </a:pPr>
            <a:endParaRPr/>
          </a:p>
        </p:txBody>
      </p:sp>
    </p:spTree>
  </p:cSld>
  <p:clrMapOvr>
    <a:masterClrMapping/>
  </p:clrMapOvr>
  <p:transition spd="slow"/>
</p:sld>
</file>

<file path=ppt/theme/theme1.xml><?xml version="1.0" encoding="utf-8"?>
<a:theme xmlns:a="http://schemas.openxmlformats.org/drawingml/2006/main" name="Office Theme">
  <a:themeElements>
    <a:clrScheme name="Office Theme">
      <a:dk1>
        <a:srgbClr val="000000"/>
      </a:dk1>
      <a:lt1>
        <a:srgbClr val="44546A"/>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27</TotalTime>
  <Words>1337</Words>
  <Application>Microsoft Macintosh PowerPoint</Application>
  <PresentationFormat>Widescreen</PresentationFormat>
  <Paragraphs>250</Paragraphs>
  <Slides>74</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74</vt:i4>
      </vt:variant>
    </vt:vector>
  </HeadingPairs>
  <TitlesOfParts>
    <vt:vector size="83" baseType="lpstr">
      <vt:lpstr>Cabin</vt:lpstr>
      <vt:lpstr>Calibri</vt:lpstr>
      <vt:lpstr>Calibri Light</vt:lpstr>
      <vt:lpstr>Helvetica</vt:lpstr>
      <vt:lpstr>Helvetica Neue</vt:lpstr>
      <vt:lpstr>Snell Roundhand</vt:lpstr>
      <vt:lpstr>Verdana</vt:lpstr>
      <vt:lpstr>Arial</vt:lpstr>
      <vt:lpstr>Office Theme</vt:lpstr>
      <vt:lpstr> Embedded Reading   Part II  IFLT17 Denver Colorado July 2017</vt:lpstr>
      <vt:lpstr>PowerPoint Presentation</vt:lpstr>
      <vt:lpstr>PowerPoint Presentation</vt:lpstr>
      <vt:lpstr>PowerPoint Presentation</vt:lpstr>
      <vt:lpstr>PowerPoint Presentation</vt:lpstr>
      <vt:lpstr>WHY do students read in a second language class?</vt:lpstr>
      <vt:lpstr>WHY do students read in a second language class?</vt:lpstr>
      <vt:lpstr>WHY do students read in a second language class?</vt:lpstr>
      <vt:lpstr>WHAT do students read  in a second language class?</vt:lpstr>
      <vt:lpstr>WHAT do students read  in a second language class?</vt:lpstr>
      <vt:lpstr>What percentage of the text do students COMPLETELY understand when they read the texts?</vt:lpstr>
      <vt:lpstr>What percentage of the text do students COMPLETELY understand when they read the texts?</vt:lpstr>
      <vt:lpstr>What are students doing when they read in a second language class?</vt:lpstr>
      <vt:lpstr>What are students doing when they read in a second language class?</vt:lpstr>
      <vt:lpstr>Reading in many language classes:</vt:lpstr>
      <vt:lpstr>Reading in a CI classroom</vt:lpstr>
      <vt:lpstr>WHY do students read in a CI language class?</vt:lpstr>
      <vt:lpstr>WHY do students read in a CI language class?</vt:lpstr>
      <vt:lpstr>WHAT do students read in a CI language class?</vt:lpstr>
      <vt:lpstr>WHAT do students read in a CI language class?</vt:lpstr>
      <vt:lpstr>What percentage of the text do students COMPLETELY understand when they read the texts?</vt:lpstr>
      <vt:lpstr>What percentage of the text do students need to COMPLETELY understand when they read the texts in order to acquire language?</vt:lpstr>
      <vt:lpstr>What are students doing when they read in  a CI class?</vt:lpstr>
      <vt:lpstr>What are students doing when they read in  a CI class?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PS.  Pay attention to the size and type of the font you use when preparing readings for students.  They may be pretty, but they may also be pretty hard to read. </vt:lpstr>
      <vt:lpstr>PowerPoint Presentation</vt:lpstr>
      <vt:lpstr>PowerPoint Presentation</vt:lpstr>
      <vt:lpstr>PowerPoint Presentation</vt:lpstr>
      <vt:lpstr>PowerPoint Presentation</vt:lpstr>
      <vt:lpstr>PowerPoint Presentation</vt:lpstr>
      <vt:lpstr>PowerPoint Presentation</vt:lpstr>
      <vt:lpstr>Version 2</vt:lpstr>
      <vt:lpstr>PowerPoint Presentation</vt:lpstr>
      <vt:lpstr>Version 3</vt:lpstr>
      <vt:lpstr>PowerPoint Presentation</vt:lpstr>
      <vt:lpstr>PowerPoint Presentation</vt:lpstr>
      <vt:lpstr>PowerPoint Presentation</vt:lpstr>
      <vt:lpstr>PowerPoint Presentation</vt:lpstr>
      <vt:lpstr>PowerPoint Presentation</vt:lpstr>
      <vt:lpstr>Two Ways to Create an Embedded Reading!!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coming! Write to us!  www.EmbeddedReading.com  laurieclarcq@gmail.com  Michelejwhaley@gmail.com </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Embedded Reading   Part II  IFLT17 Denver Colorado July 2017</dc:title>
  <cp:lastModifiedBy>Laurie Clarcq</cp:lastModifiedBy>
  <cp:revision>6</cp:revision>
  <dcterms:modified xsi:type="dcterms:W3CDTF">2017-07-16T03:21:40Z</dcterms:modified>
</cp:coreProperties>
</file>