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256" r:id="rId2"/>
    <p:sldId id="257" r:id="rId3"/>
    <p:sldId id="354"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1" r:id="rId52"/>
    <p:sldId id="312" r:id="rId53"/>
    <p:sldId id="313" r:id="rId54"/>
    <p:sldId id="314" r:id="rId55"/>
    <p:sldId id="315" r:id="rId56"/>
    <p:sldId id="316" r:id="rId57"/>
    <p:sldId id="317" r:id="rId58"/>
    <p:sldId id="318" r:id="rId59"/>
    <p:sldId id="319" r:id="rId60"/>
    <p:sldId id="326" r:id="rId61"/>
    <p:sldId id="320" r:id="rId62"/>
    <p:sldId id="321" r:id="rId63"/>
    <p:sldId id="322" r:id="rId64"/>
    <p:sldId id="323" r:id="rId65"/>
    <p:sldId id="324" r:id="rId66"/>
    <p:sldId id="325" r:id="rId67"/>
    <p:sldId id="344" r:id="rId68"/>
    <p:sldId id="355" r:id="rId69"/>
    <p:sldId id="345" r:id="rId70"/>
    <p:sldId id="346" r:id="rId71"/>
    <p:sldId id="347" r:id="rId72"/>
    <p:sldId id="348" r:id="rId73"/>
    <p:sldId id="350" r:id="rId74"/>
    <p:sldId id="351" r:id="rId75"/>
    <p:sldId id="352" r:id="rId76"/>
    <p:sldId id="353" r:id="rId77"/>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92"/>
    <p:restoredTop sz="94643"/>
  </p:normalViewPr>
  <p:slideViewPr>
    <p:cSldViewPr snapToGrid="0" snapToObjects="1">
      <p:cViewPr varScale="1">
        <p:scale>
          <a:sx n="90" d="100"/>
          <a:sy n="90" d="100"/>
        </p:scale>
        <p:origin x="149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viewProps" Target="viewProps.xml"/><Relationship Id="rId81" Type="http://schemas.openxmlformats.org/officeDocument/2006/relationships/theme" Target="theme/theme1.xml"/><Relationship Id="rId82"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notesMaster" Target="notesMasters/notesMaster1.xml"/><Relationship Id="rId79" Type="http://schemas.openxmlformats.org/officeDocument/2006/relationships/presProps" Target="presProp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xfrm>
            <a:off x="1143000" y="685800"/>
            <a:ext cx="4572000" cy="3429000"/>
          </a:xfrm>
          <a:prstGeom prst="rect">
            <a:avLst/>
          </a:prstGeom>
        </p:spPr>
        <p:txBody>
          <a:bodyPr/>
          <a:lstStyle/>
          <a:p>
            <a:endParaRPr/>
          </a:p>
        </p:txBody>
      </p:sp>
      <p:sp>
        <p:nvSpPr>
          <p:cNvPr id="162" name="Shape 16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a:spLocks noGrp="1" noRot="1" noChangeAspect="1"/>
          </p:cNvSpPr>
          <p:nvPr>
            <p:ph type="sldImg"/>
          </p:nvPr>
        </p:nvSpPr>
        <p:spPr>
          <a:prstGeom prst="rect">
            <a:avLst/>
          </a:prstGeom>
        </p:spPr>
        <p:txBody>
          <a:bodyPr/>
          <a:lstStyle/>
          <a:p>
            <a:endParaRPr/>
          </a:p>
        </p:txBody>
      </p:sp>
      <p:sp>
        <p:nvSpPr>
          <p:cNvPr id="168" name="Shape 168"/>
          <p:cNvSpPr>
            <a:spLocks noGrp="1"/>
          </p:cNvSpPr>
          <p:nvPr>
            <p:ph type="body" sz="quarter" idx="1"/>
          </p:nvPr>
        </p:nvSpPr>
        <p:spPr>
          <a:prstGeom prst="rect">
            <a:avLst/>
          </a:prstGeom>
        </p:spPr>
        <p:txBody>
          <a:bodyPr/>
          <a:lstStyle/>
          <a:p>
            <a:r>
              <a:t>Michele  Welcome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noRot="1" noChangeAspect="1"/>
          </p:cNvSpPr>
          <p:nvPr>
            <p:ph type="sldImg"/>
          </p:nvPr>
        </p:nvSpPr>
        <p:spPr>
          <a:prstGeom prst="rect">
            <a:avLst/>
          </a:prstGeom>
        </p:spPr>
        <p:txBody>
          <a:bodyPr/>
          <a:lstStyle/>
          <a:p>
            <a:endParaRPr/>
          </a:p>
        </p:txBody>
      </p:sp>
      <p:sp>
        <p:nvSpPr>
          <p:cNvPr id="174" name="Shape 174"/>
          <p:cNvSpPr>
            <a:spLocks noGrp="1"/>
          </p:cNvSpPr>
          <p:nvPr>
            <p:ph type="body" sz="quarter" idx="1"/>
          </p:nvPr>
        </p:nvSpPr>
        <p:spPr>
          <a:prstGeom prst="rect">
            <a:avLst/>
          </a:prstGeom>
        </p:spPr>
        <p:txBody>
          <a:bodyPr/>
          <a:lstStyle/>
          <a:p>
            <a:r>
              <a:t>Michele  Welcome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Shape 199"/>
          <p:cNvSpPr>
            <a:spLocks noGrp="1" noRot="1" noChangeAspect="1"/>
          </p:cNvSpPr>
          <p:nvPr>
            <p:ph type="sldImg"/>
          </p:nvPr>
        </p:nvSpPr>
        <p:spPr>
          <a:prstGeom prst="rect">
            <a:avLst/>
          </a:prstGeom>
        </p:spPr>
        <p:txBody>
          <a:bodyPr/>
          <a:lstStyle/>
          <a:p>
            <a:endParaRPr/>
          </a:p>
        </p:txBody>
      </p:sp>
      <p:sp>
        <p:nvSpPr>
          <p:cNvPr id="200" name="Shape 200"/>
          <p:cNvSpPr>
            <a:spLocks noGrp="1"/>
          </p:cNvSpPr>
          <p:nvPr>
            <p:ph type="body" sz="quarter" idx="1"/>
          </p:nvPr>
        </p:nvSpPr>
        <p:spPr>
          <a:prstGeom prst="rect">
            <a:avLst/>
          </a:prstGeom>
        </p:spPr>
        <p:txBody>
          <a:bodyPr/>
          <a:lstStyle/>
          <a:p>
            <a:r>
              <a:t>Laurie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Shape 250"/>
          <p:cNvSpPr>
            <a:spLocks noGrp="1" noRot="1" noChangeAspect="1"/>
          </p:cNvSpPr>
          <p:nvPr>
            <p:ph type="sldImg"/>
          </p:nvPr>
        </p:nvSpPr>
        <p:spPr>
          <a:prstGeom prst="rect">
            <a:avLst/>
          </a:prstGeom>
        </p:spPr>
        <p:txBody>
          <a:bodyPr/>
          <a:lstStyle/>
          <a:p>
            <a:endParaRPr/>
          </a:p>
        </p:txBody>
      </p:sp>
      <p:sp>
        <p:nvSpPr>
          <p:cNvPr id="251" name="Shape 251"/>
          <p:cNvSpPr>
            <a:spLocks noGrp="1"/>
          </p:cNvSpPr>
          <p:nvPr>
            <p:ph type="body" sz="quarter" idx="1"/>
          </p:nvPr>
        </p:nvSpPr>
        <p:spPr>
          <a:prstGeom prst="rect">
            <a:avLst/>
          </a:prstGeom>
        </p:spPr>
        <p:txBody>
          <a:bodyPr/>
          <a:lstStyle/>
          <a:p>
            <a:r>
              <a:t>Laurie</a:t>
            </a:r>
          </a:p>
          <a:p>
            <a:r>
              <a:t>Michele: maybe need to show the original if it’s too easy.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noRot="1" noChangeAspect="1"/>
          </p:cNvSpPr>
          <p:nvPr>
            <p:ph type="sldImg"/>
          </p:nvPr>
        </p:nvSpPr>
        <p:spPr>
          <a:prstGeom prst="rect">
            <a:avLst/>
          </a:prstGeom>
        </p:spPr>
        <p:txBody>
          <a:bodyPr/>
          <a:lstStyle/>
          <a:p>
            <a:endParaRPr/>
          </a:p>
        </p:txBody>
      </p:sp>
      <p:sp>
        <p:nvSpPr>
          <p:cNvPr id="258" name="Shape 258"/>
          <p:cNvSpPr>
            <a:spLocks noGrp="1"/>
          </p:cNvSpPr>
          <p:nvPr>
            <p:ph type="body" sz="quarter" idx="1"/>
          </p:nvPr>
        </p:nvSpPr>
        <p:spPr>
          <a:prstGeom prst="rect">
            <a:avLst/>
          </a:prstGeom>
        </p:spPr>
        <p:txBody>
          <a:bodyPr/>
          <a:lstStyle/>
          <a:p>
            <a:r>
              <a:t>Laurie</a:t>
            </a:r>
          </a:p>
          <a:p>
            <a:r>
              <a:t>Michele: maybe need to show the original if it’s too easy.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Shape 271"/>
          <p:cNvSpPr>
            <a:spLocks noGrp="1" noRot="1" noChangeAspect="1"/>
          </p:cNvSpPr>
          <p:nvPr>
            <p:ph type="sldImg"/>
          </p:nvPr>
        </p:nvSpPr>
        <p:spPr>
          <a:prstGeom prst="rect">
            <a:avLst/>
          </a:prstGeom>
        </p:spPr>
        <p:txBody>
          <a:bodyPr/>
          <a:lstStyle/>
          <a:p>
            <a:endParaRPr/>
          </a:p>
        </p:txBody>
      </p:sp>
      <p:sp>
        <p:nvSpPr>
          <p:cNvPr id="272" name="Shape 272"/>
          <p:cNvSpPr>
            <a:spLocks noGrp="1"/>
          </p:cNvSpPr>
          <p:nvPr>
            <p:ph type="body" sz="quarter" idx="1"/>
          </p:nvPr>
        </p:nvSpPr>
        <p:spPr>
          <a:prstGeom prst="rect">
            <a:avLst/>
          </a:prstGeom>
        </p:spPr>
        <p:txBody>
          <a:bodyPr/>
          <a:lstStyle/>
          <a:p>
            <a:r>
              <a:t>Michele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Shape 275"/>
          <p:cNvSpPr>
            <a:spLocks noGrp="1" noRot="1" noChangeAspect="1"/>
          </p:cNvSpPr>
          <p:nvPr>
            <p:ph type="sldImg"/>
          </p:nvPr>
        </p:nvSpPr>
        <p:spPr>
          <a:prstGeom prst="rect">
            <a:avLst/>
          </a:prstGeom>
        </p:spPr>
        <p:txBody>
          <a:bodyPr/>
          <a:lstStyle/>
          <a:p>
            <a:endParaRPr/>
          </a:p>
        </p:txBody>
      </p:sp>
      <p:sp>
        <p:nvSpPr>
          <p:cNvPr id="276" name="Shape 276"/>
          <p:cNvSpPr>
            <a:spLocks noGrp="1"/>
          </p:cNvSpPr>
          <p:nvPr>
            <p:ph type="body" sz="quarter" idx="1"/>
          </p:nvPr>
        </p:nvSpPr>
        <p:spPr>
          <a:prstGeom prst="rect">
            <a:avLst/>
          </a:prstGeom>
        </p:spPr>
        <p:txBody>
          <a:bodyPr/>
          <a:lstStyle/>
          <a:p>
            <a:r>
              <a:t>Michele: add information or details in each level</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Shape 279"/>
          <p:cNvSpPr>
            <a:spLocks noGrp="1" noRot="1" noChangeAspect="1"/>
          </p:cNvSpPr>
          <p:nvPr>
            <p:ph type="sldImg"/>
          </p:nvPr>
        </p:nvSpPr>
        <p:spPr>
          <a:prstGeom prst="rect">
            <a:avLst/>
          </a:prstGeom>
        </p:spPr>
        <p:txBody>
          <a:bodyPr/>
          <a:lstStyle/>
          <a:p>
            <a:endParaRPr/>
          </a:p>
        </p:txBody>
      </p:sp>
      <p:sp>
        <p:nvSpPr>
          <p:cNvPr id="280" name="Shape 280"/>
          <p:cNvSpPr>
            <a:spLocks noGrp="1"/>
          </p:cNvSpPr>
          <p:nvPr>
            <p:ph type="body" sz="quarter" idx="1"/>
          </p:nvPr>
        </p:nvSpPr>
        <p:spPr>
          <a:prstGeom prst="rect">
            <a:avLst/>
          </a:prstGeom>
        </p:spPr>
        <p:txBody>
          <a:bodyPr/>
          <a:lstStyle/>
          <a:p>
            <a:r>
              <a:t>Michele: this is a the start to a longer reading. New info?</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Shape 284"/>
          <p:cNvSpPr>
            <a:spLocks noGrp="1" noRot="1" noChangeAspect="1"/>
          </p:cNvSpPr>
          <p:nvPr>
            <p:ph type="sldImg"/>
          </p:nvPr>
        </p:nvSpPr>
        <p:spPr>
          <a:prstGeom prst="rect">
            <a:avLst/>
          </a:prstGeom>
        </p:spPr>
        <p:txBody>
          <a:bodyPr/>
          <a:lstStyle/>
          <a:p>
            <a:endParaRPr/>
          </a:p>
        </p:txBody>
      </p:sp>
      <p:sp>
        <p:nvSpPr>
          <p:cNvPr id="285" name="Shape 285"/>
          <p:cNvSpPr>
            <a:spLocks noGrp="1"/>
          </p:cNvSpPr>
          <p:nvPr>
            <p:ph type="body" sz="quarter" idx="1"/>
          </p:nvPr>
        </p:nvSpPr>
        <p:spPr>
          <a:prstGeom prst="rect">
            <a:avLst/>
          </a:prstGeom>
        </p:spPr>
        <p:txBody>
          <a:bodyPr/>
          <a:lstStyle/>
          <a:p>
            <a:r>
              <a:t>Laurie    % of new material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Shape 288"/>
          <p:cNvSpPr>
            <a:spLocks noGrp="1" noRot="1" noChangeAspect="1"/>
          </p:cNvSpPr>
          <p:nvPr>
            <p:ph type="sldImg"/>
          </p:nvPr>
        </p:nvSpPr>
        <p:spPr>
          <a:prstGeom prst="rect">
            <a:avLst/>
          </a:prstGeom>
        </p:spPr>
        <p:txBody>
          <a:bodyPr/>
          <a:lstStyle/>
          <a:p>
            <a:endParaRPr/>
          </a:p>
        </p:txBody>
      </p:sp>
      <p:sp>
        <p:nvSpPr>
          <p:cNvPr id="289" name="Shape 289"/>
          <p:cNvSpPr>
            <a:spLocks noGrp="1"/>
          </p:cNvSpPr>
          <p:nvPr>
            <p:ph type="body" sz="quarter" idx="1"/>
          </p:nvPr>
        </p:nvSpPr>
        <p:spPr>
          <a:prstGeom prst="rect">
            <a:avLst/>
          </a:prstGeom>
        </p:spPr>
        <p:txBody>
          <a:bodyPr/>
          <a:lstStyle/>
          <a:p>
            <a:r>
              <a:t>Michele…..this is a base story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Shape 293"/>
          <p:cNvSpPr>
            <a:spLocks noGrp="1" noRot="1" noChangeAspect="1"/>
          </p:cNvSpPr>
          <p:nvPr>
            <p:ph type="sldImg"/>
          </p:nvPr>
        </p:nvSpPr>
        <p:spPr>
          <a:prstGeom prst="rect">
            <a:avLst/>
          </a:prstGeom>
        </p:spPr>
        <p:txBody>
          <a:bodyPr/>
          <a:lstStyle/>
          <a:p>
            <a:endParaRPr/>
          </a:p>
        </p:txBody>
      </p:sp>
      <p:sp>
        <p:nvSpPr>
          <p:cNvPr id="294" name="Shape 294"/>
          <p:cNvSpPr>
            <a:spLocks noGrp="1"/>
          </p:cNvSpPr>
          <p:nvPr>
            <p:ph type="body" sz="quarter" idx="1"/>
          </p:nvPr>
        </p:nvSpPr>
        <p:spPr>
          <a:prstGeom prst="rect">
            <a:avLst/>
          </a:prstGeom>
        </p:spPr>
        <p:txBody>
          <a:bodyPr/>
          <a:lstStyle/>
          <a:p>
            <a:r>
              <a:t>Michele….Level 2 …possibilities of highlighted/bold/colored/  etc new info</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Shape 298"/>
          <p:cNvSpPr>
            <a:spLocks noGrp="1" noRot="1" noChangeAspect="1"/>
          </p:cNvSpPr>
          <p:nvPr>
            <p:ph type="sldImg"/>
          </p:nvPr>
        </p:nvSpPr>
        <p:spPr>
          <a:prstGeom prst="rect">
            <a:avLst/>
          </a:prstGeom>
        </p:spPr>
        <p:txBody>
          <a:bodyPr/>
          <a:lstStyle/>
          <a:p>
            <a:endParaRPr/>
          </a:p>
        </p:txBody>
      </p:sp>
      <p:sp>
        <p:nvSpPr>
          <p:cNvPr id="299" name="Shape 299"/>
          <p:cNvSpPr>
            <a:spLocks noGrp="1"/>
          </p:cNvSpPr>
          <p:nvPr>
            <p:ph type="body" sz="quarter" idx="1"/>
          </p:nvPr>
        </p:nvSpPr>
        <p:spPr>
          <a:prstGeom prst="rect">
            <a:avLst/>
          </a:prstGeom>
        </p:spPr>
        <p:txBody>
          <a:bodyPr/>
          <a:lstStyle/>
          <a:p>
            <a:r>
              <a:t>Laurie…..use of white spaces for mental pauses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Shape 303"/>
          <p:cNvSpPr>
            <a:spLocks noGrp="1" noRot="1" noChangeAspect="1"/>
          </p:cNvSpPr>
          <p:nvPr>
            <p:ph type="sldImg"/>
          </p:nvPr>
        </p:nvSpPr>
        <p:spPr>
          <a:prstGeom prst="rect">
            <a:avLst/>
          </a:prstGeom>
        </p:spPr>
        <p:txBody>
          <a:bodyPr/>
          <a:lstStyle/>
          <a:p>
            <a:endParaRPr/>
          </a:p>
        </p:txBody>
      </p:sp>
      <p:sp>
        <p:nvSpPr>
          <p:cNvPr id="304" name="Shape 304"/>
          <p:cNvSpPr>
            <a:spLocks noGrp="1"/>
          </p:cNvSpPr>
          <p:nvPr>
            <p:ph type="body" sz="quarter" idx="1"/>
          </p:nvPr>
        </p:nvSpPr>
        <p:spPr>
          <a:prstGeom prst="rect">
            <a:avLst/>
          </a:prstGeom>
        </p:spPr>
        <p:txBody>
          <a:bodyPr/>
          <a:lstStyle/>
          <a:p>
            <a:r>
              <a:t>Michele:   Notice  title….question….spacing….hook</a:t>
            </a:r>
          </a:p>
          <a:p>
            <a:endParaRPr/>
          </a:p>
          <a:p>
            <a:r>
              <a:t>To hook people into what’s coming up next, add a sentence at the end.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Shape 362"/>
          <p:cNvSpPr>
            <a:spLocks noGrp="1" noRot="1" noChangeAspect="1"/>
          </p:cNvSpPr>
          <p:nvPr>
            <p:ph type="sldImg"/>
          </p:nvPr>
        </p:nvSpPr>
        <p:spPr>
          <a:prstGeom prst="rect">
            <a:avLst/>
          </a:prstGeom>
        </p:spPr>
        <p:txBody>
          <a:bodyPr/>
          <a:lstStyle/>
          <a:p>
            <a:endParaRPr/>
          </a:p>
        </p:txBody>
      </p:sp>
      <p:sp>
        <p:nvSpPr>
          <p:cNvPr id="363" name="Shape 363"/>
          <p:cNvSpPr>
            <a:spLocks noGrp="1"/>
          </p:cNvSpPr>
          <p:nvPr>
            <p:ph type="body" sz="quarter" idx="1"/>
          </p:nvPr>
        </p:nvSpPr>
        <p:spPr>
          <a:prstGeom prst="rect">
            <a:avLst/>
          </a:prstGeom>
        </p:spPr>
        <p:txBody>
          <a:bodyPr/>
          <a:lstStyle/>
          <a:p>
            <a:r>
              <a:t>Laurie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Shape 368"/>
          <p:cNvSpPr>
            <a:spLocks noGrp="1" noRot="1" noChangeAspect="1"/>
          </p:cNvSpPr>
          <p:nvPr>
            <p:ph type="sldImg"/>
          </p:nvPr>
        </p:nvSpPr>
        <p:spPr>
          <a:prstGeom prst="rect">
            <a:avLst/>
          </a:prstGeom>
        </p:spPr>
        <p:txBody>
          <a:bodyPr/>
          <a:lstStyle/>
          <a:p>
            <a:endParaRPr/>
          </a:p>
        </p:txBody>
      </p:sp>
      <p:sp>
        <p:nvSpPr>
          <p:cNvPr id="369" name="Shape 369"/>
          <p:cNvSpPr>
            <a:spLocks noGrp="1"/>
          </p:cNvSpPr>
          <p:nvPr>
            <p:ph type="body" sz="quarter" idx="1"/>
          </p:nvPr>
        </p:nvSpPr>
        <p:spPr>
          <a:prstGeom prst="rect">
            <a:avLst/>
          </a:prstGeom>
        </p:spPr>
        <p:txBody>
          <a:bodyPr/>
          <a:lstStyle/>
          <a:p>
            <a:r>
              <a:t>Michele…..when using with students we always start with the small or base story (sometimes show long one first…)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Shape 372"/>
          <p:cNvSpPr>
            <a:spLocks noGrp="1" noRot="1" noChangeAspect="1"/>
          </p:cNvSpPr>
          <p:nvPr>
            <p:ph type="sldImg"/>
          </p:nvPr>
        </p:nvSpPr>
        <p:spPr>
          <a:prstGeom prst="rect">
            <a:avLst/>
          </a:prstGeom>
        </p:spPr>
        <p:txBody>
          <a:bodyPr/>
          <a:lstStyle/>
          <a:p>
            <a:endParaRPr/>
          </a:p>
        </p:txBody>
      </p:sp>
      <p:sp>
        <p:nvSpPr>
          <p:cNvPr id="373" name="Shape 373"/>
          <p:cNvSpPr>
            <a:spLocks noGrp="1"/>
          </p:cNvSpPr>
          <p:nvPr>
            <p:ph type="body" sz="quarter" idx="1"/>
          </p:nvPr>
        </p:nvSpPr>
        <p:spPr>
          <a:prstGeom prst="rect">
            <a:avLst/>
          </a:prstGeom>
        </p:spPr>
        <p:txBody>
          <a:bodyPr/>
          <a:lstStyle/>
          <a:p>
            <a:r>
              <a:t>Michele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Shape 379"/>
          <p:cNvSpPr>
            <a:spLocks noGrp="1" noRot="1" noChangeAspect="1"/>
          </p:cNvSpPr>
          <p:nvPr>
            <p:ph type="sldImg"/>
          </p:nvPr>
        </p:nvSpPr>
        <p:spPr>
          <a:prstGeom prst="rect">
            <a:avLst/>
          </a:prstGeom>
        </p:spPr>
        <p:txBody>
          <a:bodyPr/>
          <a:lstStyle/>
          <a:p>
            <a:endParaRPr/>
          </a:p>
        </p:txBody>
      </p:sp>
      <p:sp>
        <p:nvSpPr>
          <p:cNvPr id="380" name="Shape 380"/>
          <p:cNvSpPr>
            <a:spLocks noGrp="1"/>
          </p:cNvSpPr>
          <p:nvPr>
            <p:ph type="body" sz="quarter" idx="1"/>
          </p:nvPr>
        </p:nvSpPr>
        <p:spPr>
          <a:prstGeom prst="rect">
            <a:avLst/>
          </a:prstGeom>
        </p:spPr>
        <p:txBody>
          <a:bodyPr/>
          <a:lstStyle/>
          <a:p>
            <a:r>
              <a:t>Laurie</a:t>
            </a:r>
          </a:p>
          <a:p>
            <a:endParaRPr/>
          </a:p>
          <a:p>
            <a:r>
              <a:t>Save surprises for the end (or at least spread them through).</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 name="Shape 386"/>
          <p:cNvSpPr>
            <a:spLocks noGrp="1" noRot="1" noChangeAspect="1"/>
          </p:cNvSpPr>
          <p:nvPr>
            <p:ph type="sldImg"/>
          </p:nvPr>
        </p:nvSpPr>
        <p:spPr>
          <a:prstGeom prst="rect">
            <a:avLst/>
          </a:prstGeom>
        </p:spPr>
        <p:txBody>
          <a:bodyPr/>
          <a:lstStyle/>
          <a:p>
            <a:endParaRPr/>
          </a:p>
        </p:txBody>
      </p:sp>
      <p:sp>
        <p:nvSpPr>
          <p:cNvPr id="387" name="Shape 387"/>
          <p:cNvSpPr>
            <a:spLocks noGrp="1"/>
          </p:cNvSpPr>
          <p:nvPr>
            <p:ph type="body" sz="quarter" idx="1"/>
          </p:nvPr>
        </p:nvSpPr>
        <p:spPr>
          <a:prstGeom prst="rect">
            <a:avLst/>
          </a:prstGeom>
        </p:spPr>
        <p:txBody>
          <a:bodyPr/>
          <a:lstStyle/>
          <a:p>
            <a:r>
              <a:t>Laurie</a:t>
            </a:r>
          </a:p>
          <a:p>
            <a:endParaRPr/>
          </a:p>
          <a:p>
            <a:r>
              <a:t>Save surprises for the end (or at least spread them through).</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Shape 397"/>
          <p:cNvSpPr>
            <a:spLocks noGrp="1" noRot="1" noChangeAspect="1"/>
          </p:cNvSpPr>
          <p:nvPr>
            <p:ph type="sldImg"/>
          </p:nvPr>
        </p:nvSpPr>
        <p:spPr>
          <a:prstGeom prst="rect">
            <a:avLst/>
          </a:prstGeom>
        </p:spPr>
        <p:txBody>
          <a:bodyPr/>
          <a:lstStyle/>
          <a:p>
            <a:endParaRPr/>
          </a:p>
        </p:txBody>
      </p:sp>
      <p:sp>
        <p:nvSpPr>
          <p:cNvPr id="398" name="Shape 398"/>
          <p:cNvSpPr>
            <a:spLocks noGrp="1"/>
          </p:cNvSpPr>
          <p:nvPr>
            <p:ph type="body" sz="quarter" idx="1"/>
          </p:nvPr>
        </p:nvSpPr>
        <p:spPr>
          <a:prstGeom prst="rect">
            <a:avLst/>
          </a:prstGeom>
        </p:spPr>
        <p:txBody>
          <a:bodyPr/>
          <a:lstStyle/>
          <a:p>
            <a:r>
              <a:t>Laurie</a:t>
            </a:r>
          </a:p>
          <a:p>
            <a:endParaRPr/>
          </a:p>
          <a:p>
            <a:r>
              <a:t>Save surprises for the end (or at least spread them through).</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Shape 401"/>
          <p:cNvSpPr>
            <a:spLocks noGrp="1" noRot="1" noChangeAspect="1"/>
          </p:cNvSpPr>
          <p:nvPr>
            <p:ph type="sldImg"/>
          </p:nvPr>
        </p:nvSpPr>
        <p:spPr>
          <a:prstGeom prst="rect">
            <a:avLst/>
          </a:prstGeom>
        </p:spPr>
        <p:txBody>
          <a:bodyPr/>
          <a:lstStyle/>
          <a:p>
            <a:endParaRPr/>
          </a:p>
        </p:txBody>
      </p:sp>
      <p:sp>
        <p:nvSpPr>
          <p:cNvPr id="402" name="Shape 402"/>
          <p:cNvSpPr>
            <a:spLocks noGrp="1"/>
          </p:cNvSpPr>
          <p:nvPr>
            <p:ph type="body" sz="quarter" idx="1"/>
          </p:nvPr>
        </p:nvSpPr>
        <p:spPr>
          <a:prstGeom prst="rect">
            <a:avLst/>
          </a:prstGeom>
        </p:spPr>
        <p:txBody>
          <a:bodyPr/>
          <a:lstStyle/>
          <a:p>
            <a:r>
              <a:t>Michele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 name="Shape 408"/>
          <p:cNvSpPr>
            <a:spLocks noGrp="1" noRot="1" noChangeAspect="1"/>
          </p:cNvSpPr>
          <p:nvPr>
            <p:ph type="sldImg"/>
          </p:nvPr>
        </p:nvSpPr>
        <p:spPr>
          <a:prstGeom prst="rect">
            <a:avLst/>
          </a:prstGeom>
        </p:spPr>
        <p:txBody>
          <a:bodyPr/>
          <a:lstStyle/>
          <a:p>
            <a:endParaRPr/>
          </a:p>
        </p:txBody>
      </p:sp>
      <p:sp>
        <p:nvSpPr>
          <p:cNvPr id="409" name="Shape 409"/>
          <p:cNvSpPr>
            <a:spLocks noGrp="1"/>
          </p:cNvSpPr>
          <p:nvPr>
            <p:ph type="body" sz="quarter" idx="1"/>
          </p:nvPr>
        </p:nvSpPr>
        <p:spPr>
          <a:prstGeom prst="rect">
            <a:avLst/>
          </a:prstGeom>
        </p:spPr>
        <p:txBody>
          <a:bodyPr/>
          <a:lstStyle/>
          <a:p>
            <a:r>
              <a:t>Laurie</a:t>
            </a:r>
          </a:p>
          <a:p>
            <a:endParaRPr/>
          </a:p>
          <a:p>
            <a:r>
              <a:t>Save surprises for the end (or at least spread them through).</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Shape 413"/>
          <p:cNvSpPr>
            <a:spLocks noGrp="1" noRot="1" noChangeAspect="1"/>
          </p:cNvSpPr>
          <p:nvPr>
            <p:ph type="sldImg"/>
          </p:nvPr>
        </p:nvSpPr>
        <p:spPr>
          <a:prstGeom prst="rect">
            <a:avLst/>
          </a:prstGeom>
        </p:spPr>
        <p:txBody>
          <a:bodyPr/>
          <a:lstStyle/>
          <a:p>
            <a:endParaRPr/>
          </a:p>
        </p:txBody>
      </p:sp>
      <p:sp>
        <p:nvSpPr>
          <p:cNvPr id="414" name="Shape 414"/>
          <p:cNvSpPr>
            <a:spLocks noGrp="1"/>
          </p:cNvSpPr>
          <p:nvPr>
            <p:ph type="body" sz="quarter" idx="1"/>
          </p:nvPr>
        </p:nvSpPr>
        <p:spPr>
          <a:prstGeom prst="rect">
            <a:avLst/>
          </a:prstGeom>
        </p:spPr>
        <p:txBody>
          <a:bodyPr/>
          <a:lstStyle/>
          <a:p>
            <a:r>
              <a:t>Michele:    What are the base structures?   What is additional information?    Character/situation          Ending?</a:t>
            </a:r>
          </a:p>
          <a:p>
            <a:r>
              <a:t>Ways to work with a base reading.</a:t>
            </a:r>
          </a:p>
          <a:p>
            <a:r>
              <a:t>3-5 sentences per level of study.</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Shape 420"/>
          <p:cNvSpPr>
            <a:spLocks noGrp="1" noRot="1" noChangeAspect="1"/>
          </p:cNvSpPr>
          <p:nvPr>
            <p:ph type="sldImg"/>
          </p:nvPr>
        </p:nvSpPr>
        <p:spPr>
          <a:prstGeom prst="rect">
            <a:avLst/>
          </a:prstGeom>
        </p:spPr>
        <p:txBody>
          <a:bodyPr/>
          <a:lstStyle/>
          <a:p>
            <a:endParaRPr/>
          </a:p>
        </p:txBody>
      </p:sp>
      <p:sp>
        <p:nvSpPr>
          <p:cNvPr id="421" name="Shape 421"/>
          <p:cNvSpPr>
            <a:spLocks noGrp="1"/>
          </p:cNvSpPr>
          <p:nvPr>
            <p:ph type="body" sz="quarter" idx="1"/>
          </p:nvPr>
        </p:nvSpPr>
        <p:spPr>
          <a:prstGeom prst="rect">
            <a:avLst/>
          </a:prstGeom>
        </p:spPr>
        <p:txBody>
          <a:bodyPr/>
          <a:lstStyle/>
          <a:p>
            <a:r>
              <a:t>Laurie</a:t>
            </a:r>
          </a:p>
          <a:p>
            <a:endParaRPr/>
          </a:p>
          <a:p>
            <a:r>
              <a:t>Save surprises for the end (or at least spread them through).</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 name="Shape 424"/>
          <p:cNvSpPr>
            <a:spLocks noGrp="1" noRot="1" noChangeAspect="1"/>
          </p:cNvSpPr>
          <p:nvPr>
            <p:ph type="sldImg"/>
          </p:nvPr>
        </p:nvSpPr>
        <p:spPr>
          <a:prstGeom prst="rect">
            <a:avLst/>
          </a:prstGeom>
        </p:spPr>
        <p:txBody>
          <a:bodyPr/>
          <a:lstStyle/>
          <a:p>
            <a:endParaRPr/>
          </a:p>
        </p:txBody>
      </p:sp>
      <p:sp>
        <p:nvSpPr>
          <p:cNvPr id="425" name="Shape 425"/>
          <p:cNvSpPr>
            <a:spLocks noGrp="1"/>
          </p:cNvSpPr>
          <p:nvPr>
            <p:ph type="body" sz="quarter" idx="1"/>
          </p:nvPr>
        </p:nvSpPr>
        <p:spPr>
          <a:prstGeom prst="rect">
            <a:avLst/>
          </a:prstGeom>
        </p:spPr>
        <p:txBody>
          <a:bodyPr/>
          <a:lstStyle/>
          <a:p>
            <a:r>
              <a:t>Michele…possible ideas…(adding details)….ask participants to pick any three from slide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 name="Shape 431"/>
          <p:cNvSpPr>
            <a:spLocks noGrp="1" noRot="1" noChangeAspect="1"/>
          </p:cNvSpPr>
          <p:nvPr>
            <p:ph type="sldImg"/>
          </p:nvPr>
        </p:nvSpPr>
        <p:spPr>
          <a:prstGeom prst="rect">
            <a:avLst/>
          </a:prstGeom>
        </p:spPr>
        <p:txBody>
          <a:bodyPr/>
          <a:lstStyle/>
          <a:p>
            <a:endParaRPr/>
          </a:p>
        </p:txBody>
      </p:sp>
      <p:sp>
        <p:nvSpPr>
          <p:cNvPr id="432" name="Shape 432"/>
          <p:cNvSpPr>
            <a:spLocks noGrp="1"/>
          </p:cNvSpPr>
          <p:nvPr>
            <p:ph type="body" sz="quarter" idx="1"/>
          </p:nvPr>
        </p:nvSpPr>
        <p:spPr>
          <a:prstGeom prst="rect">
            <a:avLst/>
          </a:prstGeom>
        </p:spPr>
        <p:txBody>
          <a:bodyPr/>
          <a:lstStyle/>
          <a:p>
            <a:r>
              <a:t>Michele:  Next level….insert BUT if there’s a surprise, always keep to the end.</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 name="Shape 436"/>
          <p:cNvSpPr>
            <a:spLocks noGrp="1" noRot="1" noChangeAspect="1"/>
          </p:cNvSpPr>
          <p:nvPr>
            <p:ph type="sldImg"/>
          </p:nvPr>
        </p:nvSpPr>
        <p:spPr>
          <a:prstGeom prst="rect">
            <a:avLst/>
          </a:prstGeom>
        </p:spPr>
        <p:txBody>
          <a:bodyPr/>
          <a:lstStyle/>
          <a:p>
            <a:endParaRPr/>
          </a:p>
        </p:txBody>
      </p:sp>
      <p:sp>
        <p:nvSpPr>
          <p:cNvPr id="437" name="Shape 437"/>
          <p:cNvSpPr>
            <a:spLocks noGrp="1"/>
          </p:cNvSpPr>
          <p:nvPr>
            <p:ph type="body" sz="quarter" idx="1"/>
          </p:nvPr>
        </p:nvSpPr>
        <p:spPr>
          <a:prstGeom prst="rect">
            <a:avLst/>
          </a:prstGeom>
        </p:spPr>
        <p:txBody>
          <a:bodyPr/>
          <a:lstStyle/>
          <a:p>
            <a:r>
              <a:t>Laurie…….ask participants to add</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 name="Shape 441"/>
          <p:cNvSpPr>
            <a:spLocks noGrp="1" noRot="1" noChangeAspect="1"/>
          </p:cNvSpPr>
          <p:nvPr>
            <p:ph type="sldImg"/>
          </p:nvPr>
        </p:nvSpPr>
        <p:spPr>
          <a:prstGeom prst="rect">
            <a:avLst/>
          </a:prstGeom>
        </p:spPr>
        <p:txBody>
          <a:bodyPr/>
          <a:lstStyle/>
          <a:p>
            <a:endParaRPr/>
          </a:p>
        </p:txBody>
      </p:sp>
      <p:sp>
        <p:nvSpPr>
          <p:cNvPr id="442" name="Shape 442"/>
          <p:cNvSpPr>
            <a:spLocks noGrp="1"/>
          </p:cNvSpPr>
          <p:nvPr>
            <p:ph type="body" sz="quarter" idx="1"/>
          </p:nvPr>
        </p:nvSpPr>
        <p:spPr>
          <a:prstGeom prst="rect">
            <a:avLst/>
          </a:prstGeom>
        </p:spPr>
        <p:txBody>
          <a:bodyPr/>
          <a:lstStyle/>
          <a:p>
            <a:r>
              <a:t>Laurie…….ask participants to add</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 name="Shape 466"/>
          <p:cNvSpPr>
            <a:spLocks noGrp="1" noRot="1" noChangeAspect="1"/>
          </p:cNvSpPr>
          <p:nvPr>
            <p:ph type="sldImg"/>
          </p:nvPr>
        </p:nvSpPr>
        <p:spPr>
          <a:prstGeom prst="rect">
            <a:avLst/>
          </a:prstGeom>
        </p:spPr>
        <p:txBody>
          <a:bodyPr/>
          <a:lstStyle/>
          <a:p>
            <a:endParaRPr/>
          </a:p>
        </p:txBody>
      </p:sp>
      <p:sp>
        <p:nvSpPr>
          <p:cNvPr id="467" name="Shape 467"/>
          <p:cNvSpPr>
            <a:spLocks noGrp="1"/>
          </p:cNvSpPr>
          <p:nvPr>
            <p:ph type="body" sz="quarter" idx="1"/>
          </p:nvPr>
        </p:nvSpPr>
        <p:spPr>
          <a:prstGeom prst="rect">
            <a:avLst/>
          </a:prstGeom>
        </p:spPr>
        <p:txBody>
          <a:bodyPr/>
          <a:lstStyle/>
          <a:p>
            <a:r>
              <a:t>Laurie…….ask participants to add</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 name="Shape 534"/>
          <p:cNvSpPr>
            <a:spLocks noGrp="1" noRot="1" noChangeAspect="1"/>
          </p:cNvSpPr>
          <p:nvPr>
            <p:ph type="sldImg"/>
          </p:nvPr>
        </p:nvSpPr>
        <p:spPr>
          <a:prstGeom prst="rect">
            <a:avLst/>
          </a:prstGeom>
        </p:spPr>
        <p:txBody>
          <a:bodyPr/>
          <a:lstStyle/>
          <a:p>
            <a:endParaRPr/>
          </a:p>
        </p:txBody>
      </p:sp>
      <p:sp>
        <p:nvSpPr>
          <p:cNvPr id="535" name="Shape 535"/>
          <p:cNvSpPr>
            <a:spLocks noGrp="1"/>
          </p:cNvSpPr>
          <p:nvPr>
            <p:ph type="body" sz="quarter" idx="1"/>
          </p:nvPr>
        </p:nvSpPr>
        <p:spPr>
          <a:prstGeom prst="rect">
            <a:avLst/>
          </a:prstGeom>
        </p:spPr>
        <p:txBody>
          <a:bodyPr/>
          <a:lstStyle/>
          <a:p>
            <a:r>
              <a:t>Michele Kids will shut down; make a level in between if they do. Don’t have to finish. Don’t finish if one level is a challenge.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 name="Shape 534"/>
          <p:cNvSpPr>
            <a:spLocks noGrp="1" noRot="1" noChangeAspect="1"/>
          </p:cNvSpPr>
          <p:nvPr>
            <p:ph type="sldImg"/>
          </p:nvPr>
        </p:nvSpPr>
        <p:spPr>
          <a:prstGeom prst="rect">
            <a:avLst/>
          </a:prstGeom>
        </p:spPr>
        <p:txBody>
          <a:bodyPr/>
          <a:lstStyle/>
          <a:p>
            <a:endParaRPr/>
          </a:p>
        </p:txBody>
      </p:sp>
      <p:sp>
        <p:nvSpPr>
          <p:cNvPr id="535" name="Shape 535"/>
          <p:cNvSpPr>
            <a:spLocks noGrp="1"/>
          </p:cNvSpPr>
          <p:nvPr>
            <p:ph type="body" sz="quarter" idx="1"/>
          </p:nvPr>
        </p:nvSpPr>
        <p:spPr>
          <a:prstGeom prst="rect">
            <a:avLst/>
          </a:prstGeom>
        </p:spPr>
        <p:txBody>
          <a:bodyPr/>
          <a:lstStyle/>
          <a:p>
            <a:r>
              <a:t>Michele Kids will shut down; make a level in between if they do. Don’t have to finish. Don’t finish if one level is a challenge.</a:t>
            </a:r>
          </a:p>
        </p:txBody>
      </p:sp>
    </p:spTree>
    <p:extLst>
      <p:ext uri="{BB962C8B-B14F-4D97-AF65-F5344CB8AC3E}">
        <p14:creationId xmlns:p14="http://schemas.microsoft.com/office/powerpoint/2010/main" val="16533274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 name="Shape 538"/>
          <p:cNvSpPr>
            <a:spLocks noGrp="1" noRot="1" noChangeAspect="1"/>
          </p:cNvSpPr>
          <p:nvPr>
            <p:ph type="sldImg"/>
          </p:nvPr>
        </p:nvSpPr>
        <p:spPr>
          <a:prstGeom prst="rect">
            <a:avLst/>
          </a:prstGeom>
        </p:spPr>
        <p:txBody>
          <a:bodyPr/>
          <a:lstStyle/>
          <a:p>
            <a:endParaRPr/>
          </a:p>
        </p:txBody>
      </p:sp>
      <p:sp>
        <p:nvSpPr>
          <p:cNvPr id="539" name="Shape 539"/>
          <p:cNvSpPr>
            <a:spLocks noGrp="1"/>
          </p:cNvSpPr>
          <p:nvPr>
            <p:ph type="body" sz="quarter" idx="1"/>
          </p:nvPr>
        </p:nvSpPr>
        <p:spPr>
          <a:prstGeom prst="rect">
            <a:avLst/>
          </a:prstGeom>
        </p:spPr>
        <p:txBody>
          <a:bodyPr/>
          <a:lstStyle/>
          <a:p>
            <a:r>
              <a:t>Laurie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 name="Shape 542"/>
          <p:cNvSpPr>
            <a:spLocks noGrp="1" noRot="1" noChangeAspect="1"/>
          </p:cNvSpPr>
          <p:nvPr>
            <p:ph type="sldImg"/>
          </p:nvPr>
        </p:nvSpPr>
        <p:spPr>
          <a:prstGeom prst="rect">
            <a:avLst/>
          </a:prstGeom>
        </p:spPr>
        <p:txBody>
          <a:bodyPr/>
          <a:lstStyle/>
          <a:p>
            <a:endParaRPr/>
          </a:p>
        </p:txBody>
      </p:sp>
      <p:sp>
        <p:nvSpPr>
          <p:cNvPr id="543" name="Shape 543"/>
          <p:cNvSpPr>
            <a:spLocks noGrp="1"/>
          </p:cNvSpPr>
          <p:nvPr>
            <p:ph type="body" sz="quarter" idx="1"/>
          </p:nvPr>
        </p:nvSpPr>
        <p:spPr>
          <a:prstGeom prst="rect">
            <a:avLst/>
          </a:prstGeom>
        </p:spPr>
        <p:txBody>
          <a:bodyPr/>
          <a:lstStyle/>
          <a:p>
            <a:r>
              <a:t>Michele: pre-teach (?), draw pictures, choral reading, underline new stuff, act out, read and discuss…</a:t>
            </a:r>
          </a:p>
          <a:p>
            <a:r>
              <a:t>If it’s good for your kids, it is good to do.</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 name="Shape 549"/>
          <p:cNvSpPr>
            <a:spLocks noGrp="1" noRot="1" noChangeAspect="1"/>
          </p:cNvSpPr>
          <p:nvPr>
            <p:ph type="sldImg"/>
          </p:nvPr>
        </p:nvSpPr>
        <p:spPr>
          <a:prstGeom prst="rect">
            <a:avLst/>
          </a:prstGeom>
        </p:spPr>
        <p:txBody>
          <a:bodyPr/>
          <a:lstStyle/>
          <a:p>
            <a:endParaRPr/>
          </a:p>
        </p:txBody>
      </p:sp>
      <p:sp>
        <p:nvSpPr>
          <p:cNvPr id="550" name="Shape 550"/>
          <p:cNvSpPr>
            <a:spLocks noGrp="1"/>
          </p:cNvSpPr>
          <p:nvPr>
            <p:ph type="body" sz="quarter" idx="1"/>
          </p:nvPr>
        </p:nvSpPr>
        <p:spPr>
          <a:prstGeom prst="rect">
            <a:avLst/>
          </a:prstGeom>
        </p:spPr>
        <p:txBody>
          <a:bodyPr/>
          <a:lstStyle/>
          <a:p>
            <a:r>
              <a:t>Laurie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4" name="Shape 554"/>
          <p:cNvSpPr>
            <a:spLocks noGrp="1" noRot="1" noChangeAspect="1"/>
          </p:cNvSpPr>
          <p:nvPr>
            <p:ph type="sldImg"/>
          </p:nvPr>
        </p:nvSpPr>
        <p:spPr>
          <a:prstGeom prst="rect">
            <a:avLst/>
          </a:prstGeom>
        </p:spPr>
        <p:txBody>
          <a:bodyPr/>
          <a:lstStyle/>
          <a:p>
            <a:endParaRPr/>
          </a:p>
        </p:txBody>
      </p:sp>
      <p:sp>
        <p:nvSpPr>
          <p:cNvPr id="555" name="Shape 555"/>
          <p:cNvSpPr>
            <a:spLocks noGrp="1"/>
          </p:cNvSpPr>
          <p:nvPr>
            <p:ph type="body" sz="quarter" idx="1"/>
          </p:nvPr>
        </p:nvSpPr>
        <p:spPr>
          <a:prstGeom prst="rect">
            <a:avLst/>
          </a:prstGeom>
        </p:spPr>
        <p:txBody>
          <a:bodyPr/>
          <a:lstStyle/>
          <a:p>
            <a:r>
              <a:t>Laurie: Add movies, ads, etc.</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 name="Shape 564"/>
          <p:cNvSpPr>
            <a:spLocks noGrp="1" noRot="1" noChangeAspect="1"/>
          </p:cNvSpPr>
          <p:nvPr>
            <p:ph type="sldImg"/>
          </p:nvPr>
        </p:nvSpPr>
        <p:spPr>
          <a:prstGeom prst="rect">
            <a:avLst/>
          </a:prstGeom>
        </p:spPr>
        <p:txBody>
          <a:bodyPr/>
          <a:lstStyle/>
          <a:p>
            <a:endParaRPr/>
          </a:p>
        </p:txBody>
      </p:sp>
      <p:sp>
        <p:nvSpPr>
          <p:cNvPr id="565" name="Shape 565"/>
          <p:cNvSpPr>
            <a:spLocks noGrp="1"/>
          </p:cNvSpPr>
          <p:nvPr>
            <p:ph type="body" sz="quarter" idx="1"/>
          </p:nvPr>
        </p:nvSpPr>
        <p:spPr>
          <a:prstGeom prst="rect">
            <a:avLst/>
          </a:prstGeom>
        </p:spPr>
        <p:txBody>
          <a:bodyPr/>
          <a:lstStyle/>
          <a:p>
            <a:r>
              <a:t>M: Tell kids there are different goals.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 name="Shape 568"/>
          <p:cNvSpPr>
            <a:spLocks noGrp="1" noRot="1" noChangeAspect="1"/>
          </p:cNvSpPr>
          <p:nvPr>
            <p:ph type="sldImg"/>
          </p:nvPr>
        </p:nvSpPr>
        <p:spPr>
          <a:prstGeom prst="rect">
            <a:avLst/>
          </a:prstGeom>
        </p:spPr>
        <p:txBody>
          <a:bodyPr/>
          <a:lstStyle/>
          <a:p>
            <a:endParaRPr/>
          </a:p>
        </p:txBody>
      </p:sp>
      <p:sp>
        <p:nvSpPr>
          <p:cNvPr id="569" name="Shape 569"/>
          <p:cNvSpPr>
            <a:spLocks noGrp="1"/>
          </p:cNvSpPr>
          <p:nvPr>
            <p:ph type="body" sz="quarter" idx="1"/>
          </p:nvPr>
        </p:nvSpPr>
        <p:spPr>
          <a:prstGeom prst="rect">
            <a:avLst/>
          </a:prstGeom>
        </p:spPr>
        <p:txBody>
          <a:bodyPr/>
          <a:lstStyle/>
          <a:p>
            <a:r>
              <a:t>Laurie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 name="Shape 574"/>
          <p:cNvSpPr>
            <a:spLocks noGrp="1" noRot="1" noChangeAspect="1"/>
          </p:cNvSpPr>
          <p:nvPr>
            <p:ph type="sldImg"/>
          </p:nvPr>
        </p:nvSpPr>
        <p:spPr>
          <a:prstGeom prst="rect">
            <a:avLst/>
          </a:prstGeom>
        </p:spPr>
        <p:txBody>
          <a:bodyPr/>
          <a:lstStyle/>
          <a:p>
            <a:endParaRPr/>
          </a:p>
        </p:txBody>
      </p:sp>
      <p:sp>
        <p:nvSpPr>
          <p:cNvPr id="575" name="Shape 575"/>
          <p:cNvSpPr>
            <a:spLocks noGrp="1"/>
          </p:cNvSpPr>
          <p:nvPr>
            <p:ph type="body" sz="quarter" idx="1"/>
          </p:nvPr>
        </p:nvSpPr>
        <p:spPr>
          <a:prstGeom prst="rect">
            <a:avLst/>
          </a:prstGeom>
        </p:spPr>
        <p:txBody>
          <a:bodyPr/>
          <a:lstStyle/>
          <a:p>
            <a:r>
              <a:t>Michele  Welcome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gradFill flip="none" rotWithShape="1">
          <a:gsLst>
            <a:gs pos="0">
              <a:srgbClr val="011993"/>
            </a:gs>
            <a:gs pos="100000">
              <a:srgbClr val="6172BA"/>
            </a:gs>
            <a:gs pos="100000">
              <a:schemeClr val="accent1">
                <a:hueOff val="357503"/>
                <a:satOff val="-10351"/>
                <a:lumOff val="29273"/>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1" name="Shape 11"/>
          <p:cNvSpPr>
            <a:spLocks noGrp="1"/>
          </p:cNvSpPr>
          <p:nvPr>
            <p:ph type="title"/>
          </p:nvPr>
        </p:nvSpPr>
        <p:spPr>
          <a:xfrm>
            <a:off x="685800" y="2130425"/>
            <a:ext cx="7772400" cy="1470025"/>
          </a:xfrm>
          <a:prstGeom prst="rect">
            <a:avLst/>
          </a:prstGeom>
        </p:spPr>
        <p:txBody>
          <a:bodyPr/>
          <a:lstStyle/>
          <a:p>
            <a:r>
              <a:t>Title Text</a:t>
            </a:r>
          </a:p>
        </p:txBody>
      </p:sp>
      <p:sp>
        <p:nvSpPr>
          <p:cNvPr id="12" name="Shape 12"/>
          <p:cNvSpPr>
            <a:spLocks noGrp="1"/>
          </p:cNvSpPr>
          <p:nvPr>
            <p:ph type="body" sz="quarter" idx="1"/>
          </p:nvPr>
        </p:nvSpPr>
        <p:spPr>
          <a:xfrm>
            <a:off x="1371600" y="3886200"/>
            <a:ext cx="6400800" cy="1752600"/>
          </a:xfrm>
          <a:prstGeom prst="rect">
            <a:avLst/>
          </a:prstGeom>
        </p:spPr>
        <p:txBody>
          <a:bodyPr/>
          <a:lstStyle>
            <a:lvl1pPr marL="0" indent="0" algn="ctr">
              <a:buSzTx/>
              <a:buFontTx/>
              <a:buNone/>
            </a:lvl1pPr>
            <a:lvl2pPr marL="0" indent="457200" algn="ctr">
              <a:buSzTx/>
              <a:buFontTx/>
              <a:buNone/>
            </a:lvl2pPr>
            <a:lvl3pPr marL="0" indent="914400" algn="ctr">
              <a:buSzTx/>
              <a:buFontTx/>
              <a:buNone/>
            </a:lvl3pPr>
            <a:lvl4pPr marL="0" indent="1371600" algn="ctr">
              <a:buSzTx/>
              <a:buFontTx/>
              <a:buNone/>
            </a:lvl4pPr>
            <a:lvl5pPr marL="0" indent="1828800" algn="ctr">
              <a:buSzTx/>
              <a:buFontTx/>
              <a:buNone/>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r>
              <a:t>Title Text</a:t>
            </a:r>
          </a:p>
        </p:txBody>
      </p:sp>
      <p:sp>
        <p:nvSpPr>
          <p:cNvPr id="21" name="Shape 21"/>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hape 2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wo Content">
    <p:bg>
      <p:bgPr>
        <a:gradFill flip="none" rotWithShape="1">
          <a:gsLst>
            <a:gs pos="0">
              <a:srgbClr val="868E9E"/>
            </a:gs>
            <a:gs pos="37154">
              <a:srgbClr val="445398"/>
            </a:gs>
            <a:gs pos="100000">
              <a:srgbClr val="011993"/>
            </a:gs>
          </a:gsLst>
          <a:path path="circle">
            <a:fillToRect l="50000" t="50000" r="50000" b="50000"/>
          </a:path>
        </a:gradFill>
        <a:effectLst/>
      </p:bgPr>
    </p:bg>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Title Text</a:t>
            </a:r>
          </a:p>
        </p:txBody>
      </p:sp>
      <p:sp>
        <p:nvSpPr>
          <p:cNvPr id="39" name="Shape 39"/>
          <p:cNvSpPr>
            <a:spLocks noGrp="1"/>
          </p:cNvSpPr>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0" name="Shape 4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mparison">
    <p:bg>
      <p:bgPr>
        <a:gradFill flip="none" rotWithShape="1">
          <a:gsLst>
            <a:gs pos="0">
              <a:srgbClr val="868E9E"/>
            </a:gs>
            <a:gs pos="26603">
              <a:srgbClr val="445398"/>
            </a:gs>
            <a:gs pos="100000">
              <a:srgbClr val="011993"/>
            </a:gs>
          </a:gsLst>
          <a:path path="circle">
            <a:fillToRect l="50000" t="50000" r="50000" b="50000"/>
          </a:path>
        </a:gradFill>
        <a:effectLst/>
      </p:bgPr>
    </p:bg>
    <p:spTree>
      <p:nvGrpSpPr>
        <p:cNvPr id="1" name=""/>
        <p:cNvGrpSpPr/>
        <p:nvPr/>
      </p:nvGrpSpPr>
      <p:grpSpPr>
        <a:xfrm>
          <a:off x="0" y="0"/>
          <a:ext cx="0" cy="0"/>
          <a:chOff x="0" y="0"/>
          <a:chExt cx="0" cy="0"/>
        </a:xfrm>
      </p:grpSpPr>
      <p:sp>
        <p:nvSpPr>
          <p:cNvPr id="47" name="Shape 47"/>
          <p:cNvSpPr>
            <a:spLocks noGrp="1"/>
          </p:cNvSpPr>
          <p:nvPr>
            <p:ph type="title"/>
          </p:nvPr>
        </p:nvSpPr>
        <p:spPr>
          <a:prstGeom prst="rect">
            <a:avLst/>
          </a:prstGeom>
        </p:spPr>
        <p:txBody>
          <a:bodyPr/>
          <a:lstStyle/>
          <a:p>
            <a:r>
              <a:t>Title Text</a:t>
            </a:r>
          </a:p>
        </p:txBody>
      </p:sp>
      <p:sp>
        <p:nvSpPr>
          <p:cNvPr id="48" name="Shape 48"/>
          <p:cNvSpPr>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Shape 49"/>
          <p:cNvSpPr>
            <a:spLocks noGrp="1"/>
          </p:cNvSpPr>
          <p:nvPr>
            <p:ph type="body" sz="quarter" idx="13"/>
          </p:nvPr>
        </p:nvSpPr>
        <p:spPr>
          <a:xfrm>
            <a:off x="4645025" y="1535112"/>
            <a:ext cx="4041775" cy="639763"/>
          </a:xfrm>
          <a:prstGeom prst="rect">
            <a:avLst/>
          </a:prstGeom>
        </p:spPr>
        <p:txBody>
          <a:bodyPr anchor="b"/>
          <a:lstStyle/>
          <a:p>
            <a:pPr marL="0" indent="0">
              <a:spcBef>
                <a:spcPts val="500"/>
              </a:spcBef>
              <a:buSzTx/>
              <a:buFontTx/>
              <a:buNone/>
              <a:defRPr sz="2400" b="1">
                <a:solidFill>
                  <a:srgbClr val="000000"/>
                </a:solidFill>
              </a:defRPr>
            </a:pPr>
            <a:endParaRPr/>
          </a:p>
        </p:txBody>
      </p:sp>
      <p:sp>
        <p:nvSpPr>
          <p:cNvPr id="50" name="Shape 5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Only">
    <p:bg>
      <p:bgPr>
        <a:gradFill flip="none" rotWithShape="1">
          <a:gsLst>
            <a:gs pos="0">
              <a:srgbClr val="868E9E"/>
            </a:gs>
            <a:gs pos="26603">
              <a:srgbClr val="445398"/>
            </a:gs>
            <a:gs pos="100000">
              <a:srgbClr val="011993"/>
            </a:gs>
          </a:gsLst>
          <a:path path="circle">
            <a:fillToRect l="50000" t="50000" r="50000" b="50000"/>
          </a:path>
        </a:gradFill>
        <a:effectLst/>
      </p:bgPr>
    </p:bg>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r>
              <a:t>Title Text</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p:bg>
      <p:bgPr>
        <a:gradFill flip="none" rotWithShape="1">
          <a:gsLst>
            <a:gs pos="0">
              <a:srgbClr val="868E9E"/>
            </a:gs>
            <a:gs pos="26603">
              <a:srgbClr val="445398"/>
            </a:gs>
            <a:gs pos="100000">
              <a:srgbClr val="011993"/>
            </a:gs>
          </a:gsLst>
          <a:path path="circle">
            <a:fillToRect l="50000" t="50000" r="50000" b="50000"/>
          </a:path>
        </a:gradFill>
        <a:effectLst/>
      </p:bgPr>
    </p:bg>
    <p:spTree>
      <p:nvGrpSpPr>
        <p:cNvPr id="1" name=""/>
        <p:cNvGrpSpPr/>
        <p:nvPr/>
      </p:nvGrpSpPr>
      <p:grpSpPr>
        <a:xfrm>
          <a:off x="0" y="0"/>
          <a:ext cx="0" cy="0"/>
          <a:chOff x="0" y="0"/>
          <a:chExt cx="0" cy="0"/>
        </a:xfrm>
      </p:grpSpPr>
      <p:sp>
        <p:nvSpPr>
          <p:cNvPr id="65" name="Shape 6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Content with Caption">
    <p:bg>
      <p:bgPr>
        <a:gradFill flip="none" rotWithShape="1">
          <a:gsLst>
            <a:gs pos="0">
              <a:srgbClr val="868E9E"/>
            </a:gs>
            <a:gs pos="26603">
              <a:srgbClr val="445398"/>
            </a:gs>
            <a:gs pos="100000">
              <a:srgbClr val="011993"/>
            </a:gs>
          </a:gsLst>
          <a:path path="circle">
            <a:fillToRect l="50000" t="50000" r="50000" b="50000"/>
          </a:path>
        </a:gradFill>
        <a:effectLst/>
      </p:bgPr>
    </p:bg>
    <p:spTree>
      <p:nvGrpSpPr>
        <p:cNvPr id="1" name=""/>
        <p:cNvGrpSpPr/>
        <p:nvPr/>
      </p:nvGrpSpPr>
      <p:grpSpPr>
        <a:xfrm>
          <a:off x="0" y="0"/>
          <a:ext cx="0" cy="0"/>
          <a:chOff x="0" y="0"/>
          <a:chExt cx="0" cy="0"/>
        </a:xfrm>
      </p:grpSpPr>
      <p:sp>
        <p:nvSpPr>
          <p:cNvPr id="72" name="Shape 72"/>
          <p:cNvSpPr>
            <a:spLocks noGrp="1"/>
          </p:cNvSpPr>
          <p:nvPr>
            <p:ph type="title"/>
          </p:nvPr>
        </p:nvSpPr>
        <p:spPr>
          <a:xfrm>
            <a:off x="457200" y="273050"/>
            <a:ext cx="3008314" cy="1162050"/>
          </a:xfrm>
          <a:prstGeom prst="rect">
            <a:avLst/>
          </a:prstGeom>
        </p:spPr>
        <p:txBody>
          <a:bodyPr anchor="b"/>
          <a:lstStyle>
            <a:lvl1pPr algn="l">
              <a:defRPr sz="2000" b="1"/>
            </a:lvl1pPr>
          </a:lstStyle>
          <a:p>
            <a:r>
              <a:t>Title Text</a:t>
            </a:r>
          </a:p>
        </p:txBody>
      </p:sp>
      <p:sp>
        <p:nvSpPr>
          <p:cNvPr id="73" name="Shape 73"/>
          <p:cNvSpPr>
            <a:spLocks noGrp="1"/>
          </p:cNvSpPr>
          <p:nvPr>
            <p:ph type="body" idx="1"/>
          </p:nvPr>
        </p:nvSpPr>
        <p:spPr>
          <a:xfrm>
            <a:off x="3575050" y="273050"/>
            <a:ext cx="5111750" cy="585311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4" name="Shape 74"/>
          <p:cNvSpPr>
            <a:spLocks noGrp="1"/>
          </p:cNvSpPr>
          <p:nvPr>
            <p:ph type="body" sz="half" idx="13"/>
          </p:nvPr>
        </p:nvSpPr>
        <p:spPr>
          <a:xfrm>
            <a:off x="457199" y="1435100"/>
            <a:ext cx="3008315" cy="4691063"/>
          </a:xfrm>
          <a:prstGeom prst="rect">
            <a:avLst/>
          </a:prstGeom>
        </p:spPr>
        <p:txBody>
          <a:bodyPr/>
          <a:lstStyle/>
          <a:p>
            <a:pPr marL="0" indent="0">
              <a:spcBef>
                <a:spcPts val="300"/>
              </a:spcBef>
              <a:buSzTx/>
              <a:buFontTx/>
              <a:buNone/>
              <a:defRPr sz="1400">
                <a:solidFill>
                  <a:srgbClr val="000000"/>
                </a:solidFill>
              </a:defRPr>
            </a:pPr>
            <a:endParaRPr/>
          </a:p>
        </p:txBody>
      </p:sp>
      <p:sp>
        <p:nvSpPr>
          <p:cNvPr id="75" name="Shape 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icture with Caption">
    <p:bg>
      <p:bgPr>
        <a:gradFill flip="none" rotWithShape="1">
          <a:gsLst>
            <a:gs pos="0">
              <a:srgbClr val="868E9E"/>
            </a:gs>
            <a:gs pos="26603">
              <a:srgbClr val="445398"/>
            </a:gs>
            <a:gs pos="100000">
              <a:srgbClr val="011993"/>
            </a:gs>
          </a:gsLst>
          <a:path path="circle">
            <a:fillToRect l="50000" t="50000" r="50000" b="50000"/>
          </a:path>
        </a:gradFill>
        <a:effectLst/>
      </p:bgPr>
    </p:bg>
    <p:spTree>
      <p:nvGrpSpPr>
        <p:cNvPr id="1" name=""/>
        <p:cNvGrpSpPr/>
        <p:nvPr/>
      </p:nvGrpSpPr>
      <p:grpSpPr>
        <a:xfrm>
          <a:off x="0" y="0"/>
          <a:ext cx="0" cy="0"/>
          <a:chOff x="0" y="0"/>
          <a:chExt cx="0" cy="0"/>
        </a:xfrm>
      </p:grpSpPr>
      <p:sp>
        <p:nvSpPr>
          <p:cNvPr id="82" name="Shape 82"/>
          <p:cNvSpPr>
            <a:spLocks noGrp="1"/>
          </p:cNvSpPr>
          <p:nvPr>
            <p:ph type="title"/>
          </p:nvPr>
        </p:nvSpPr>
        <p:spPr>
          <a:xfrm>
            <a:off x="1792288" y="4800600"/>
            <a:ext cx="5486401" cy="566738"/>
          </a:xfrm>
          <a:prstGeom prst="rect">
            <a:avLst/>
          </a:prstGeom>
        </p:spPr>
        <p:txBody>
          <a:bodyPr anchor="b"/>
          <a:lstStyle>
            <a:lvl1pPr algn="l">
              <a:defRPr sz="2000" b="1"/>
            </a:lvl1pPr>
          </a:lstStyle>
          <a:p>
            <a:r>
              <a:t>Title Text</a:t>
            </a:r>
          </a:p>
        </p:txBody>
      </p:sp>
      <p:sp>
        <p:nvSpPr>
          <p:cNvPr id="83" name="Shape 83"/>
          <p:cNvSpPr>
            <a:spLocks noGrp="1"/>
          </p:cNvSpPr>
          <p:nvPr>
            <p:ph type="pic" sz="half" idx="13"/>
          </p:nvPr>
        </p:nvSpPr>
        <p:spPr>
          <a:xfrm>
            <a:off x="1792288" y="612775"/>
            <a:ext cx="5486401" cy="4114800"/>
          </a:xfrm>
          <a:prstGeom prst="rect">
            <a:avLst/>
          </a:prstGeom>
        </p:spPr>
        <p:txBody>
          <a:bodyPr lIns="91439" rIns="91439">
            <a:noAutofit/>
          </a:bodyPr>
          <a:lstStyle/>
          <a:p>
            <a:endParaRPr/>
          </a:p>
        </p:txBody>
      </p:sp>
      <p:sp>
        <p:nvSpPr>
          <p:cNvPr id="84" name="Shape 84"/>
          <p:cNvSpPr>
            <a:spLocks noGrp="1"/>
          </p:cNvSpPr>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85" name="Shape 8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and Vertical Text">
    <p:bg>
      <p:bgPr>
        <a:gradFill flip="none" rotWithShape="1">
          <a:gsLst>
            <a:gs pos="0">
              <a:srgbClr val="868E9E"/>
            </a:gs>
            <a:gs pos="26603">
              <a:srgbClr val="445398"/>
            </a:gs>
            <a:gs pos="100000">
              <a:srgbClr val="011993"/>
            </a:gs>
          </a:gsLst>
          <a:path path="circle">
            <a:fillToRect l="50000" t="50000" r="50000" b="50000"/>
          </a:path>
        </a:gradFill>
        <a:effectLst/>
      </p:bgPr>
    </p:bg>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lstStyle/>
          <a:p>
            <a:r>
              <a:t>Title Text</a:t>
            </a:r>
          </a:p>
        </p:txBody>
      </p:sp>
      <p:sp>
        <p:nvSpPr>
          <p:cNvPr id="93" name="Shape 93"/>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4" name="Shape 9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Shape 101"/>
          <p:cNvSpPr>
            <a:spLocks noGrp="1"/>
          </p:cNvSpPr>
          <p:nvPr>
            <p:ph type="title"/>
          </p:nvPr>
        </p:nvSpPr>
        <p:spPr>
          <a:xfrm>
            <a:off x="6629400" y="274638"/>
            <a:ext cx="2057400" cy="5851526"/>
          </a:xfrm>
          <a:prstGeom prst="rect">
            <a:avLst/>
          </a:prstGeom>
        </p:spPr>
        <p:txBody>
          <a:bodyPr/>
          <a:lstStyle/>
          <a:p>
            <a:r>
              <a:t>Title Text</a:t>
            </a:r>
          </a:p>
        </p:txBody>
      </p:sp>
      <p:sp>
        <p:nvSpPr>
          <p:cNvPr id="102" name="Shape 102"/>
          <p:cNvSpPr>
            <a:spLocks noGrp="1"/>
          </p:cNvSpPr>
          <p:nvPr>
            <p:ph type="body" idx="1"/>
          </p:nvPr>
        </p:nvSpPr>
        <p:spPr>
          <a:xfrm>
            <a:off x="457200" y="274638"/>
            <a:ext cx="6019800" cy="585152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Content">
    <p:bg>
      <p:bgPr>
        <a:solidFill>
          <a:srgbClr val="FFFFFF"/>
        </a:solidFill>
        <a:effectLst/>
      </p:bgPr>
    </p:bg>
    <p:spTree>
      <p:nvGrpSpPr>
        <p:cNvPr id="1" name=""/>
        <p:cNvGrpSpPr/>
        <p:nvPr/>
      </p:nvGrpSpPr>
      <p:grpSpPr>
        <a:xfrm>
          <a:off x="0" y="0"/>
          <a:ext cx="0" cy="0"/>
          <a:chOff x="0" y="0"/>
          <a:chExt cx="0" cy="0"/>
        </a:xfrm>
      </p:grpSpPr>
      <p:sp>
        <p:nvSpPr>
          <p:cNvPr id="110" name="Shape 110"/>
          <p:cNvSpPr>
            <a:spLocks noGrp="1"/>
          </p:cNvSpPr>
          <p:nvPr>
            <p:ph type="title"/>
          </p:nvPr>
        </p:nvSpPr>
        <p:spPr>
          <a:prstGeom prst="rect">
            <a:avLst/>
          </a:prstGeom>
        </p:spPr>
        <p:txBody>
          <a:bodyPr/>
          <a:lstStyle>
            <a:lvl1pPr defTabSz="457200">
              <a:defRPr>
                <a:solidFill>
                  <a:srgbClr val="000000"/>
                </a:solidFill>
              </a:defRPr>
            </a:lvl1pPr>
          </a:lstStyle>
          <a:p>
            <a:r>
              <a:t>Title Text</a:t>
            </a:r>
          </a:p>
        </p:txBody>
      </p:sp>
      <p:sp>
        <p:nvSpPr>
          <p:cNvPr id="111" name="Shape 111"/>
          <p:cNvSpPr>
            <a:spLocks noGrp="1"/>
          </p:cNvSpPr>
          <p:nvPr>
            <p:ph type="body" idx="1"/>
          </p:nvPr>
        </p:nvSpPr>
        <p:spPr>
          <a:prstGeom prst="rect">
            <a:avLst/>
          </a:prstGeom>
        </p:spPr>
        <p:txBody>
          <a:bodyPr/>
          <a:lstStyle>
            <a:lvl1pPr defTabSz="457200">
              <a:defRPr>
                <a:solidFill>
                  <a:srgbClr val="000000"/>
                </a:solidFill>
              </a:defRPr>
            </a:lvl1pPr>
            <a:lvl2pPr defTabSz="457200">
              <a:defRPr>
                <a:solidFill>
                  <a:srgbClr val="000000"/>
                </a:solidFill>
              </a:defRPr>
            </a:lvl2pPr>
            <a:lvl3pPr defTabSz="457200">
              <a:defRPr>
                <a:solidFill>
                  <a:srgbClr val="000000"/>
                </a:solidFill>
              </a:defRPr>
            </a:lvl3pPr>
            <a:lvl4pPr defTabSz="457200">
              <a:defRPr>
                <a:solidFill>
                  <a:srgbClr val="000000"/>
                </a:solidFill>
              </a:defRPr>
            </a:lvl4pPr>
            <a:lvl5pPr defTabSz="457200">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12" name="Shape 112"/>
          <p:cNvSpPr>
            <a:spLocks noGrp="1"/>
          </p:cNvSpPr>
          <p:nvPr>
            <p:ph type="sldNum" sz="quarter" idx="2"/>
          </p:nvPr>
        </p:nvSpPr>
        <p:spPr>
          <a:prstGeom prst="rect">
            <a:avLst/>
          </a:prstGeom>
        </p:spPr>
        <p:txBody>
          <a:bodyPr/>
          <a:lstStyle>
            <a:lvl1pPr defTabSz="457200"/>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Slide">
    <p:bg>
      <p:bgPr>
        <a:solidFill>
          <a:srgbClr val="FFFFFF"/>
        </a:solidFill>
        <a:effectLst/>
      </p:bgPr>
    </p:bg>
    <p:spTree>
      <p:nvGrpSpPr>
        <p:cNvPr id="1" name=""/>
        <p:cNvGrpSpPr/>
        <p:nvPr/>
      </p:nvGrpSpPr>
      <p:grpSpPr>
        <a:xfrm>
          <a:off x="0" y="0"/>
          <a:ext cx="0" cy="0"/>
          <a:chOff x="0" y="0"/>
          <a:chExt cx="0" cy="0"/>
        </a:xfrm>
      </p:grpSpPr>
      <p:sp>
        <p:nvSpPr>
          <p:cNvPr id="119" name="Shape 119"/>
          <p:cNvSpPr>
            <a:spLocks noGrp="1"/>
          </p:cNvSpPr>
          <p:nvPr>
            <p:ph type="title"/>
          </p:nvPr>
        </p:nvSpPr>
        <p:spPr>
          <a:xfrm>
            <a:off x="685800" y="2130425"/>
            <a:ext cx="7772400" cy="1470025"/>
          </a:xfrm>
          <a:prstGeom prst="rect">
            <a:avLst/>
          </a:prstGeom>
        </p:spPr>
        <p:txBody>
          <a:bodyPr/>
          <a:lstStyle>
            <a:lvl1pPr defTabSz="457200">
              <a:defRPr>
                <a:solidFill>
                  <a:srgbClr val="000000"/>
                </a:solidFill>
              </a:defRPr>
            </a:lvl1pPr>
          </a:lstStyle>
          <a:p>
            <a:r>
              <a:t>Title Text</a:t>
            </a:r>
          </a:p>
        </p:txBody>
      </p:sp>
      <p:sp>
        <p:nvSpPr>
          <p:cNvPr id="120" name="Shape 120"/>
          <p:cNvSpPr>
            <a:spLocks noGrp="1"/>
          </p:cNvSpPr>
          <p:nvPr>
            <p:ph type="body" sz="quarter" idx="1"/>
          </p:nvPr>
        </p:nvSpPr>
        <p:spPr>
          <a:xfrm>
            <a:off x="1371600" y="3886200"/>
            <a:ext cx="6400800" cy="1752600"/>
          </a:xfrm>
          <a:prstGeom prst="rect">
            <a:avLst/>
          </a:prstGeom>
        </p:spPr>
        <p:txBody>
          <a:bodyPr/>
          <a:lstStyle>
            <a:lvl1pPr marL="0" indent="0" algn="ctr" defTabSz="457200">
              <a:buSzTx/>
              <a:buFontTx/>
              <a:buNone/>
              <a:defRPr>
                <a:solidFill>
                  <a:srgbClr val="888888"/>
                </a:solidFill>
              </a:defRPr>
            </a:lvl1pPr>
            <a:lvl2pPr marL="0" indent="457200" algn="ctr" defTabSz="457200">
              <a:buSzTx/>
              <a:buFontTx/>
              <a:buNone/>
              <a:defRPr>
                <a:solidFill>
                  <a:srgbClr val="888888"/>
                </a:solidFill>
              </a:defRPr>
            </a:lvl2pPr>
            <a:lvl3pPr marL="0" indent="914400" algn="ctr" defTabSz="457200">
              <a:buSzTx/>
              <a:buFontTx/>
              <a:buNone/>
              <a:defRPr>
                <a:solidFill>
                  <a:srgbClr val="888888"/>
                </a:solidFill>
              </a:defRPr>
            </a:lvl3pPr>
            <a:lvl4pPr marL="0" indent="1371600" algn="ctr" defTabSz="457200">
              <a:buSzTx/>
              <a:buFontTx/>
              <a:buNone/>
              <a:defRPr>
                <a:solidFill>
                  <a:srgbClr val="888888"/>
                </a:solidFill>
              </a:defRPr>
            </a:lvl4pPr>
            <a:lvl5pPr marL="0" indent="1828800" algn="ctr" defTabSz="457200">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21" name="Shape 121"/>
          <p:cNvSpPr>
            <a:spLocks noGrp="1"/>
          </p:cNvSpPr>
          <p:nvPr>
            <p:ph type="sldNum" sz="quarter" idx="2"/>
          </p:nvPr>
        </p:nvSpPr>
        <p:spPr>
          <a:prstGeom prst="rect">
            <a:avLst/>
          </a:prstGeom>
        </p:spPr>
        <p:txBody>
          <a:bodyPr/>
          <a:lstStyle>
            <a:lvl1pPr defTabSz="457200"/>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lank">
    <p:bg>
      <p:bgPr>
        <a:gradFill flip="none" rotWithShape="1">
          <a:gsLst>
            <a:gs pos="0">
              <a:srgbClr val="868E9E"/>
            </a:gs>
            <a:gs pos="26603">
              <a:srgbClr val="445398"/>
            </a:gs>
            <a:gs pos="100000">
              <a:srgbClr val="011993"/>
            </a:gs>
          </a:gsLst>
          <a:path path="circle">
            <a:fillToRect l="50000" t="50000" r="50000" b="50000"/>
          </a:path>
        </a:gradFill>
        <a:effectLst/>
      </p:bgPr>
    </p:bg>
    <p:spTree>
      <p:nvGrpSpPr>
        <p:cNvPr id="1" name=""/>
        <p:cNvGrpSpPr/>
        <p:nvPr/>
      </p:nvGrpSpPr>
      <p:grpSpPr>
        <a:xfrm>
          <a:off x="0" y="0"/>
          <a:ext cx="0" cy="0"/>
          <a:chOff x="0" y="0"/>
          <a:chExt cx="0" cy="0"/>
        </a:xfrm>
      </p:grpSpPr>
      <p:sp>
        <p:nvSpPr>
          <p:cNvPr id="128" name="Shape 12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nd Content">
    <p:bg>
      <p:bgPr>
        <a:solidFill>
          <a:srgbClr val="FFFFFF"/>
        </a:solidFill>
        <a:effectLst/>
      </p:bgPr>
    </p:bg>
    <p:spTree>
      <p:nvGrpSpPr>
        <p:cNvPr id="1" name=""/>
        <p:cNvGrpSpPr/>
        <p:nvPr/>
      </p:nvGrpSpPr>
      <p:grpSpPr>
        <a:xfrm>
          <a:off x="0" y="0"/>
          <a:ext cx="0" cy="0"/>
          <a:chOff x="0" y="0"/>
          <a:chExt cx="0" cy="0"/>
        </a:xfrm>
      </p:grpSpPr>
      <p:sp>
        <p:nvSpPr>
          <p:cNvPr id="135" name="Shape 135"/>
          <p:cNvSpPr>
            <a:spLocks noGrp="1"/>
          </p:cNvSpPr>
          <p:nvPr>
            <p:ph type="title"/>
          </p:nvPr>
        </p:nvSpPr>
        <p:spPr>
          <a:xfrm>
            <a:off x="628650" y="1131093"/>
            <a:ext cx="7886700" cy="994174"/>
          </a:xfrm>
          <a:prstGeom prst="rect">
            <a:avLst/>
          </a:prstGeom>
        </p:spPr>
        <p:txBody>
          <a:bodyPr lIns="34289" tIns="34289" rIns="34289" bIns="34289"/>
          <a:lstStyle>
            <a:lvl1pPr algn="l">
              <a:lnSpc>
                <a:spcPct val="90000"/>
              </a:lnSpc>
              <a:defRPr>
                <a:solidFill>
                  <a:srgbClr val="000000"/>
                </a:solidFill>
                <a:latin typeface="Calibri Light"/>
                <a:ea typeface="Calibri Light"/>
                <a:cs typeface="Calibri Light"/>
                <a:sym typeface="Calibri Light"/>
              </a:defRPr>
            </a:lvl1pPr>
          </a:lstStyle>
          <a:p>
            <a:r>
              <a:t>Title Text</a:t>
            </a:r>
          </a:p>
        </p:txBody>
      </p:sp>
      <p:sp>
        <p:nvSpPr>
          <p:cNvPr id="136" name="Shape 136"/>
          <p:cNvSpPr>
            <a:spLocks noGrp="1"/>
          </p:cNvSpPr>
          <p:nvPr>
            <p:ph type="body" idx="1"/>
          </p:nvPr>
        </p:nvSpPr>
        <p:spPr>
          <a:xfrm>
            <a:off x="628650" y="2226468"/>
            <a:ext cx="7886700" cy="3263505"/>
          </a:xfrm>
          <a:prstGeom prst="rect">
            <a:avLst/>
          </a:prstGeom>
        </p:spPr>
        <p:txBody>
          <a:bodyPr lIns="34289" tIns="34289" rIns="34289" bIns="34289"/>
          <a:lstStyle>
            <a:lvl1pPr marL="228600" indent="-228600">
              <a:lnSpc>
                <a:spcPct val="90000"/>
              </a:lnSpc>
              <a:spcBef>
                <a:spcPts val="1000"/>
              </a:spcBef>
              <a:defRPr sz="2800">
                <a:solidFill>
                  <a:srgbClr val="000000"/>
                </a:solidFill>
              </a:defRPr>
            </a:lvl1pPr>
            <a:lvl2pPr marL="723900" indent="-266700">
              <a:lnSpc>
                <a:spcPct val="90000"/>
              </a:lnSpc>
              <a:spcBef>
                <a:spcPts val="1000"/>
              </a:spcBef>
              <a:buChar char="•"/>
              <a:defRPr sz="2800">
                <a:solidFill>
                  <a:srgbClr val="000000"/>
                </a:solidFill>
              </a:defRPr>
            </a:lvl2pPr>
            <a:lvl3pPr marL="1234439" indent="-320039">
              <a:lnSpc>
                <a:spcPct val="90000"/>
              </a:lnSpc>
              <a:spcBef>
                <a:spcPts val="1000"/>
              </a:spcBef>
              <a:defRPr sz="2800">
                <a:solidFill>
                  <a:srgbClr val="000000"/>
                </a:solidFill>
              </a:defRPr>
            </a:lvl3pPr>
            <a:lvl4pPr marL="1727200" indent="-355600">
              <a:lnSpc>
                <a:spcPct val="90000"/>
              </a:lnSpc>
              <a:spcBef>
                <a:spcPts val="1000"/>
              </a:spcBef>
              <a:buChar char="•"/>
              <a:defRPr sz="2800">
                <a:solidFill>
                  <a:srgbClr val="000000"/>
                </a:solidFill>
              </a:defRPr>
            </a:lvl4pPr>
            <a:lvl5pPr marL="2184400" indent="-355600">
              <a:lnSpc>
                <a:spcPct val="90000"/>
              </a:lnSpc>
              <a:spcBef>
                <a:spcPts val="1000"/>
              </a:spcBef>
              <a:buChar char="•"/>
              <a:defRPr sz="28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37" name="Shape 137"/>
          <p:cNvSpPr>
            <a:spLocks noGrp="1"/>
          </p:cNvSpPr>
          <p:nvPr>
            <p:ph type="sldNum" sz="quarter" idx="2"/>
          </p:nvPr>
        </p:nvSpPr>
        <p:spPr>
          <a:xfrm>
            <a:off x="8274228" y="5638244"/>
            <a:ext cx="241122" cy="246381"/>
          </a:xfrm>
          <a:prstGeom prst="rect">
            <a:avLst/>
          </a:prstGeom>
        </p:spPr>
        <p:txBody>
          <a:bodyPr lIns="34289" tIns="34289" rIns="34289" bIns="34289"/>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nd text">
    <p:bg>
      <p:bgPr>
        <a:solidFill>
          <a:srgbClr val="FFFFFF"/>
        </a:solidFill>
        <a:effectLst/>
      </p:bgPr>
    </p:bg>
    <p:spTree>
      <p:nvGrpSpPr>
        <p:cNvPr id="1" name=""/>
        <p:cNvGrpSpPr/>
        <p:nvPr/>
      </p:nvGrpSpPr>
      <p:grpSpPr>
        <a:xfrm>
          <a:off x="0" y="0"/>
          <a:ext cx="0" cy="0"/>
          <a:chOff x="0" y="0"/>
          <a:chExt cx="0" cy="0"/>
        </a:xfrm>
      </p:grpSpPr>
      <p:sp>
        <p:nvSpPr>
          <p:cNvPr id="144" name="Shape 144"/>
          <p:cNvSpPr>
            <a:spLocks noGrp="1"/>
          </p:cNvSpPr>
          <p:nvPr>
            <p:ph type="title"/>
          </p:nvPr>
        </p:nvSpPr>
        <p:spPr>
          <a:xfrm>
            <a:off x="892968" y="4741664"/>
            <a:ext cx="7358064" cy="897434"/>
          </a:xfrm>
          <a:prstGeom prst="rect">
            <a:avLst/>
          </a:prstGeom>
        </p:spPr>
        <p:txBody>
          <a:bodyPr lIns="68568" tIns="68568" rIns="68568" bIns="68568"/>
          <a:lstStyle>
            <a:lvl1pPr>
              <a:defRPr>
                <a:solidFill>
                  <a:srgbClr val="000000"/>
                </a:solidFill>
                <a:latin typeface="Calibri Light"/>
                <a:ea typeface="Calibri Light"/>
                <a:cs typeface="Calibri Light"/>
                <a:sym typeface="Calibri Light"/>
              </a:defRPr>
            </a:lvl1pPr>
          </a:lstStyle>
          <a:p>
            <a:r>
              <a:t>Title Text</a:t>
            </a:r>
          </a:p>
        </p:txBody>
      </p:sp>
      <p:sp>
        <p:nvSpPr>
          <p:cNvPr id="145" name="Shape 145"/>
          <p:cNvSpPr>
            <a:spLocks noGrp="1"/>
          </p:cNvSpPr>
          <p:nvPr>
            <p:ph type="body" sz="quarter" idx="1"/>
          </p:nvPr>
        </p:nvSpPr>
        <p:spPr>
          <a:xfrm>
            <a:off x="0" y="857250"/>
            <a:ext cx="2109376" cy="1582032"/>
          </a:xfrm>
          <a:prstGeom prst="rect">
            <a:avLst/>
          </a:prstGeom>
        </p:spPr>
        <p:txBody>
          <a:bodyPr lIns="68568" tIns="68568" rIns="68568" bIns="68568"/>
          <a:lstStyle>
            <a:lvl1pPr marL="0" indent="0" algn="ctr">
              <a:spcBef>
                <a:spcPts val="0"/>
              </a:spcBef>
              <a:defRPr sz="2800">
                <a:solidFill>
                  <a:srgbClr val="000000"/>
                </a:solidFill>
              </a:defRPr>
            </a:lvl1pPr>
            <a:lvl2pPr marL="0" indent="0" algn="ctr">
              <a:spcBef>
                <a:spcPts val="0"/>
              </a:spcBef>
              <a:buChar char="•"/>
              <a:defRPr sz="2800">
                <a:solidFill>
                  <a:srgbClr val="000000"/>
                </a:solidFill>
              </a:defRPr>
            </a:lvl2pPr>
            <a:lvl3pPr marL="0" indent="0" algn="ctr">
              <a:spcBef>
                <a:spcPts val="0"/>
              </a:spcBef>
              <a:defRPr sz="2800">
                <a:solidFill>
                  <a:srgbClr val="000000"/>
                </a:solidFill>
              </a:defRPr>
            </a:lvl3pPr>
            <a:lvl4pPr marL="0" indent="0" algn="ctr">
              <a:spcBef>
                <a:spcPts val="0"/>
              </a:spcBef>
              <a:buChar char="•"/>
              <a:defRPr sz="2800">
                <a:solidFill>
                  <a:srgbClr val="000000"/>
                </a:solidFill>
              </a:defRPr>
            </a:lvl4pPr>
            <a:lvl5pPr marL="0" indent="0" algn="ctr">
              <a:spcBef>
                <a:spcPts val="0"/>
              </a:spcBef>
              <a:buChar char="•"/>
              <a:defRPr sz="28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46" name="Shape 146"/>
          <p:cNvSpPr>
            <a:spLocks noGrp="1"/>
          </p:cNvSpPr>
          <p:nvPr>
            <p:ph type="sldNum" sz="quarter" idx="2"/>
          </p:nvPr>
        </p:nvSpPr>
        <p:spPr>
          <a:xfrm>
            <a:off x="0" y="857250"/>
            <a:ext cx="194261" cy="195551"/>
          </a:xfrm>
          <a:prstGeom prst="rect">
            <a:avLst/>
          </a:prstGeom>
        </p:spPr>
        <p:txBody>
          <a:bodyPr lIns="34275" tIns="34275" rIns="34275" bIns="34275" anchor="t"/>
          <a:lstStyle>
            <a:lvl1pPr algn="l">
              <a:defRPr sz="800">
                <a:solidFill>
                  <a:srgbClr val="000000"/>
                </a:solidFill>
                <a:latin typeface="Cabin"/>
                <a:ea typeface="Cabin"/>
                <a:cs typeface="Cabin"/>
                <a:sym typeface="Cabin"/>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11993"/>
            </a:gs>
            <a:gs pos="100000">
              <a:srgbClr val="6172BA"/>
            </a:gs>
            <a:gs pos="100000">
              <a:schemeClr val="accent1">
                <a:hueOff val="357503"/>
                <a:satOff val="-10351"/>
                <a:lumOff val="29273"/>
              </a:schemeClr>
            </a:gs>
          </a:gsLst>
          <a:lin ang="5400000" scaled="0"/>
        </a:gra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a:bodyPr>
          <a:lstStyle/>
          <a:p>
            <a:r>
              <a:t>Title Text</a:t>
            </a:r>
          </a:p>
        </p:txBody>
      </p:sp>
      <p:sp>
        <p:nvSpPr>
          <p:cNvPr id="3" name="Shape 3"/>
          <p:cNvSpPr>
            <a:spLocks noGrp="1"/>
          </p:cNvSpPr>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8422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transition spd="med"/>
  <p:txStyles>
    <p:titleStyle>
      <a:lvl1pPr marL="0" marR="0" indent="0" algn="ctr" defTabSz="91440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mn-lt"/>
          <a:ea typeface="+mn-ea"/>
          <a:cs typeface="+mn-cs"/>
          <a:sym typeface="Calibri"/>
        </a:defRPr>
      </a:lvl1pPr>
      <a:lvl2pPr marL="0" marR="0" indent="0" algn="ctr" defTabSz="91440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mn-lt"/>
          <a:ea typeface="+mn-ea"/>
          <a:cs typeface="+mn-cs"/>
          <a:sym typeface="Calibri"/>
        </a:defRPr>
      </a:lvl2pPr>
      <a:lvl3pPr marL="0" marR="0" indent="0" algn="ctr" defTabSz="91440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mn-lt"/>
          <a:ea typeface="+mn-ea"/>
          <a:cs typeface="+mn-cs"/>
          <a:sym typeface="Calibri"/>
        </a:defRPr>
      </a:lvl3pPr>
      <a:lvl4pPr marL="0" marR="0" indent="0" algn="ctr" defTabSz="91440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mn-lt"/>
          <a:ea typeface="+mn-ea"/>
          <a:cs typeface="+mn-cs"/>
          <a:sym typeface="Calibri"/>
        </a:defRPr>
      </a:lvl4pPr>
      <a:lvl5pPr marL="0" marR="0" indent="0" algn="ctr" defTabSz="91440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mn-lt"/>
          <a:ea typeface="+mn-ea"/>
          <a:cs typeface="+mn-cs"/>
          <a:sym typeface="Calibri"/>
        </a:defRPr>
      </a:lvl5pPr>
      <a:lvl6pPr marL="0" marR="0" indent="0" algn="ctr" defTabSz="91440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mn-lt"/>
          <a:ea typeface="+mn-ea"/>
          <a:cs typeface="+mn-cs"/>
          <a:sym typeface="Calibri"/>
        </a:defRPr>
      </a:lvl6pPr>
      <a:lvl7pPr marL="0" marR="0" indent="0" algn="ctr" defTabSz="91440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mn-lt"/>
          <a:ea typeface="+mn-ea"/>
          <a:cs typeface="+mn-cs"/>
          <a:sym typeface="Calibri"/>
        </a:defRPr>
      </a:lvl7pPr>
      <a:lvl8pPr marL="0" marR="0" indent="0" algn="ctr" defTabSz="91440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mn-lt"/>
          <a:ea typeface="+mn-ea"/>
          <a:cs typeface="+mn-cs"/>
          <a:sym typeface="Calibri"/>
        </a:defRPr>
      </a:lvl8pPr>
      <a:lvl9pPr marL="0" marR="0" indent="0" algn="ctr" defTabSz="914400" latinLnBrk="0">
        <a:lnSpc>
          <a:spcPct val="100000"/>
        </a:lnSpc>
        <a:spcBef>
          <a:spcPts val="0"/>
        </a:spcBef>
        <a:spcAft>
          <a:spcPts val="0"/>
        </a:spcAft>
        <a:buClrTx/>
        <a:buSzTx/>
        <a:buFontTx/>
        <a:buNone/>
        <a:tabLst/>
        <a:defRPr sz="4400" b="0" i="0" u="none" strike="noStrike" cap="none" spc="0" baseline="0">
          <a:ln>
            <a:noFill/>
          </a:ln>
          <a:solidFill>
            <a:srgbClr val="FFFFFF"/>
          </a:solidFill>
          <a:uFillTx/>
          <a:latin typeface="+mn-lt"/>
          <a:ea typeface="+mn-ea"/>
          <a:cs typeface="+mn-cs"/>
          <a:sym typeface="Calibri"/>
        </a:defRPr>
      </a:lvl9pPr>
    </p:titleStyle>
    <p:bodyStyle>
      <a:lvl1pPr marL="342900" marR="0" indent="-342900" algn="l" defTabSz="91440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FFFFFF"/>
          </a:solidFill>
          <a:uFillTx/>
          <a:latin typeface="+mn-lt"/>
          <a:ea typeface="+mn-ea"/>
          <a:cs typeface="+mn-cs"/>
          <a:sym typeface="Calibri"/>
        </a:defRPr>
      </a:lvl1pPr>
      <a:lvl2pPr marL="783771" marR="0" indent="-326571" algn="l" defTabSz="91440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FFFFFF"/>
          </a:solidFill>
          <a:uFillTx/>
          <a:latin typeface="+mn-lt"/>
          <a:ea typeface="+mn-ea"/>
          <a:cs typeface="+mn-cs"/>
          <a:sym typeface="Calibri"/>
        </a:defRPr>
      </a:lvl2pPr>
      <a:lvl3pPr marL="1219200" marR="0" indent="-304800" algn="l" defTabSz="91440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FFFFFF"/>
          </a:solidFill>
          <a:uFillTx/>
          <a:latin typeface="+mn-lt"/>
          <a:ea typeface="+mn-ea"/>
          <a:cs typeface="+mn-cs"/>
          <a:sym typeface="Calibri"/>
        </a:defRPr>
      </a:lvl3pPr>
      <a:lvl4pPr marL="1737360" marR="0" indent="-365760" algn="l" defTabSz="91440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FFFFFF"/>
          </a:solidFill>
          <a:uFillTx/>
          <a:latin typeface="+mn-lt"/>
          <a:ea typeface="+mn-ea"/>
          <a:cs typeface="+mn-cs"/>
          <a:sym typeface="Calibri"/>
        </a:defRPr>
      </a:lvl4pPr>
      <a:lvl5pPr marL="2194560" marR="0" indent="-365760" algn="l" defTabSz="91440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FFFFFF"/>
          </a:solidFill>
          <a:uFillTx/>
          <a:latin typeface="+mn-lt"/>
          <a:ea typeface="+mn-ea"/>
          <a:cs typeface="+mn-cs"/>
          <a:sym typeface="Calibri"/>
        </a:defRPr>
      </a:lvl5pPr>
      <a:lvl6pPr marL="2651760" marR="0" indent="-365760" algn="l" defTabSz="91440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FFFFFF"/>
          </a:solidFill>
          <a:uFillTx/>
          <a:latin typeface="+mn-lt"/>
          <a:ea typeface="+mn-ea"/>
          <a:cs typeface="+mn-cs"/>
          <a:sym typeface="Calibri"/>
        </a:defRPr>
      </a:lvl6pPr>
      <a:lvl7pPr marL="3108960" marR="0" indent="-365760" algn="l" defTabSz="91440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FFFFFF"/>
          </a:solidFill>
          <a:uFillTx/>
          <a:latin typeface="+mn-lt"/>
          <a:ea typeface="+mn-ea"/>
          <a:cs typeface="+mn-cs"/>
          <a:sym typeface="Calibri"/>
        </a:defRPr>
      </a:lvl7pPr>
      <a:lvl8pPr marL="3566159" marR="0" indent="-365759" algn="l" defTabSz="91440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FFFFFF"/>
          </a:solidFill>
          <a:uFillTx/>
          <a:latin typeface="+mn-lt"/>
          <a:ea typeface="+mn-ea"/>
          <a:cs typeface="+mn-cs"/>
          <a:sym typeface="Calibri"/>
        </a:defRPr>
      </a:lvl8pPr>
      <a:lvl9pPr marL="4023359" marR="0" indent="-365759" algn="l" defTabSz="91440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FFFFFF"/>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embeddedreading.com/" TargetMode="External"/><Relationship Id="rId4" Type="http://schemas.openxmlformats.org/officeDocument/2006/relationships/hyperlink" Target="mailto:michelejwhaley@gmail.com?subject=" TargetMode="External"/><Relationship Id="rId5"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4.png"/></Relationships>
</file>

<file path=ppt/slides/_rels/slide76.xml.rels><?xml version="1.0" encoding="UTF-8" standalone="yes"?>
<Relationships xmlns="http://schemas.openxmlformats.org/package/2006/relationships"><Relationship Id="rId3" Type="http://schemas.openxmlformats.org/officeDocument/2006/relationships/hyperlink" Target="http://www.embeddedreading.com/" TargetMode="External"/><Relationship Id="rId4" Type="http://schemas.openxmlformats.org/officeDocument/2006/relationships/hyperlink" Target="mailto:michelejwhaley@gmail.com?subject=" TargetMode="External"/><Relationship Id="rId5"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357503"/>
                <a:satOff val="-10351"/>
                <a:lumOff val="29273"/>
              </a:schemeClr>
            </a:gs>
            <a:gs pos="0">
              <a:srgbClr val="6172BA"/>
            </a:gs>
            <a:gs pos="100000">
              <a:srgbClr val="011993"/>
            </a:gs>
          </a:gsLst>
          <a:path path="circle">
            <a:fillToRect l="50000" t="50000" r="50000" b="50000"/>
          </a:path>
        </a:gradFill>
        <a:effectLst/>
      </p:bgPr>
    </p:bg>
    <p:spTree>
      <p:nvGrpSpPr>
        <p:cNvPr id="1" name=""/>
        <p:cNvGrpSpPr/>
        <p:nvPr/>
      </p:nvGrpSpPr>
      <p:grpSpPr>
        <a:xfrm>
          <a:off x="0" y="0"/>
          <a:ext cx="0" cy="0"/>
          <a:chOff x="0" y="0"/>
          <a:chExt cx="0" cy="0"/>
        </a:xfrm>
      </p:grpSpPr>
      <p:sp>
        <p:nvSpPr>
          <p:cNvPr id="164" name="Shape 164"/>
          <p:cNvSpPr>
            <a:spLocks noGrp="1"/>
          </p:cNvSpPr>
          <p:nvPr>
            <p:ph type="title"/>
          </p:nvPr>
        </p:nvSpPr>
        <p:spPr>
          <a:prstGeom prst="rect">
            <a:avLst/>
          </a:prstGeom>
        </p:spPr>
        <p:txBody>
          <a:bodyPr/>
          <a:lstStyle/>
          <a:p>
            <a:r>
              <a:t>Embedded Reading</a:t>
            </a:r>
          </a:p>
        </p:txBody>
      </p:sp>
      <p:sp>
        <p:nvSpPr>
          <p:cNvPr id="165" name="Shape 165"/>
          <p:cNvSpPr>
            <a:spLocks noGrp="1"/>
          </p:cNvSpPr>
          <p:nvPr>
            <p:ph type="body" idx="1"/>
          </p:nvPr>
        </p:nvSpPr>
        <p:spPr>
          <a:xfrm>
            <a:off x="457200" y="2006600"/>
            <a:ext cx="8229600" cy="4525963"/>
          </a:xfrm>
          <a:prstGeom prst="rect">
            <a:avLst/>
          </a:prstGeom>
          <a:solidFill>
            <a:srgbClr val="00B050"/>
          </a:solidFill>
          <a:ln w="38100">
            <a:solidFill>
              <a:srgbClr val="FFFFFF"/>
            </a:solidFill>
            <a:round/>
          </a:ln>
        </p:spPr>
        <p:txBody>
          <a:bodyPr>
            <a:normAutofit/>
          </a:bodyPr>
          <a:lstStyle/>
          <a:p>
            <a:pPr marL="0" indent="0" defTabSz="859536">
              <a:spcBef>
                <a:spcPts val="0"/>
              </a:spcBef>
              <a:buSzTx/>
              <a:buFontTx/>
              <a:buNone/>
              <a:defRPr sz="1692"/>
            </a:pPr>
            <a:endParaRPr dirty="0"/>
          </a:p>
          <a:p>
            <a:pPr marL="0" indent="0" defTabSz="859536">
              <a:spcBef>
                <a:spcPts val="0"/>
              </a:spcBef>
              <a:buSzTx/>
              <a:buFontTx/>
              <a:buNone/>
              <a:defRPr sz="1692"/>
            </a:pPr>
            <a:endParaRPr dirty="0"/>
          </a:p>
          <a:p>
            <a:pPr marL="0" indent="0" defTabSz="859536">
              <a:spcBef>
                <a:spcPts val="0"/>
              </a:spcBef>
              <a:buSzTx/>
              <a:buFontTx/>
              <a:buNone/>
              <a:defRPr sz="1692"/>
            </a:pPr>
            <a:endParaRPr dirty="0"/>
          </a:p>
          <a:p>
            <a:pPr marL="0" indent="0" defTabSz="859536">
              <a:spcBef>
                <a:spcPts val="0"/>
              </a:spcBef>
              <a:buSzTx/>
              <a:buFontTx/>
              <a:buNone/>
              <a:defRPr sz="1692"/>
            </a:pPr>
            <a:endParaRPr dirty="0"/>
          </a:p>
          <a:p>
            <a:pPr marL="0" indent="0" defTabSz="859536">
              <a:spcBef>
                <a:spcPts val="0"/>
              </a:spcBef>
              <a:buSzTx/>
              <a:buFontTx/>
              <a:buNone/>
              <a:defRPr sz="2914"/>
            </a:pPr>
            <a:r>
              <a:rPr dirty="0"/>
              <a:t>Laurie Clarcq and Michele Whaley </a:t>
            </a:r>
          </a:p>
          <a:p>
            <a:pPr marL="0" indent="0" defTabSz="859536">
              <a:spcBef>
                <a:spcPts val="0"/>
              </a:spcBef>
              <a:buSzTx/>
              <a:buFontTx/>
              <a:buNone/>
              <a:defRPr sz="2914"/>
            </a:pPr>
            <a:endParaRPr dirty="0"/>
          </a:p>
          <a:p>
            <a:pPr marL="0" indent="0" defTabSz="859536">
              <a:spcBef>
                <a:spcPts val="0"/>
              </a:spcBef>
              <a:buSzTx/>
              <a:buFontTx/>
              <a:buNone/>
              <a:defRPr sz="2914"/>
            </a:pPr>
            <a:r>
              <a:rPr u="sng" dirty="0">
                <a:uFill>
                  <a:solidFill>
                    <a:srgbClr val="0000FF"/>
                  </a:solidFill>
                </a:uFill>
                <a:hlinkClick r:id="rId3"/>
              </a:rPr>
              <a:t>www.EmbeddedReading.com</a:t>
            </a:r>
          </a:p>
          <a:p>
            <a:pPr marL="0" indent="0" defTabSz="859536">
              <a:spcBef>
                <a:spcPts val="0"/>
              </a:spcBef>
              <a:buSzTx/>
              <a:buFontTx/>
              <a:buNone/>
              <a:defRPr sz="2914"/>
            </a:pPr>
            <a:endParaRPr u="sng" dirty="0">
              <a:uFill>
                <a:solidFill>
                  <a:srgbClr val="0000FF"/>
                </a:solidFill>
              </a:uFill>
              <a:hlinkClick r:id="rId3"/>
            </a:endParaRPr>
          </a:p>
          <a:p>
            <a:pPr marL="0" indent="0" defTabSz="859536">
              <a:spcBef>
                <a:spcPts val="0"/>
              </a:spcBef>
              <a:buSzTx/>
              <a:buFontTx/>
              <a:buNone/>
              <a:defRPr sz="2914"/>
            </a:pPr>
            <a:r>
              <a:rPr u="sng" dirty="0">
                <a:uFill>
                  <a:solidFill>
                    <a:srgbClr val="0000FF"/>
                  </a:solidFill>
                </a:uFill>
                <a:hlinkClick r:id="rId4"/>
              </a:rPr>
              <a:t>michelejwhaley@gmail.com</a:t>
            </a:r>
            <a:r>
              <a:rPr dirty="0"/>
              <a:t> </a:t>
            </a:r>
          </a:p>
          <a:p>
            <a:pPr marL="0" indent="0" defTabSz="859536">
              <a:spcBef>
                <a:spcPts val="0"/>
              </a:spcBef>
              <a:buSzTx/>
              <a:buFontTx/>
              <a:buNone/>
              <a:defRPr sz="2914"/>
            </a:pPr>
            <a:r>
              <a:rPr dirty="0"/>
              <a:t>laurieclarcq@gmail.com</a:t>
            </a:r>
          </a:p>
          <a:p>
            <a:pPr marL="0" indent="0" defTabSz="859536">
              <a:spcBef>
                <a:spcPts val="0"/>
              </a:spcBef>
              <a:buSzTx/>
              <a:buFontTx/>
              <a:buNone/>
              <a:defRPr sz="2914"/>
            </a:pPr>
            <a:endParaRPr dirty="0"/>
          </a:p>
          <a:p>
            <a:pPr marL="0" indent="0" defTabSz="859536">
              <a:spcBef>
                <a:spcPts val="0"/>
              </a:spcBef>
              <a:buSzTx/>
              <a:buFontTx/>
              <a:buNone/>
              <a:defRPr sz="2914">
                <a:solidFill>
                  <a:srgbClr val="FFFB00"/>
                </a:solidFill>
              </a:defRPr>
            </a:pPr>
            <a:endParaRPr dirty="0"/>
          </a:p>
        </p:txBody>
      </p:sp>
      <p:pic>
        <p:nvPicPr>
          <p:cNvPr id="166" name="image1.pdf"/>
          <p:cNvPicPr>
            <a:picLocks noChangeAspect="1"/>
          </p:cNvPicPr>
          <p:nvPr/>
        </p:nvPicPr>
        <p:blipFill>
          <a:blip r:embed="rId5">
            <a:extLst/>
          </a:blip>
          <a:stretch>
            <a:fillRect/>
          </a:stretch>
        </p:blipFill>
        <p:spPr>
          <a:xfrm>
            <a:off x="3679516" y="1117600"/>
            <a:ext cx="1784968" cy="1773283"/>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357503"/>
                <a:satOff val="-10351"/>
                <a:lumOff val="29273"/>
              </a:schemeClr>
            </a:gs>
            <a:gs pos="0">
              <a:srgbClr val="6172BA"/>
            </a:gs>
            <a:gs pos="100000">
              <a:srgbClr val="011993"/>
            </a:gs>
          </a:gsLst>
          <a:path path="circle">
            <a:fillToRect l="50000" t="50000" r="50000" b="50000"/>
          </a:path>
        </a:gradFill>
        <a:effectLst/>
      </p:bgPr>
    </p:bg>
    <p:spTree>
      <p:nvGrpSpPr>
        <p:cNvPr id="1" name=""/>
        <p:cNvGrpSpPr/>
        <p:nvPr/>
      </p:nvGrpSpPr>
      <p:grpSpPr>
        <a:xfrm>
          <a:off x="0" y="0"/>
          <a:ext cx="0" cy="0"/>
          <a:chOff x="0" y="0"/>
          <a:chExt cx="0" cy="0"/>
        </a:xfrm>
      </p:grpSpPr>
      <p:sp>
        <p:nvSpPr>
          <p:cNvPr id="170" name="Shape 170"/>
          <p:cNvSpPr>
            <a:spLocks noGrp="1"/>
          </p:cNvSpPr>
          <p:nvPr>
            <p:ph type="title"/>
          </p:nvPr>
        </p:nvSpPr>
        <p:spPr>
          <a:prstGeom prst="rect">
            <a:avLst/>
          </a:prstGeom>
        </p:spPr>
        <p:txBody>
          <a:bodyPr/>
          <a:lstStyle/>
          <a:p>
            <a:r>
              <a:t>Embedded Reading</a:t>
            </a:r>
          </a:p>
        </p:txBody>
      </p:sp>
      <p:sp>
        <p:nvSpPr>
          <p:cNvPr id="171" name="Shape 171"/>
          <p:cNvSpPr>
            <a:spLocks noGrp="1"/>
          </p:cNvSpPr>
          <p:nvPr>
            <p:ph type="body" idx="1"/>
          </p:nvPr>
        </p:nvSpPr>
        <p:spPr>
          <a:xfrm>
            <a:off x="457200" y="1384300"/>
            <a:ext cx="8229600" cy="4525963"/>
          </a:xfrm>
          <a:prstGeom prst="rect">
            <a:avLst/>
          </a:prstGeom>
          <a:solidFill>
            <a:srgbClr val="00BA37"/>
          </a:solidFill>
          <a:ln w="38100">
            <a:solidFill>
              <a:srgbClr val="FFFFFF"/>
            </a:solidFill>
            <a:round/>
          </a:ln>
        </p:spPr>
        <p:txBody>
          <a:bodyPr/>
          <a:lstStyle/>
          <a:p>
            <a:pPr marL="0" indent="0">
              <a:spcBef>
                <a:spcPts val="0"/>
              </a:spcBef>
              <a:buSzTx/>
              <a:buFontTx/>
              <a:buNone/>
              <a:defRPr sz="1800"/>
            </a:pPr>
            <a:endParaRPr dirty="0"/>
          </a:p>
          <a:p>
            <a:pPr marL="0" indent="0">
              <a:spcBef>
                <a:spcPts val="0"/>
              </a:spcBef>
              <a:buSzTx/>
              <a:buFontTx/>
              <a:buNone/>
              <a:defRPr sz="1800"/>
            </a:pPr>
            <a:endParaRPr dirty="0"/>
          </a:p>
          <a:p>
            <a:pPr marL="0" indent="0">
              <a:spcBef>
                <a:spcPts val="0"/>
              </a:spcBef>
              <a:buSzTx/>
              <a:buFontTx/>
              <a:buNone/>
              <a:defRPr sz="1800"/>
            </a:pPr>
            <a:endParaRPr dirty="0"/>
          </a:p>
          <a:p>
            <a:pPr marL="0" indent="0">
              <a:spcBef>
                <a:spcPts val="0"/>
              </a:spcBef>
              <a:buSzTx/>
              <a:buFontTx/>
              <a:buNone/>
              <a:defRPr sz="1800"/>
            </a:pPr>
            <a:endParaRPr dirty="0"/>
          </a:p>
          <a:p>
            <a:pPr marL="0" indent="0">
              <a:spcBef>
                <a:spcPts val="0"/>
              </a:spcBef>
              <a:buSzTx/>
              <a:buFontTx/>
              <a:buNone/>
              <a:defRPr sz="1800"/>
            </a:pPr>
            <a:endParaRPr dirty="0"/>
          </a:p>
          <a:p>
            <a:pPr marL="0" indent="0">
              <a:spcBef>
                <a:spcPts val="0"/>
              </a:spcBef>
              <a:buSzTx/>
              <a:buFontTx/>
              <a:buNone/>
              <a:defRPr sz="1800"/>
            </a:pPr>
            <a:endParaRPr dirty="0"/>
          </a:p>
          <a:p>
            <a:pPr marL="0" indent="0">
              <a:spcBef>
                <a:spcPts val="0"/>
              </a:spcBef>
              <a:buSzTx/>
              <a:buFontTx/>
              <a:buNone/>
              <a:defRPr sz="3100"/>
            </a:pPr>
            <a:r>
              <a:rPr dirty="0"/>
              <a:t>Goals for today:</a:t>
            </a:r>
          </a:p>
          <a:p>
            <a:pPr marL="0" indent="0">
              <a:spcBef>
                <a:spcPts val="0"/>
              </a:spcBef>
              <a:buSzTx/>
              <a:buFontTx/>
              <a:buNone/>
              <a:defRPr sz="3100"/>
            </a:pPr>
            <a:endParaRPr dirty="0"/>
          </a:p>
          <a:p>
            <a:pPr marL="0" indent="0">
              <a:spcBef>
                <a:spcPts val="0"/>
              </a:spcBef>
              <a:buSzTx/>
              <a:buFontTx/>
              <a:buNone/>
              <a:defRPr sz="3100"/>
            </a:pPr>
            <a:r>
              <a:rPr dirty="0"/>
              <a:t>Understand what Embedded Reading is/why</a:t>
            </a:r>
          </a:p>
          <a:p>
            <a:pPr marL="0" indent="0">
              <a:spcBef>
                <a:spcPts val="0"/>
              </a:spcBef>
              <a:buSzTx/>
              <a:buFontTx/>
              <a:buNone/>
              <a:defRPr sz="3100"/>
            </a:pPr>
            <a:r>
              <a:rPr dirty="0"/>
              <a:t>Experience and write a Bottom-up ER</a:t>
            </a:r>
          </a:p>
          <a:p>
            <a:pPr marL="0" indent="0">
              <a:spcBef>
                <a:spcPts val="0"/>
              </a:spcBef>
              <a:buSzTx/>
              <a:buFontTx/>
              <a:buNone/>
              <a:defRPr sz="3100"/>
            </a:pPr>
            <a:endParaRPr dirty="0"/>
          </a:p>
        </p:txBody>
      </p:sp>
      <p:pic>
        <p:nvPicPr>
          <p:cNvPr id="172" name="image1.pdf"/>
          <p:cNvPicPr>
            <a:picLocks noChangeAspect="1"/>
          </p:cNvPicPr>
          <p:nvPr/>
        </p:nvPicPr>
        <p:blipFill>
          <a:blip r:embed="rId3">
            <a:extLst/>
          </a:blip>
          <a:stretch>
            <a:fillRect/>
          </a:stretch>
        </p:blipFill>
        <p:spPr>
          <a:xfrm>
            <a:off x="3276600" y="1143000"/>
            <a:ext cx="2301065" cy="2286000"/>
          </a:xfrm>
          <a:prstGeom prst="rect">
            <a:avLst/>
          </a:prstGeom>
          <a:ln w="12700">
            <a:miter lim="400000"/>
          </a:ln>
        </p:spPr>
      </p:pic>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1"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a:solidFill>
            <a:srgbClr val="00B050"/>
          </a:solidFill>
        </p:spPr>
        <p:txBody>
          <a:bodyPr>
            <a:normAutofit fontScale="85000" lnSpcReduction="10000"/>
          </a:bodyPr>
          <a:lstStyle/>
          <a:p>
            <a:r>
              <a:rPr lang="en-US" dirty="0"/>
              <a:t>This PowerPoint is available for you to use in order to review the concepts and ideas that we shared with you in our workshop.  It is also available in order to share the concept of Embedded Reading with other interested educators.</a:t>
            </a:r>
          </a:p>
          <a:p>
            <a:endParaRPr lang="en-US" dirty="0"/>
          </a:p>
          <a:p>
            <a:r>
              <a:rPr lang="en-US" dirty="0"/>
              <a:t>We request that you not sell this PowerPoint nor distribute it other than for the purpose for which it was intended.</a:t>
            </a:r>
          </a:p>
          <a:p>
            <a:endParaRPr lang="en-US" dirty="0"/>
          </a:p>
          <a:p>
            <a:r>
              <a:rPr lang="en-US" dirty="0"/>
              <a:t>Thank you,   Laurie and Michele</a:t>
            </a:r>
          </a:p>
          <a:p>
            <a:endParaRPr lang="en-US" dirty="0"/>
          </a:p>
        </p:txBody>
      </p:sp>
    </p:spTree>
    <p:extLst>
      <p:ext uri="{BB962C8B-B14F-4D97-AF65-F5344CB8AC3E}">
        <p14:creationId xmlns:p14="http://schemas.microsoft.com/office/powerpoint/2010/main" val="100106463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2" name="Group 192"/>
          <p:cNvGrpSpPr/>
          <p:nvPr/>
        </p:nvGrpSpPr>
        <p:grpSpPr>
          <a:xfrm>
            <a:off x="217487" y="494903"/>
            <a:ext cx="8709026" cy="5868194"/>
            <a:chOff x="0" y="0"/>
            <a:chExt cx="8709025" cy="5868193"/>
          </a:xfrm>
        </p:grpSpPr>
        <p:pic>
          <p:nvPicPr>
            <p:cNvPr id="191" name="Screen Shot 2016-07-23 at 1.50.19 PM.png"/>
            <p:cNvPicPr>
              <a:picLocks noChangeAspect="1"/>
            </p:cNvPicPr>
            <p:nvPr/>
          </p:nvPicPr>
          <p:blipFill>
            <a:blip r:embed="rId2">
              <a:extLst/>
            </a:blip>
            <a:srcRect l="5555" r="9583"/>
            <a:stretch>
              <a:fillRect/>
            </a:stretch>
          </p:blipFill>
          <p:spPr>
            <a:xfrm>
              <a:off x="57150" y="57150"/>
              <a:ext cx="8594581" cy="5753731"/>
            </a:xfrm>
            <a:prstGeom prst="rect">
              <a:avLst/>
            </a:prstGeom>
            <a:ln>
              <a:noFill/>
            </a:ln>
            <a:effectLst/>
          </p:spPr>
        </p:pic>
        <p:pic>
          <p:nvPicPr>
            <p:cNvPr id="190" name="Picture 189"/>
            <p:cNvPicPr>
              <a:picLocks/>
            </p:cNvPicPr>
            <p:nvPr/>
          </p:nvPicPr>
          <p:blipFill>
            <a:blip r:embed="rId3">
              <a:extLst/>
            </a:blip>
            <a:stretch>
              <a:fillRect/>
            </a:stretch>
          </p:blipFill>
          <p:spPr>
            <a:xfrm>
              <a:off x="0" y="0"/>
              <a:ext cx="8709025" cy="5868194"/>
            </a:xfrm>
            <a:prstGeom prst="rect">
              <a:avLst/>
            </a:prstGeom>
            <a:effectLst/>
          </p:spPr>
        </p:pic>
      </p:gr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hape 194"/>
          <p:cNvSpPr>
            <a:spLocks noGrp="1"/>
          </p:cNvSpPr>
          <p:nvPr>
            <p:ph type="body" idx="1"/>
          </p:nvPr>
        </p:nvSpPr>
        <p:spPr>
          <a:xfrm>
            <a:off x="457200" y="348297"/>
            <a:ext cx="8229600" cy="6161407"/>
          </a:xfrm>
          <a:prstGeom prst="rect">
            <a:avLst/>
          </a:prstGeom>
          <a:ln w="38100">
            <a:solidFill>
              <a:srgbClr val="FFFF01"/>
            </a:solidFill>
            <a:round/>
          </a:ln>
        </p:spPr>
        <p:txBody>
          <a:bodyPr/>
          <a:lstStyle/>
          <a:p>
            <a:pPr marL="0" indent="0">
              <a:buSzTx/>
              <a:buNone/>
            </a:pPr>
            <a:r>
              <a:rPr dirty="0"/>
              <a:t>The purpose of language</a:t>
            </a:r>
          </a:p>
          <a:p>
            <a:pPr marL="0" indent="0">
              <a:buSzTx/>
              <a:buNone/>
            </a:pPr>
            <a:r>
              <a:rPr dirty="0"/>
              <a:t>        used in communication</a:t>
            </a:r>
          </a:p>
          <a:p>
            <a:pPr marL="0" indent="0">
              <a:buSzTx/>
              <a:buNone/>
            </a:pPr>
            <a:r>
              <a:rPr dirty="0"/>
              <a:t>              is to put a picture</a:t>
            </a:r>
          </a:p>
          <a:p>
            <a:pPr marL="0" indent="0">
              <a:buSzTx/>
              <a:buNone/>
            </a:pPr>
            <a:r>
              <a:rPr dirty="0"/>
              <a:t>                     in the heart, and/or mind</a:t>
            </a:r>
          </a:p>
          <a:p>
            <a:pPr marL="0" indent="0">
              <a:buSzTx/>
              <a:buNone/>
            </a:pPr>
            <a:r>
              <a:rPr dirty="0"/>
              <a:t>                              of another person.</a:t>
            </a:r>
          </a:p>
        </p:txBody>
      </p:sp>
      <p:grpSp>
        <p:nvGrpSpPr>
          <p:cNvPr id="197" name="Group 197"/>
          <p:cNvGrpSpPr/>
          <p:nvPr/>
        </p:nvGrpSpPr>
        <p:grpSpPr>
          <a:xfrm>
            <a:off x="4591050" y="3390729"/>
            <a:ext cx="3950494" cy="2921398"/>
            <a:chOff x="0" y="0"/>
            <a:chExt cx="3950493" cy="2921396"/>
          </a:xfrm>
        </p:grpSpPr>
        <p:pic>
          <p:nvPicPr>
            <p:cNvPr id="196" name="image3.png"/>
            <p:cNvPicPr>
              <a:picLocks noChangeAspect="1"/>
            </p:cNvPicPr>
            <p:nvPr/>
          </p:nvPicPr>
          <p:blipFill>
            <a:blip r:embed="rId3">
              <a:extLst/>
            </a:blip>
            <a:srcRect l="23423" t="21468" r="23423" b="26299"/>
            <a:stretch>
              <a:fillRect/>
            </a:stretch>
          </p:blipFill>
          <p:spPr>
            <a:xfrm>
              <a:off x="19050" y="19050"/>
              <a:ext cx="3912238" cy="2883380"/>
            </a:xfrm>
            <a:prstGeom prst="rect">
              <a:avLst/>
            </a:prstGeom>
            <a:ln>
              <a:noFill/>
            </a:ln>
            <a:effectLst/>
          </p:spPr>
        </p:pic>
        <p:pic>
          <p:nvPicPr>
            <p:cNvPr id="195" name="Picture 194"/>
            <p:cNvPicPr>
              <a:picLocks/>
            </p:cNvPicPr>
            <p:nvPr/>
          </p:nvPicPr>
          <p:blipFill>
            <a:blip r:embed="rId4">
              <a:extLst/>
            </a:blip>
            <a:stretch>
              <a:fillRect/>
            </a:stretch>
          </p:blipFill>
          <p:spPr>
            <a:xfrm>
              <a:off x="0" y="0"/>
              <a:ext cx="3950494" cy="2921397"/>
            </a:xfrm>
            <a:prstGeom prst="rect">
              <a:avLst/>
            </a:prstGeom>
            <a:effectLst/>
          </p:spPr>
        </p:pic>
      </p:grpSp>
      <p:sp>
        <p:nvSpPr>
          <p:cNvPr id="198" name="Shape 198"/>
          <p:cNvSpPr/>
          <p:nvPr/>
        </p:nvSpPr>
        <p:spPr>
          <a:xfrm>
            <a:off x="4785482" y="5726429"/>
            <a:ext cx="1995809" cy="459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500"/>
            </a:lvl1pPr>
          </a:lstStyle>
          <a:p>
            <a:r>
              <a:t>Laurie Clarcq</a:t>
            </a:r>
          </a:p>
        </p:txBody>
      </p:sp>
      <p:sp>
        <p:nvSpPr>
          <p:cNvPr id="2" name="TextBox 1"/>
          <p:cNvSpPr txBox="1"/>
          <p:nvPr/>
        </p:nvSpPr>
        <p:spPr>
          <a:xfrm>
            <a:off x="842963" y="6186170"/>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3" name="TextBox 2"/>
          <p:cNvSpPr txBox="1"/>
          <p:nvPr/>
        </p:nvSpPr>
        <p:spPr>
          <a:xfrm>
            <a:off x="728663" y="5943600"/>
            <a:ext cx="226600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smtClean="0">
                <a:ln>
                  <a:noFill/>
                </a:ln>
                <a:solidFill>
                  <a:schemeClr val="tx2">
                    <a:lumMod val="20000"/>
                    <a:lumOff val="80000"/>
                  </a:schemeClr>
                </a:solidFill>
                <a:effectLst/>
                <a:uFillTx/>
                <a:latin typeface="+mn-lt"/>
                <a:ea typeface="+mn-ea"/>
                <a:cs typeface="+mn-cs"/>
                <a:sym typeface="Calibri"/>
              </a:rPr>
              <a:t>©2017 Clarcq, Whaley </a:t>
            </a:r>
            <a:endParaRPr kumimoji="0" lang="en-US" sz="1800" b="0" i="0" u="none" strike="noStrike" cap="none" spc="0" normalizeH="0" baseline="0" dirty="0">
              <a:ln>
                <a:noFill/>
              </a:ln>
              <a:solidFill>
                <a:schemeClr val="tx2">
                  <a:lumMod val="20000"/>
                  <a:lumOff val="80000"/>
                </a:schemeClr>
              </a:solidFill>
              <a:effectLst/>
              <a:uFillTx/>
              <a:latin typeface="+mn-lt"/>
              <a:ea typeface="+mn-ea"/>
              <a:cs typeface="+mn-cs"/>
              <a:sym typeface="Calibri"/>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202"/>
          <p:cNvSpPr>
            <a:spLocks noGrp="1"/>
          </p:cNvSpPr>
          <p:nvPr>
            <p:ph type="title" idx="4294967295"/>
          </p:nvPr>
        </p:nvSpPr>
        <p:spPr>
          <a:prstGeom prst="rect">
            <a:avLst/>
          </a:prstGeom>
        </p:spPr>
        <p:txBody>
          <a:bodyPr>
            <a:normAutofit fontScale="90000"/>
          </a:bodyPr>
          <a:lstStyle/>
          <a:p>
            <a:pPr defTabSz="832104">
              <a:defRPr sz="3549"/>
            </a:pPr>
            <a:r>
              <a:t>Creating a picture in the heart/mind</a:t>
            </a:r>
            <a:br/>
            <a:endParaRPr/>
          </a:p>
        </p:txBody>
      </p:sp>
      <p:pic>
        <p:nvPicPr>
          <p:cNvPr id="203" name="image19.jpg"/>
          <p:cNvPicPr>
            <a:picLocks noChangeAspect="1"/>
          </p:cNvPicPr>
          <p:nvPr/>
        </p:nvPicPr>
        <p:blipFill>
          <a:blip r:embed="rId2">
            <a:extLst/>
          </a:blip>
          <a:stretch>
            <a:fillRect/>
          </a:stretch>
        </p:blipFill>
        <p:spPr>
          <a:xfrm>
            <a:off x="2827666" y="1600200"/>
            <a:ext cx="3488668" cy="4525963"/>
          </a:xfrm>
          <a:prstGeom prst="rect">
            <a:avLst/>
          </a:prstGeom>
          <a:ln w="12700">
            <a:miter lim="400000"/>
          </a:ln>
        </p:spPr>
      </p:pic>
      <p:sp>
        <p:nvSpPr>
          <p:cNvPr id="2" name="TextBox 1"/>
          <p:cNvSpPr txBox="1"/>
          <p:nvPr/>
        </p:nvSpPr>
        <p:spPr>
          <a:xfrm>
            <a:off x="6672263" y="6243638"/>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Shape 205"/>
          <p:cNvSpPr/>
          <p:nvPr/>
        </p:nvSpPr>
        <p:spPr>
          <a:xfrm>
            <a:off x="468578" y="1141570"/>
            <a:ext cx="4716563" cy="26259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lvl="4" indent="0">
              <a:defRPr sz="4400">
                <a:latin typeface="Helvetica Neue"/>
                <a:ea typeface="Helvetica Neue"/>
                <a:cs typeface="Helvetica Neue"/>
                <a:sym typeface="Helvetica Neue"/>
              </a:defRPr>
            </a:pPr>
            <a:r>
              <a:t>eta       </a:t>
            </a:r>
            <a:r>
              <a:rPr>
                <a:solidFill>
                  <a:srgbClr val="66B132"/>
                </a:solidFill>
              </a:rPr>
              <a:t>this is</a:t>
            </a:r>
            <a:r>
              <a:t> </a:t>
            </a:r>
          </a:p>
          <a:p>
            <a:pPr lvl="2" indent="0">
              <a:defRPr sz="4400">
                <a:latin typeface="Helvetica Neue"/>
                <a:ea typeface="Helvetica Neue"/>
                <a:cs typeface="Helvetica Neue"/>
                <a:sym typeface="Helvetica Neue"/>
              </a:defRPr>
            </a:pPr>
            <a:r>
              <a:t>i            </a:t>
            </a:r>
            <a:r>
              <a:rPr>
                <a:solidFill>
                  <a:srgbClr val="66B132"/>
                </a:solidFill>
              </a:rPr>
              <a:t>and</a:t>
            </a:r>
          </a:p>
          <a:p>
            <a:pPr lvl="1" indent="0">
              <a:defRPr sz="4400">
                <a:latin typeface="Helvetica Neue"/>
                <a:ea typeface="Helvetica Neue"/>
                <a:cs typeface="Helvetica Neue"/>
                <a:sym typeface="Helvetica Neue"/>
              </a:defRPr>
            </a:pPr>
            <a:r>
              <a:t>yedut v </a:t>
            </a:r>
            <a:r>
              <a:rPr>
                <a:solidFill>
                  <a:srgbClr val="66B132"/>
                </a:solidFill>
              </a:rPr>
              <a:t>they go to</a:t>
            </a:r>
          </a:p>
          <a:p>
            <a:pPr lvl="1" indent="0">
              <a:defRPr sz="4400">
                <a:latin typeface="Helvetica Neue"/>
                <a:ea typeface="Helvetica Neue"/>
                <a:cs typeface="Helvetica Neue"/>
                <a:sym typeface="Helvetica Neue"/>
              </a:defRPr>
            </a:pPr>
            <a:r>
              <a:t>rad(a)   </a:t>
            </a:r>
            <a:r>
              <a:rPr>
                <a:solidFill>
                  <a:srgbClr val="66B132"/>
                </a:solidFill>
              </a:rPr>
              <a:t>happy</a:t>
            </a:r>
          </a:p>
        </p:txBody>
      </p:sp>
      <p:pic>
        <p:nvPicPr>
          <p:cNvPr id="206" name="image3.png"/>
          <p:cNvPicPr>
            <a:picLocks noChangeAspect="1"/>
          </p:cNvPicPr>
          <p:nvPr/>
        </p:nvPicPr>
        <p:blipFill>
          <a:blip r:embed="rId2">
            <a:extLst/>
          </a:blip>
          <a:stretch>
            <a:fillRect/>
          </a:stretch>
        </p:blipFill>
        <p:spPr>
          <a:xfrm>
            <a:off x="5214937" y="1259085"/>
            <a:ext cx="2390924" cy="2390925"/>
          </a:xfrm>
          <a:prstGeom prst="rect">
            <a:avLst/>
          </a:prstGeom>
          <a:ln w="12700">
            <a:miter lim="400000"/>
          </a:ln>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hape 208"/>
          <p:cNvSpPr>
            <a:spLocks noGrp="1"/>
          </p:cNvSpPr>
          <p:nvPr>
            <p:ph type="title" idx="4294967295"/>
          </p:nvPr>
        </p:nvSpPr>
        <p:spPr>
          <a:xfrm rot="10800000">
            <a:off x="381000" y="228600"/>
            <a:ext cx="8229600" cy="76200"/>
          </a:xfrm>
          <a:prstGeom prst="rect">
            <a:avLst/>
          </a:prstGeom>
        </p:spPr>
        <p:txBody>
          <a:bodyPr>
            <a:normAutofit fontScale="90000"/>
          </a:bodyPr>
          <a:lstStyle>
            <a:lvl1pPr>
              <a:defRPr sz="3900">
                <a:solidFill>
                  <a:srgbClr val="000000"/>
                </a:solidFill>
              </a:defRPr>
            </a:lvl1pPr>
          </a:lstStyle>
          <a:p>
            <a:r>
              <a:t/>
            </a:r>
            <a:br/>
            <a:endParaRPr/>
          </a:p>
        </p:txBody>
      </p:sp>
      <p:sp>
        <p:nvSpPr>
          <p:cNvPr id="209" name="Shape 209"/>
          <p:cNvSpPr>
            <a:spLocks noGrp="1"/>
          </p:cNvSpPr>
          <p:nvPr>
            <p:ph type="body" idx="4294967295"/>
          </p:nvPr>
        </p:nvSpPr>
        <p:spPr>
          <a:xfrm>
            <a:off x="457200" y="380999"/>
            <a:ext cx="8229600" cy="5745165"/>
          </a:xfrm>
          <a:prstGeom prst="rect">
            <a:avLst/>
          </a:prstGeom>
        </p:spPr>
        <p:txBody>
          <a:bodyPr/>
          <a:lstStyle/>
          <a:p>
            <a:pPr marL="0" indent="0" algn="ctr">
              <a:spcBef>
                <a:spcPts val="1500"/>
              </a:spcBef>
              <a:buSzTx/>
              <a:buNone/>
              <a:defRPr sz="6600"/>
            </a:pPr>
            <a:r>
              <a:t>Stage one:</a:t>
            </a:r>
            <a:br/>
            <a:r>
              <a:t>Hear It = Visualize It</a:t>
            </a:r>
          </a:p>
        </p:txBody>
      </p:sp>
      <p:pic>
        <p:nvPicPr>
          <p:cNvPr id="210" name="image16.png"/>
          <p:cNvPicPr>
            <a:picLocks noChangeAspect="1"/>
          </p:cNvPicPr>
          <p:nvPr/>
        </p:nvPicPr>
        <p:blipFill>
          <a:blip r:embed="rId2">
            <a:extLst/>
          </a:blip>
          <a:stretch>
            <a:fillRect/>
          </a:stretch>
        </p:blipFill>
        <p:spPr>
          <a:xfrm>
            <a:off x="5016500" y="3200694"/>
            <a:ext cx="3309586" cy="2867026"/>
          </a:xfrm>
          <a:prstGeom prst="rect">
            <a:avLst/>
          </a:prstGeom>
          <a:ln w="12700">
            <a:miter lim="400000"/>
          </a:ln>
        </p:spPr>
      </p:pic>
      <p:grpSp>
        <p:nvGrpSpPr>
          <p:cNvPr id="216" name="Group 216"/>
          <p:cNvGrpSpPr/>
          <p:nvPr/>
        </p:nvGrpSpPr>
        <p:grpSpPr>
          <a:xfrm>
            <a:off x="759480" y="2597443"/>
            <a:ext cx="4533537" cy="2061400"/>
            <a:chOff x="0" y="0"/>
            <a:chExt cx="4533536" cy="2061398"/>
          </a:xfrm>
        </p:grpSpPr>
        <p:sp>
          <p:nvSpPr>
            <p:cNvPr id="211" name="Shape 211"/>
            <p:cNvSpPr/>
            <p:nvPr/>
          </p:nvSpPr>
          <p:spPr>
            <a:xfrm>
              <a:off x="-1" y="0"/>
              <a:ext cx="2975742" cy="2061399"/>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chemeClr val="accent1"/>
            </a:solidFill>
            <a:ln w="25400" cap="flat">
              <a:solidFill>
                <a:srgbClr val="3A5E8A"/>
              </a:solidFill>
              <a:prstDash val="solid"/>
              <a:round/>
            </a:ln>
            <a:effectLst/>
          </p:spPr>
          <p:txBody>
            <a:bodyPr wrap="square" lIns="45719" tIns="45719" rIns="45719" bIns="45719" numCol="1" anchor="ctr">
              <a:noAutofit/>
            </a:bodyPr>
            <a:lstStyle/>
            <a:p>
              <a:pPr algn="ctr">
                <a:defRPr>
                  <a:solidFill>
                    <a:srgbClr val="FFFFFF"/>
                  </a:solidFill>
                </a:defRPr>
              </a:pPr>
              <a:endParaRPr/>
            </a:p>
          </p:txBody>
        </p:sp>
        <p:sp>
          <p:nvSpPr>
            <p:cNvPr id="212" name="Shape 212"/>
            <p:cNvSpPr/>
            <p:nvPr/>
          </p:nvSpPr>
          <p:spPr>
            <a:xfrm>
              <a:off x="3224424" y="1247043"/>
              <a:ext cx="342901" cy="342901"/>
            </a:xfrm>
            <a:prstGeom prst="ellipse">
              <a:avLst/>
            </a:prstGeom>
            <a:solidFill>
              <a:schemeClr val="accent1"/>
            </a:solidFill>
            <a:ln w="25400" cap="flat">
              <a:solidFill>
                <a:srgbClr val="3A5E8A"/>
              </a:solidFill>
              <a:prstDash val="solid"/>
              <a:round/>
            </a:ln>
            <a:effectLst/>
          </p:spPr>
          <p:txBody>
            <a:bodyPr wrap="square" lIns="45719" tIns="45719" rIns="45719" bIns="45719" numCol="1" anchor="ctr">
              <a:noAutofit/>
            </a:bodyPr>
            <a:lstStyle/>
            <a:p>
              <a:pPr algn="ctr">
                <a:defRPr>
                  <a:solidFill>
                    <a:srgbClr val="FFFFFF"/>
                  </a:solidFill>
                </a:defRPr>
              </a:pPr>
              <a:endParaRPr/>
            </a:p>
          </p:txBody>
        </p:sp>
        <p:sp>
          <p:nvSpPr>
            <p:cNvPr id="213" name="Shape 213"/>
            <p:cNvSpPr/>
            <p:nvPr/>
          </p:nvSpPr>
          <p:spPr>
            <a:xfrm>
              <a:off x="3877784" y="1428107"/>
              <a:ext cx="228601" cy="228601"/>
            </a:xfrm>
            <a:prstGeom prst="ellipse">
              <a:avLst/>
            </a:prstGeom>
            <a:solidFill>
              <a:schemeClr val="accent1"/>
            </a:solidFill>
            <a:ln w="25400" cap="flat">
              <a:solidFill>
                <a:srgbClr val="3A5E8A"/>
              </a:solidFill>
              <a:prstDash val="solid"/>
              <a:round/>
            </a:ln>
            <a:effectLst/>
          </p:spPr>
          <p:txBody>
            <a:bodyPr wrap="square" lIns="45719" tIns="45719" rIns="45719" bIns="45719" numCol="1" anchor="ctr">
              <a:noAutofit/>
            </a:bodyPr>
            <a:lstStyle/>
            <a:p>
              <a:pPr algn="ctr">
                <a:defRPr>
                  <a:solidFill>
                    <a:srgbClr val="FFFFFF"/>
                  </a:solidFill>
                </a:defRPr>
              </a:pPr>
              <a:endParaRPr/>
            </a:p>
          </p:txBody>
        </p:sp>
        <p:sp>
          <p:nvSpPr>
            <p:cNvPr id="214" name="Shape 214"/>
            <p:cNvSpPr/>
            <p:nvPr/>
          </p:nvSpPr>
          <p:spPr>
            <a:xfrm>
              <a:off x="4419236" y="1585912"/>
              <a:ext cx="114301" cy="114301"/>
            </a:xfrm>
            <a:prstGeom prst="ellipse">
              <a:avLst/>
            </a:prstGeom>
            <a:solidFill>
              <a:schemeClr val="accent1"/>
            </a:solidFill>
            <a:ln w="25400" cap="flat">
              <a:solidFill>
                <a:srgbClr val="3A5E8A"/>
              </a:solidFill>
              <a:prstDash val="solid"/>
              <a:round/>
            </a:ln>
            <a:effectLst/>
          </p:spPr>
          <p:txBody>
            <a:bodyPr wrap="square" lIns="45719" tIns="45719" rIns="45719" bIns="45719" numCol="1" anchor="ctr">
              <a:noAutofit/>
            </a:bodyPr>
            <a:lstStyle/>
            <a:p>
              <a:pPr algn="ctr">
                <a:defRPr>
                  <a:solidFill>
                    <a:srgbClr val="FFFFFF"/>
                  </a:solidFill>
                </a:defRPr>
              </a:pPr>
              <a:endParaRPr/>
            </a:p>
          </p:txBody>
        </p:sp>
        <p:sp>
          <p:nvSpPr>
            <p:cNvPr id="215" name="Shape 215"/>
            <p:cNvSpPr/>
            <p:nvPr/>
          </p:nvSpPr>
          <p:spPr>
            <a:xfrm>
              <a:off x="151101" y="104820"/>
              <a:ext cx="2726773" cy="1750198"/>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cubicBezTo>
                    <a:pt x="899" y="14066"/>
                    <a:pt x="417" y="13902"/>
                    <a:pt x="0" y="13542"/>
                  </a:cubicBezTo>
                  <a:moveTo>
                    <a:pt x="2598" y="19137"/>
                  </a:moveTo>
                  <a:cubicBezTo>
                    <a:pt x="2405" y="19250"/>
                    <a:pt x="2202" y="19325"/>
                    <a:pt x="1994" y="19361"/>
                  </a:cubicBezTo>
                  <a:moveTo>
                    <a:pt x="7802" y="21600"/>
                  </a:moveTo>
                  <a:lnTo>
                    <a:pt x="7802" y="21600"/>
                  </a:lnTo>
                  <a:cubicBezTo>
                    <a:pt x="7657" y="21279"/>
                    <a:pt x="7535" y="20936"/>
                    <a:pt x="7438" y="20577"/>
                  </a:cubicBezTo>
                  <a:moveTo>
                    <a:pt x="14532" y="19050"/>
                  </a:moveTo>
                  <a:cubicBezTo>
                    <a:pt x="14510" y="19430"/>
                    <a:pt x="14462" y="19806"/>
                    <a:pt x="14386" y="20172"/>
                  </a:cubicBezTo>
                  <a:moveTo>
                    <a:pt x="17421" y="12116"/>
                  </a:moveTo>
                  <a:cubicBezTo>
                    <a:pt x="18505" y="12890"/>
                    <a:pt x="19193" y="14504"/>
                    <a:pt x="19193" y="16273"/>
                  </a:cubicBezTo>
                  <a:moveTo>
                    <a:pt x="21600" y="7649"/>
                  </a:moveTo>
                  <a:cubicBezTo>
                    <a:pt x="21423" y="8256"/>
                    <a:pt x="21153" y="8794"/>
                    <a:pt x="20811" y="9222"/>
                  </a:cubicBezTo>
                  <a:moveTo>
                    <a:pt x="19707" y="1814"/>
                  </a:moveTo>
                  <a:cubicBezTo>
                    <a:pt x="19737" y="2059"/>
                    <a:pt x="19751" y="2307"/>
                    <a:pt x="19749" y="2556"/>
                  </a:cubicBezTo>
                  <a:moveTo>
                    <a:pt x="14668" y="947"/>
                  </a:moveTo>
                  <a:cubicBezTo>
                    <a:pt x="14771" y="605"/>
                    <a:pt x="14907" y="286"/>
                    <a:pt x="15073" y="0"/>
                  </a:cubicBezTo>
                  <a:moveTo>
                    <a:pt x="10888" y="1399"/>
                  </a:moveTo>
                  <a:cubicBezTo>
                    <a:pt x="10930" y="1115"/>
                    <a:pt x="10996" y="841"/>
                    <a:pt x="11084" y="582"/>
                  </a:cubicBezTo>
                  <a:moveTo>
                    <a:pt x="6452" y="1676"/>
                  </a:move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3A5E8A"/>
              </a:solidFill>
              <a:prstDash val="solid"/>
              <a:round/>
            </a:ln>
            <a:effectLst/>
          </p:spPr>
          <p:txBody>
            <a:bodyPr wrap="square" lIns="45719" tIns="45719" rIns="45719" bIns="45719" numCol="1" anchor="ctr">
              <a:noAutofit/>
            </a:bodyPr>
            <a:lstStyle/>
            <a:p>
              <a:pPr algn="ctr">
                <a:defRPr>
                  <a:solidFill>
                    <a:srgbClr val="FFFFFF"/>
                  </a:solidFill>
                </a:defRPr>
              </a:pPr>
              <a:endParaRPr/>
            </a:p>
          </p:txBody>
        </p:sp>
      </p:grpSp>
      <p:sp>
        <p:nvSpPr>
          <p:cNvPr id="2" name="TextBox 1"/>
          <p:cNvSpPr txBox="1"/>
          <p:nvPr/>
        </p:nvSpPr>
        <p:spPr>
          <a:xfrm>
            <a:off x="6257925" y="6272213"/>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Shape 218"/>
          <p:cNvSpPr>
            <a:spLocks noGrp="1"/>
          </p:cNvSpPr>
          <p:nvPr>
            <p:ph type="title"/>
          </p:nvPr>
        </p:nvSpPr>
        <p:spPr>
          <a:xfrm>
            <a:off x="892968" y="4741664"/>
            <a:ext cx="7358064" cy="897434"/>
          </a:xfrm>
          <a:prstGeom prst="rect">
            <a:avLst/>
          </a:prstGeom>
        </p:spPr>
        <p:txBody>
          <a:bodyPr/>
          <a:lstStyle/>
          <a:p>
            <a:endParaRPr/>
          </a:p>
        </p:txBody>
      </p:sp>
      <p:pic>
        <p:nvPicPr>
          <p:cNvPr id="219" name="image6.png"/>
          <p:cNvPicPr>
            <a:picLocks noChangeAspect="1"/>
          </p:cNvPicPr>
          <p:nvPr/>
        </p:nvPicPr>
        <p:blipFill>
          <a:blip r:embed="rId2">
            <a:extLst/>
          </a:blip>
          <a:stretch>
            <a:fillRect/>
          </a:stretch>
        </p:blipFill>
        <p:spPr>
          <a:xfrm>
            <a:off x="1063399" y="857250"/>
            <a:ext cx="6896781" cy="5172586"/>
          </a:xfrm>
          <a:prstGeom prst="rect">
            <a:avLst/>
          </a:prstGeom>
          <a:ln w="12700">
            <a:miter lim="400000"/>
          </a:ln>
        </p:spPr>
      </p:pic>
      <p:sp>
        <p:nvSpPr>
          <p:cNvPr id="220" name="Shape 220"/>
          <p:cNvSpPr/>
          <p:nvPr/>
        </p:nvSpPr>
        <p:spPr>
          <a:xfrm>
            <a:off x="5425167" y="3051127"/>
            <a:ext cx="997889" cy="474981"/>
          </a:xfrm>
          <a:prstGeom prst="rect">
            <a:avLst/>
          </a:prstGeom>
          <a:ln w="12700">
            <a:miter lim="400000"/>
          </a:ln>
          <a:extLst>
            <a:ext uri="{C572A759-6A51-4108-AA02-DFA0A04FC94B}">
              <ma14:wrappingTextBoxFlag xmlns:ma14="http://schemas.microsoft.com/office/mac/drawingml/2011/main" val="1"/>
            </a:ext>
          </a:extLst>
        </p:spPr>
        <p:txBody>
          <a:bodyPr wrap="none" lIns="34289" tIns="34289" rIns="34289" bIns="34289">
            <a:spAutoFit/>
          </a:bodyPr>
          <a:lstStyle>
            <a:lvl1pPr>
              <a:defRPr sz="2800" b="1"/>
            </a:lvl1pPr>
          </a:lstStyle>
          <a:p>
            <a:r>
              <a:t>perro</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p:cNvSpPr/>
          <p:nvPr/>
        </p:nvSpPr>
        <p:spPr>
          <a:xfrm>
            <a:off x="1406391" y="614680"/>
            <a:ext cx="6331218" cy="212365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sz="4400">
                <a:solidFill>
                  <a:srgbClr val="FFFFFF"/>
                </a:solidFill>
              </a:defRPr>
            </a:lvl1pPr>
          </a:lstStyle>
          <a:p>
            <a:r>
              <a:rPr dirty="0"/>
              <a:t>Stage two:  </a:t>
            </a:r>
            <a:endParaRPr lang="en-US" dirty="0" smtClean="0"/>
          </a:p>
          <a:p>
            <a:r>
              <a:rPr dirty="0" smtClean="0"/>
              <a:t>Text </a:t>
            </a:r>
            <a:r>
              <a:rPr dirty="0"/>
              <a:t>is a code for language </a:t>
            </a:r>
            <a:endParaRPr lang="en-US" dirty="0" smtClean="0"/>
          </a:p>
          <a:p>
            <a:r>
              <a:rPr dirty="0" smtClean="0"/>
              <a:t>that </a:t>
            </a:r>
            <a:r>
              <a:rPr dirty="0"/>
              <a:t>you know.</a:t>
            </a:r>
          </a:p>
        </p:txBody>
      </p:sp>
      <p:sp>
        <p:nvSpPr>
          <p:cNvPr id="223" name="Shape 223"/>
          <p:cNvSpPr/>
          <p:nvPr/>
        </p:nvSpPr>
        <p:spPr>
          <a:xfrm>
            <a:off x="443924" y="3355594"/>
            <a:ext cx="8313103" cy="2301749"/>
          </a:xfrm>
          <a:prstGeom prst="rect">
            <a:avLst/>
          </a:prstGeom>
          <a:ln w="38100">
            <a:solidFill>
              <a:srgbClr val="FFFF01"/>
            </a:solidFill>
          </a:ln>
          <a:extLst>
            <a:ext uri="{C572A759-6A51-4108-AA02-DFA0A04FC94B}">
              <ma14:wrappingTextBoxFlag xmlns:ma14="http://schemas.microsoft.com/office/mac/drawingml/2011/main" val="1"/>
            </a:ext>
          </a:extLst>
        </p:spPr>
        <p:txBody>
          <a:bodyPr wrap="none" lIns="45719" rIns="45719">
            <a:spAutoFit/>
          </a:bodyPr>
          <a:lstStyle/>
          <a:p>
            <a:pPr>
              <a:spcBef>
                <a:spcPts val="700"/>
              </a:spcBef>
              <a:buFont typeface="Arial"/>
              <a:defRPr sz="3200">
                <a:solidFill>
                  <a:srgbClr val="FFFFFF"/>
                </a:solidFill>
              </a:defRPr>
            </a:pPr>
            <a:r>
              <a:t>“Sight words”                            “Decoding”</a:t>
            </a:r>
          </a:p>
          <a:p>
            <a:pPr>
              <a:spcBef>
                <a:spcPts val="700"/>
              </a:spcBef>
              <a:buFont typeface="Arial"/>
              <a:defRPr sz="3200">
                <a:solidFill>
                  <a:srgbClr val="FFFFFF"/>
                </a:solidFill>
              </a:defRPr>
            </a:pPr>
            <a:endParaRPr/>
          </a:p>
          <a:p>
            <a:pPr>
              <a:spcBef>
                <a:spcPts val="700"/>
              </a:spcBef>
              <a:buFont typeface="Arial"/>
              <a:defRPr sz="3200">
                <a:solidFill>
                  <a:srgbClr val="FFFFFF"/>
                </a:solidFill>
              </a:defRPr>
            </a:pPr>
            <a:endParaRPr/>
          </a:p>
          <a:p>
            <a:pPr>
              <a:spcBef>
                <a:spcPts val="700"/>
              </a:spcBef>
              <a:buFont typeface="Arial"/>
              <a:defRPr sz="3200">
                <a:solidFill>
                  <a:srgbClr val="FFFFFF"/>
                </a:solidFill>
              </a:defRPr>
            </a:pPr>
            <a:r>
              <a:t>Your brain should always be going back to…. </a:t>
            </a:r>
          </a:p>
        </p:txBody>
      </p:sp>
      <p:sp>
        <p:nvSpPr>
          <p:cNvPr id="2" name="TextBox 1"/>
          <p:cNvSpPr txBox="1"/>
          <p:nvPr/>
        </p:nvSpPr>
        <p:spPr>
          <a:xfrm>
            <a:off x="6400800" y="6457950"/>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a:spLocks noGrp="1"/>
          </p:cNvSpPr>
          <p:nvPr>
            <p:ph type="title"/>
          </p:nvPr>
        </p:nvSpPr>
        <p:spPr>
          <a:xfrm>
            <a:off x="892968" y="4741664"/>
            <a:ext cx="7358064" cy="897434"/>
          </a:xfrm>
          <a:prstGeom prst="rect">
            <a:avLst/>
          </a:prstGeom>
        </p:spPr>
        <p:txBody>
          <a:bodyPr/>
          <a:lstStyle/>
          <a:p>
            <a:endParaRPr/>
          </a:p>
        </p:txBody>
      </p:sp>
      <p:sp>
        <p:nvSpPr>
          <p:cNvPr id="226" name="Shape 226"/>
          <p:cNvSpPr>
            <a:spLocks noGrp="1"/>
          </p:cNvSpPr>
          <p:nvPr>
            <p:ph type="body" sz="quarter" idx="1"/>
          </p:nvPr>
        </p:nvSpPr>
        <p:spPr>
          <a:xfrm>
            <a:off x="-1" y="857250"/>
            <a:ext cx="2109377" cy="1582032"/>
          </a:xfrm>
          <a:prstGeom prst="rect">
            <a:avLst/>
          </a:prstGeom>
        </p:spPr>
        <p:txBody>
          <a:bodyPr/>
          <a:lstStyle/>
          <a:p>
            <a:endParaRPr/>
          </a:p>
        </p:txBody>
      </p:sp>
      <p:pic>
        <p:nvPicPr>
          <p:cNvPr id="227" name="image6.png"/>
          <p:cNvPicPr>
            <a:picLocks noChangeAspect="1"/>
          </p:cNvPicPr>
          <p:nvPr/>
        </p:nvPicPr>
        <p:blipFill>
          <a:blip r:embed="rId2">
            <a:extLst/>
          </a:blip>
          <a:stretch>
            <a:fillRect/>
          </a:stretch>
        </p:blipFill>
        <p:spPr>
          <a:xfrm>
            <a:off x="1063399" y="857250"/>
            <a:ext cx="6896781" cy="5172586"/>
          </a:xfrm>
          <a:prstGeom prst="rect">
            <a:avLst/>
          </a:prstGeom>
          <a:ln w="12700">
            <a:miter lim="400000"/>
          </a:ln>
        </p:spPr>
      </p:pic>
      <p:sp>
        <p:nvSpPr>
          <p:cNvPr id="228" name="Shape 228"/>
          <p:cNvSpPr/>
          <p:nvPr/>
        </p:nvSpPr>
        <p:spPr>
          <a:xfrm>
            <a:off x="5345566" y="2683734"/>
            <a:ext cx="1105020" cy="881381"/>
          </a:xfrm>
          <a:prstGeom prst="rect">
            <a:avLst/>
          </a:prstGeom>
          <a:ln w="12700">
            <a:miter lim="400000"/>
          </a:ln>
          <a:extLst>
            <a:ext uri="{C572A759-6A51-4108-AA02-DFA0A04FC94B}">
              <ma14:wrappingTextBoxFlag xmlns:ma14="http://schemas.microsoft.com/office/mac/drawingml/2011/main" val="1"/>
            </a:ext>
          </a:extLst>
        </p:spPr>
        <p:txBody>
          <a:bodyPr wrap="none" lIns="34289" tIns="34289" rIns="34289" bIns="34289">
            <a:spAutoFit/>
          </a:bodyPr>
          <a:lstStyle/>
          <a:p>
            <a:pPr>
              <a:defRPr sz="2800" b="1"/>
            </a:pPr>
            <a:r>
              <a:t>perro</a:t>
            </a:r>
          </a:p>
          <a:p>
            <a:pPr>
              <a:defRPr sz="2800" b="1"/>
            </a:pPr>
            <a:r>
              <a:t> </a:t>
            </a:r>
            <a:r>
              <a:rPr sz="2000">
                <a:solidFill>
                  <a:srgbClr val="0070C0"/>
                </a:solidFill>
              </a:rPr>
              <a:t>dog</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Shape 230"/>
          <p:cNvSpPr>
            <a:spLocks noGrp="1"/>
          </p:cNvSpPr>
          <p:nvPr>
            <p:ph type="title" idx="4294967295"/>
          </p:nvPr>
        </p:nvSpPr>
        <p:spPr>
          <a:prstGeom prst="rect">
            <a:avLst/>
          </a:prstGeom>
        </p:spPr>
        <p:txBody>
          <a:bodyPr>
            <a:normAutofit fontScale="90000"/>
          </a:bodyPr>
          <a:lstStyle/>
          <a:p>
            <a:pPr defTabSz="832104">
              <a:defRPr sz="3549"/>
            </a:pPr>
            <a:r>
              <a:t>Students who are not </a:t>
            </a:r>
          </a:p>
          <a:p>
            <a:pPr defTabSz="832104">
              <a:defRPr sz="3549"/>
            </a:pPr>
            <a:r>
              <a:rPr i="1">
                <a:solidFill>
                  <a:srgbClr val="DDFB5F"/>
                </a:solidFill>
              </a:rPr>
              <a:t>accomplished readers</a:t>
            </a:r>
            <a:r>
              <a:t>…</a:t>
            </a:r>
          </a:p>
        </p:txBody>
      </p:sp>
      <p:sp>
        <p:nvSpPr>
          <p:cNvPr id="231" name="Shape 231"/>
          <p:cNvSpPr>
            <a:spLocks noGrp="1"/>
          </p:cNvSpPr>
          <p:nvPr>
            <p:ph type="body" sz="half" idx="4294967295"/>
          </p:nvPr>
        </p:nvSpPr>
        <p:spPr>
          <a:xfrm>
            <a:off x="800099" y="1587500"/>
            <a:ext cx="7543801" cy="2316163"/>
          </a:xfrm>
          <a:prstGeom prst="rect">
            <a:avLst/>
          </a:prstGeom>
        </p:spPr>
        <p:txBody>
          <a:bodyPr/>
          <a:lstStyle/>
          <a:p>
            <a:pPr marL="0" indent="0">
              <a:buSzTx/>
              <a:buNone/>
            </a:pPr>
            <a:endParaRPr/>
          </a:p>
          <a:p>
            <a:pPr marL="0" indent="0">
              <a:lnSpc>
                <a:spcPct val="150000"/>
              </a:lnSpc>
              <a:spcBef>
                <a:spcPts val="1100"/>
              </a:spcBef>
              <a:buSzTx/>
              <a:buNone/>
            </a:pPr>
            <a:r>
              <a:t>…need to read text with language that creates a picture when they hear it.</a:t>
            </a:r>
          </a:p>
        </p:txBody>
      </p:sp>
      <p:sp>
        <p:nvSpPr>
          <p:cNvPr id="2" name="TextBox 1"/>
          <p:cNvSpPr txBox="1"/>
          <p:nvPr/>
        </p:nvSpPr>
        <p:spPr>
          <a:xfrm>
            <a:off x="6500813" y="6272213"/>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231">
                                            <p:bg/>
                                          </p:spTgt>
                                        </p:tgtEl>
                                        <p:attrNameLst>
                                          <p:attrName>style.visibility</p:attrName>
                                        </p:attrNameLst>
                                      </p:cBhvr>
                                      <p:to>
                                        <p:strVal val="visible"/>
                                      </p:to>
                                    </p:set>
                                    <p:anim calcmode="lin" valueType="num">
                                      <p:cBhvr>
                                        <p:cTn id="7" dur="500" fill="hold"/>
                                        <p:tgtEl>
                                          <p:spTgt spid="231">
                                            <p:bg/>
                                          </p:spTgt>
                                        </p:tgtEl>
                                        <p:attrNameLst>
                                          <p:attrName>ppt_x</p:attrName>
                                        </p:attrNameLst>
                                      </p:cBhvr>
                                      <p:tavLst>
                                        <p:tav tm="0">
                                          <p:val>
                                            <p:strVal val="#ppt_x"/>
                                          </p:val>
                                        </p:tav>
                                        <p:tav tm="100000">
                                          <p:val>
                                            <p:strVal val="#ppt_x"/>
                                          </p:val>
                                        </p:tav>
                                      </p:tavLst>
                                    </p:anim>
                                    <p:anim calcmode="lin" valueType="num">
                                      <p:cBhvr>
                                        <p:cTn id="8" dur="500" fill="hold"/>
                                        <p:tgtEl>
                                          <p:spTgt spid="231">
                                            <p:bg/>
                                          </p:spTgt>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0"/>
                                  </p:stCondLst>
                                  <p:iterate>
                                    <p:tmAbs val="0"/>
                                  </p:iterate>
                                  <p:childTnLst>
                                    <p:set>
                                      <p:cBhvr>
                                        <p:cTn id="10" fill="hold"/>
                                        <p:tgtEl>
                                          <p:spTgt spid="231">
                                            <p:txEl>
                                              <p:pRg st="0" end="0"/>
                                            </p:txEl>
                                          </p:spTgt>
                                        </p:tgtEl>
                                        <p:attrNameLst>
                                          <p:attrName>style.visibility</p:attrName>
                                        </p:attrNameLst>
                                      </p:cBhvr>
                                      <p:to>
                                        <p:strVal val="visible"/>
                                      </p:to>
                                    </p:set>
                                    <p:anim calcmode="lin" valueType="num">
                                      <p:cBhvr>
                                        <p:cTn id="11" dur="500" fill="hold"/>
                                        <p:tgtEl>
                                          <p:spTgt spid="231">
                                            <p:txEl>
                                              <p:pRg st="0" end="0"/>
                                            </p:txEl>
                                          </p:spTgt>
                                        </p:tgtEl>
                                        <p:attrNameLst>
                                          <p:attrName>ppt_x</p:attrName>
                                        </p:attrNameLst>
                                      </p:cBhvr>
                                      <p:tavLst>
                                        <p:tav tm="0">
                                          <p:val>
                                            <p:strVal val="#ppt_x"/>
                                          </p:val>
                                        </p:tav>
                                        <p:tav tm="100000">
                                          <p:val>
                                            <p:strVal val="#ppt_x"/>
                                          </p:val>
                                        </p:tav>
                                      </p:tavLst>
                                    </p:anim>
                                    <p:anim calcmode="lin" valueType="num">
                                      <p:cBhvr>
                                        <p:cTn id="12" dur="500" fill="hold"/>
                                        <p:tgtEl>
                                          <p:spTgt spid="231">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1" nodeType="afterEffect">
                                  <p:stCondLst>
                                    <p:cond delay="0"/>
                                  </p:stCondLst>
                                  <p:iterate>
                                    <p:tmAbs val="0"/>
                                  </p:iterate>
                                  <p:childTnLst>
                                    <p:set>
                                      <p:cBhvr>
                                        <p:cTn id="15" fill="hold"/>
                                        <p:tgtEl>
                                          <p:spTgt spid="231">
                                            <p:txEl>
                                              <p:pRg st="1" end="1"/>
                                            </p:txEl>
                                          </p:spTgt>
                                        </p:tgtEl>
                                        <p:attrNameLst>
                                          <p:attrName>style.visibility</p:attrName>
                                        </p:attrNameLst>
                                      </p:cBhvr>
                                      <p:to>
                                        <p:strVal val="visible"/>
                                      </p:to>
                                    </p:set>
                                    <p:anim calcmode="lin" valueType="num">
                                      <p:cBhvr>
                                        <p:cTn id="16" dur="500" fill="hold"/>
                                        <p:tgtEl>
                                          <p:spTgt spid="231">
                                            <p:txEl>
                                              <p:pRg st="1" end="1"/>
                                            </p:txEl>
                                          </p:spTgt>
                                        </p:tgtEl>
                                        <p:attrNameLst>
                                          <p:attrName>ppt_x</p:attrName>
                                        </p:attrNameLst>
                                      </p:cBhvr>
                                      <p:tavLst>
                                        <p:tav tm="0">
                                          <p:val>
                                            <p:strVal val="#ppt_x"/>
                                          </p:val>
                                        </p:tav>
                                        <p:tav tm="100000">
                                          <p:val>
                                            <p:strVal val="#ppt_x"/>
                                          </p:val>
                                        </p:tav>
                                      </p:tavLst>
                                    </p:anim>
                                    <p:anim calcmode="lin" valueType="num">
                                      <p:cBhvr>
                                        <p:cTn id="17" dur="500" fill="hold"/>
                                        <p:tgtEl>
                                          <p:spTgt spid="23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 grpId="1" build="p"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hape 233"/>
          <p:cNvSpPr/>
          <p:nvPr/>
        </p:nvSpPr>
        <p:spPr>
          <a:xfrm>
            <a:off x="1567180" y="1498599"/>
            <a:ext cx="5793939" cy="2440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3200" b="1">
                <a:solidFill>
                  <a:srgbClr val="FFFFFF"/>
                </a:solidFill>
              </a:defRPr>
            </a:pPr>
            <a:r>
              <a:t>Once a student reads familiar words and phrases easily,</a:t>
            </a:r>
          </a:p>
          <a:p>
            <a:pPr algn="ctr">
              <a:defRPr sz="3200" b="1">
                <a:solidFill>
                  <a:srgbClr val="FFFFFF"/>
                </a:solidFill>
              </a:defRPr>
            </a:pPr>
            <a:r>
              <a:t>                        </a:t>
            </a:r>
          </a:p>
          <a:p>
            <a:pPr algn="ctr">
              <a:defRPr sz="3200" b="1">
                <a:solidFill>
                  <a:srgbClr val="FFFFFF"/>
                </a:solidFill>
              </a:defRPr>
            </a:pPr>
            <a:r>
              <a:t>attacking new words is the next skill.</a:t>
            </a:r>
          </a:p>
        </p:txBody>
      </p:sp>
      <p:sp>
        <p:nvSpPr>
          <p:cNvPr id="2" name="TextBox 1"/>
          <p:cNvSpPr txBox="1"/>
          <p:nvPr/>
        </p:nvSpPr>
        <p:spPr>
          <a:xfrm>
            <a:off x="6772276" y="6211671"/>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Shape 235"/>
          <p:cNvSpPr/>
          <p:nvPr/>
        </p:nvSpPr>
        <p:spPr>
          <a:xfrm>
            <a:off x="1452681" y="261111"/>
            <a:ext cx="6238638" cy="1128777"/>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spcBef>
                <a:spcPts val="700"/>
              </a:spcBef>
              <a:buFont typeface="Arial"/>
              <a:defRPr sz="3200">
                <a:solidFill>
                  <a:srgbClr val="FFFFFF"/>
                </a:solidFill>
              </a:defRPr>
            </a:pPr>
            <a:r>
              <a:t>Stage Three:  Pictures in a Series</a:t>
            </a:r>
          </a:p>
          <a:p>
            <a:pPr>
              <a:spcBef>
                <a:spcPts val="700"/>
              </a:spcBef>
              <a:buFont typeface="Arial"/>
              <a:defRPr sz="3200">
                <a:solidFill>
                  <a:srgbClr val="FFFFFF"/>
                </a:solidFill>
              </a:defRPr>
            </a:pPr>
            <a:r>
              <a:t>the </a:t>
            </a:r>
            <a:r>
              <a:rPr i="1"/>
              <a:t>Movie in the Head.</a:t>
            </a:r>
          </a:p>
        </p:txBody>
      </p:sp>
      <p:pic>
        <p:nvPicPr>
          <p:cNvPr id="236" name="image20.png"/>
          <p:cNvPicPr>
            <a:picLocks noChangeAspect="1"/>
          </p:cNvPicPr>
          <p:nvPr/>
        </p:nvPicPr>
        <p:blipFill>
          <a:blip r:embed="rId2">
            <a:extLst/>
          </a:blip>
          <a:stretch>
            <a:fillRect/>
          </a:stretch>
        </p:blipFill>
        <p:spPr>
          <a:xfrm>
            <a:off x="982290" y="1511300"/>
            <a:ext cx="7179420" cy="5017586"/>
          </a:xfrm>
          <a:prstGeom prst="rect">
            <a:avLst/>
          </a:prstGeom>
          <a:ln w="12700">
            <a:miter lim="400000"/>
          </a:ln>
        </p:spPr>
      </p:pic>
      <p:sp>
        <p:nvSpPr>
          <p:cNvPr id="2" name="TextBox 1"/>
          <p:cNvSpPr txBox="1"/>
          <p:nvPr/>
        </p:nvSpPr>
        <p:spPr>
          <a:xfrm>
            <a:off x="5400675" y="6528886"/>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hape 238"/>
          <p:cNvSpPr>
            <a:spLocks noGrp="1"/>
          </p:cNvSpPr>
          <p:nvPr>
            <p:ph type="body" idx="4294967295"/>
          </p:nvPr>
        </p:nvSpPr>
        <p:spPr>
          <a:xfrm>
            <a:off x="457200" y="480218"/>
            <a:ext cx="8229600" cy="5897564"/>
          </a:xfrm>
          <a:prstGeom prst="rect">
            <a:avLst/>
          </a:prstGeom>
        </p:spPr>
        <p:txBody>
          <a:bodyPr/>
          <a:lstStyle/>
          <a:p>
            <a:pPr marL="0" indent="0" algn="ctr">
              <a:buSzTx/>
              <a:buNone/>
              <a:defRPr b="1"/>
            </a:pPr>
            <a:r>
              <a:t>Stage One:</a:t>
            </a:r>
            <a:br/>
            <a:r>
              <a:rPr b="0"/>
              <a:t>Hear It = Visualize It</a:t>
            </a:r>
          </a:p>
          <a:p>
            <a:pPr marL="0" indent="0" algn="ctr">
              <a:buSzTx/>
              <a:buNone/>
            </a:pPr>
            <a:endParaRPr b="0"/>
          </a:p>
          <a:p>
            <a:pPr marL="0" indent="0" algn="ctr">
              <a:buSzTx/>
              <a:buNone/>
              <a:defRPr b="1"/>
            </a:pPr>
            <a:r>
              <a:t>Stage Two:  </a:t>
            </a:r>
          </a:p>
          <a:p>
            <a:pPr marL="0" indent="0" algn="ctr">
              <a:buSzTx/>
              <a:buNone/>
            </a:pPr>
            <a:r>
              <a:t>Text is a code for language that you know.</a:t>
            </a:r>
          </a:p>
          <a:p>
            <a:pPr marL="0" indent="0" algn="ctr">
              <a:buSzTx/>
              <a:buNone/>
            </a:pPr>
            <a:r>
              <a:t>Text can be a code for all language.</a:t>
            </a:r>
          </a:p>
          <a:p>
            <a:pPr marL="0" indent="0" algn="ctr">
              <a:buSzTx/>
              <a:buNone/>
            </a:pPr>
            <a:endParaRPr/>
          </a:p>
          <a:p>
            <a:pPr marL="0" indent="0" algn="ctr">
              <a:buSzTx/>
              <a:buNone/>
              <a:defRPr b="1"/>
            </a:pPr>
            <a:r>
              <a:t>Stage Three:  </a:t>
            </a:r>
          </a:p>
          <a:p>
            <a:pPr marL="0" indent="0" algn="ctr">
              <a:buSzTx/>
              <a:buNone/>
            </a:pPr>
            <a:r>
              <a:t>Pictures in a Series</a:t>
            </a:r>
          </a:p>
          <a:p>
            <a:pPr marL="0" indent="0" algn="ctr">
              <a:buSzTx/>
              <a:buNone/>
            </a:pPr>
            <a:r>
              <a:t>“The Movie In The Head”</a:t>
            </a:r>
          </a:p>
        </p:txBody>
      </p:sp>
      <p:sp>
        <p:nvSpPr>
          <p:cNvPr id="2" name="TextBox 1"/>
          <p:cNvSpPr txBox="1"/>
          <p:nvPr/>
        </p:nvSpPr>
        <p:spPr>
          <a:xfrm>
            <a:off x="6743700" y="6377782"/>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p:nvPr/>
        </p:nvSpPr>
        <p:spPr>
          <a:xfrm>
            <a:off x="1408377" y="680146"/>
            <a:ext cx="6438451" cy="43150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lvl="4" indent="0">
              <a:defRPr sz="4400">
                <a:latin typeface="Helvetica Neue"/>
                <a:ea typeface="Helvetica Neue"/>
                <a:cs typeface="Helvetica Neue"/>
                <a:sym typeface="Helvetica Neue"/>
              </a:defRPr>
            </a:pPr>
            <a:r>
              <a:t>In a CI classroom</a:t>
            </a:r>
            <a:r>
              <a:rPr sz="2400"/>
              <a:t>…..</a:t>
            </a:r>
          </a:p>
          <a:p>
            <a:pPr lvl="4" indent="0">
              <a:defRPr sz="2400">
                <a:latin typeface="Helvetica Neue"/>
                <a:ea typeface="Helvetica Neue"/>
                <a:cs typeface="Helvetica Neue"/>
                <a:sym typeface="Helvetica Neue"/>
              </a:defRPr>
            </a:pPr>
            <a:endParaRPr sz="2400"/>
          </a:p>
          <a:p>
            <a:pPr lvl="4" indent="0">
              <a:defRPr sz="4400">
                <a:latin typeface="Helvetica Neue"/>
                <a:ea typeface="Helvetica Neue"/>
                <a:cs typeface="Helvetica Neue"/>
                <a:sym typeface="Helvetica Neue"/>
              </a:defRPr>
            </a:pPr>
            <a:r>
              <a:t>We visualize what we read…..</a:t>
            </a:r>
          </a:p>
          <a:p>
            <a:pPr lvl="4" indent="0">
              <a:defRPr sz="4400">
                <a:latin typeface="Helvetica Neue"/>
                <a:ea typeface="Helvetica Neue"/>
                <a:cs typeface="Helvetica Neue"/>
                <a:sym typeface="Helvetica Neue"/>
              </a:defRPr>
            </a:pPr>
            <a:endParaRPr/>
          </a:p>
          <a:p>
            <a:pPr lvl="4" indent="0">
              <a:defRPr sz="4400">
                <a:latin typeface="Helvetica Neue"/>
                <a:ea typeface="Helvetica Neue"/>
                <a:cs typeface="Helvetica Neue"/>
                <a:sym typeface="Helvetica Neue"/>
              </a:defRPr>
            </a:pPr>
            <a:r>
              <a:t>…in order to build fluency.</a:t>
            </a:r>
          </a:p>
        </p:txBody>
      </p:sp>
      <p:sp>
        <p:nvSpPr>
          <p:cNvPr id="2" name="TextBox 1"/>
          <p:cNvSpPr txBox="1"/>
          <p:nvPr/>
        </p:nvSpPr>
        <p:spPr>
          <a:xfrm>
            <a:off x="6629400" y="6457950"/>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1"/>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Shape 242"/>
          <p:cNvSpPr/>
          <p:nvPr/>
        </p:nvSpPr>
        <p:spPr>
          <a:xfrm>
            <a:off x="1408377" y="349946"/>
            <a:ext cx="6438451" cy="497545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lvl="4" indent="0">
              <a:defRPr sz="4400">
                <a:latin typeface="Helvetica Neue"/>
                <a:ea typeface="Helvetica Neue"/>
                <a:cs typeface="Helvetica Neue"/>
                <a:sym typeface="Helvetica Neue"/>
              </a:defRPr>
            </a:pPr>
            <a:r>
              <a:t>In a CI classroom</a:t>
            </a:r>
            <a:r>
              <a:rPr sz="2400"/>
              <a:t>   …..</a:t>
            </a:r>
          </a:p>
          <a:p>
            <a:pPr lvl="4" indent="0">
              <a:defRPr sz="2400">
                <a:latin typeface="Helvetica Neue"/>
                <a:ea typeface="Helvetica Neue"/>
                <a:cs typeface="Helvetica Neue"/>
                <a:sym typeface="Helvetica Neue"/>
              </a:defRPr>
            </a:pPr>
            <a:endParaRPr sz="2400"/>
          </a:p>
          <a:p>
            <a:pPr lvl="4" indent="0">
              <a:defRPr sz="4400">
                <a:latin typeface="Helvetica Neue"/>
                <a:ea typeface="Helvetica Neue"/>
                <a:cs typeface="Helvetica Neue"/>
                <a:sym typeface="Helvetica Neue"/>
              </a:defRPr>
            </a:pPr>
            <a:r>
              <a:t>We read together</a:t>
            </a:r>
          </a:p>
          <a:p>
            <a:pPr lvl="4" indent="0">
              <a:defRPr sz="4400">
                <a:latin typeface="Helvetica Neue"/>
                <a:ea typeface="Helvetica Neue"/>
                <a:cs typeface="Helvetica Neue"/>
                <a:sym typeface="Helvetica Neue"/>
              </a:defRPr>
            </a:pPr>
            <a:r>
              <a:t>We read and discuss</a:t>
            </a:r>
          </a:p>
          <a:p>
            <a:pPr lvl="4" indent="0">
              <a:defRPr sz="4400">
                <a:latin typeface="Helvetica Neue"/>
                <a:ea typeface="Helvetica Neue"/>
                <a:cs typeface="Helvetica Neue"/>
                <a:sym typeface="Helvetica Neue"/>
              </a:defRPr>
            </a:pPr>
            <a:r>
              <a:t>We read and wonder</a:t>
            </a:r>
          </a:p>
          <a:p>
            <a:pPr lvl="4" indent="0">
              <a:defRPr sz="4400">
                <a:latin typeface="Helvetica Neue"/>
                <a:ea typeface="Helvetica Neue"/>
                <a:cs typeface="Helvetica Neue"/>
                <a:sym typeface="Helvetica Neue"/>
              </a:defRPr>
            </a:pPr>
            <a:endParaRPr/>
          </a:p>
          <a:p>
            <a:pPr lvl="4" indent="0">
              <a:defRPr sz="4400">
                <a:latin typeface="Helvetica Neue"/>
                <a:ea typeface="Helvetica Neue"/>
                <a:cs typeface="Helvetica Neue"/>
                <a:sym typeface="Helvetica Neue"/>
              </a:defRPr>
            </a:pPr>
            <a:r>
              <a:t>…in order to build fluency.</a:t>
            </a:r>
          </a:p>
        </p:txBody>
      </p:sp>
      <p:sp>
        <p:nvSpPr>
          <p:cNvPr id="2" name="TextBox 1"/>
          <p:cNvSpPr txBox="1"/>
          <p:nvPr/>
        </p:nvSpPr>
        <p:spPr>
          <a:xfrm>
            <a:off x="6357938" y="6272213"/>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1"/>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spd="fast">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Shape 244"/>
          <p:cNvSpPr/>
          <p:nvPr/>
        </p:nvSpPr>
        <p:spPr>
          <a:xfrm>
            <a:off x="116341" y="1717494"/>
            <a:ext cx="8772071" cy="2608581"/>
          </a:xfrm>
          <a:prstGeom prst="rect">
            <a:avLst/>
          </a:prstGeom>
          <a:ln w="12700">
            <a:miter lim="400000"/>
          </a:ln>
          <a:extLst>
            <a:ext uri="{C572A759-6A51-4108-AA02-DFA0A04FC94B}">
              <ma14:wrappingTextBoxFlag xmlns:ma14="http://schemas.microsoft.com/office/mac/drawingml/2011/main" val="1"/>
            </a:ext>
          </a:extLst>
        </p:spPr>
        <p:txBody>
          <a:bodyPr lIns="34289" tIns="34289" rIns="34289" bIns="34289">
            <a:spAutoFit/>
          </a:bodyPr>
          <a:lstStyle/>
          <a:p>
            <a:pPr>
              <a:defRPr sz="3400" b="1"/>
            </a:pPr>
            <a:r>
              <a:t>Это доктор Стивен Крашен.   </a:t>
            </a:r>
          </a:p>
          <a:p>
            <a:pPr>
              <a:defRPr sz="3400" b="1"/>
            </a:pPr>
            <a:r>
              <a:t>Это Мистер Ули.         </a:t>
            </a:r>
          </a:p>
          <a:p>
            <a:pPr>
              <a:defRPr sz="3400" b="1"/>
            </a:pPr>
            <a:r>
              <a:t>Доктор Крашен и Мистер Ули едут в Дэнвер.</a:t>
            </a:r>
          </a:p>
          <a:p>
            <a:pPr>
              <a:defRPr sz="3400" b="1"/>
            </a:pPr>
            <a:r>
              <a:t>Доктор Крашен рад.</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Shape 246"/>
          <p:cNvSpPr/>
          <p:nvPr/>
        </p:nvSpPr>
        <p:spPr>
          <a:xfrm flipV="1">
            <a:off x="8839200" y="2743200"/>
            <a:ext cx="0" cy="3276600"/>
          </a:xfrm>
          <a:prstGeom prst="line">
            <a:avLst/>
          </a:prstGeom>
          <a:ln w="12700">
            <a:solidFill>
              <a:srgbClr val="4A7EBB"/>
            </a:solidFill>
          </a:ln>
        </p:spPr>
        <p:txBody>
          <a:bodyPr lIns="45719" rIns="45719"/>
          <a:lstStyle/>
          <a:p>
            <a:endParaRPr/>
          </a:p>
        </p:txBody>
      </p:sp>
      <p:sp>
        <p:nvSpPr>
          <p:cNvPr id="247" name="Shape 247"/>
          <p:cNvSpPr/>
          <p:nvPr/>
        </p:nvSpPr>
        <p:spPr>
          <a:xfrm>
            <a:off x="228600" y="444500"/>
            <a:ext cx="8686800" cy="5969000"/>
          </a:xfrm>
          <a:prstGeom prst="rect">
            <a:avLst/>
          </a:prstGeom>
          <a:solidFill>
            <a:srgbClr val="FFF81F"/>
          </a:solidFill>
          <a:ln w="25400">
            <a:solidFill>
              <a:schemeClr val="accent1"/>
            </a:solidFill>
          </a:ln>
          <a:effectLst>
            <a:outerShdw blurRad="50800" dist="25400" rotWithShape="0">
              <a:srgbClr val="000000">
                <a:alpha val="60000"/>
              </a:srgbClr>
            </a:outerShdw>
          </a:effectLst>
        </p:spPr>
        <p:txBody>
          <a:bodyPr lIns="45719" rIns="45719" anchor="ctr"/>
          <a:lstStyle/>
          <a:p>
            <a:endParaRPr/>
          </a:p>
        </p:txBody>
      </p:sp>
      <p:sp>
        <p:nvSpPr>
          <p:cNvPr id="248" name="Shape 248"/>
          <p:cNvSpPr/>
          <p:nvPr/>
        </p:nvSpPr>
        <p:spPr>
          <a:xfrm>
            <a:off x="417963" y="887730"/>
            <a:ext cx="8308074" cy="510541"/>
          </a:xfrm>
          <a:prstGeom prst="rect">
            <a:avLst/>
          </a:prstGeom>
          <a:solidFill>
            <a:srgbClr val="FFFFFF"/>
          </a:solidFill>
          <a:ln w="25400">
            <a:solidFill>
              <a:schemeClr val="accent1"/>
            </a:solidFill>
          </a:ln>
          <a:extLst>
            <a:ext uri="{C572A759-6A51-4108-AA02-DFA0A04FC94B}">
              <ma14:wrappingTextBoxFlag xmlns:ma14="http://schemas.microsoft.com/office/mac/drawingml/2011/main" val="1"/>
            </a:ext>
          </a:extLst>
        </p:spPr>
        <p:txBody>
          <a:bodyPr wrap="none" lIns="45719" rIns="45719">
            <a:spAutoFit/>
          </a:bodyPr>
          <a:lstStyle>
            <a:lvl1pPr>
              <a:defRPr sz="2700" b="1"/>
            </a:lvl1pPr>
          </a:lstStyle>
          <a:p>
            <a:r>
              <a:t>Why are Embedded Readings Valuable to Teachers?</a:t>
            </a:r>
          </a:p>
        </p:txBody>
      </p:sp>
      <p:sp>
        <p:nvSpPr>
          <p:cNvPr id="249" name="Shape 249"/>
          <p:cNvSpPr/>
          <p:nvPr/>
        </p:nvSpPr>
        <p:spPr>
          <a:xfrm>
            <a:off x="1513041" y="1560830"/>
            <a:ext cx="5585977" cy="4612641"/>
          </a:xfrm>
          <a:prstGeom prst="rect">
            <a:avLst/>
          </a:prstGeom>
          <a:solidFill>
            <a:srgbClr val="FFFFFF"/>
          </a:solidFill>
          <a:ln w="25400">
            <a:solidFill>
              <a:schemeClr val="accent1"/>
            </a:solidFill>
          </a:ln>
          <a:extLst>
            <a:ext uri="{C572A759-6A51-4108-AA02-DFA0A04FC94B}">
              <ma14:wrappingTextBoxFlag xmlns:ma14="http://schemas.microsoft.com/office/mac/drawingml/2011/main" val="1"/>
            </a:ext>
          </a:extLst>
        </p:spPr>
        <p:txBody>
          <a:bodyPr wrap="none" lIns="45719" rIns="45719">
            <a:spAutoFit/>
          </a:bodyPr>
          <a:lstStyle/>
          <a:p>
            <a:pPr>
              <a:spcBef>
                <a:spcPts val="1700"/>
              </a:spcBef>
              <a:defRPr sz="3100"/>
            </a:pPr>
            <a:r>
              <a:t>Because Embedded Readings…</a:t>
            </a:r>
          </a:p>
          <a:p>
            <a:pPr>
              <a:spcBef>
                <a:spcPts val="1700"/>
              </a:spcBef>
              <a:defRPr sz="3100"/>
            </a:pPr>
            <a:endParaRPr/>
          </a:p>
          <a:p>
            <a:pPr marL="228600" indent="-228600">
              <a:spcBef>
                <a:spcPts val="1700"/>
              </a:spcBef>
              <a:buSzPct val="100000"/>
              <a:buChar char="•"/>
              <a:defRPr sz="3100"/>
            </a:pPr>
            <a:r>
              <a:t>build in layers of repetition,</a:t>
            </a:r>
          </a:p>
          <a:p>
            <a:pPr marL="228600" indent="-228600">
              <a:spcBef>
                <a:spcPts val="1700"/>
              </a:spcBef>
              <a:buSzPct val="100000"/>
              <a:buChar char="•"/>
              <a:defRPr sz="3100"/>
            </a:pPr>
            <a:r>
              <a:t>provide differentiation,</a:t>
            </a:r>
          </a:p>
          <a:p>
            <a:pPr marL="228600" indent="-228600">
              <a:spcBef>
                <a:spcPts val="1700"/>
              </a:spcBef>
              <a:buSzPct val="100000"/>
              <a:buChar char="•"/>
              <a:defRPr sz="3100"/>
            </a:pPr>
            <a:r>
              <a:t>develop literary skills,</a:t>
            </a:r>
          </a:p>
          <a:p>
            <a:pPr marL="228600" indent="-228600">
              <a:spcBef>
                <a:spcPts val="1700"/>
              </a:spcBef>
              <a:buSzPct val="100000"/>
              <a:buChar char="•"/>
              <a:defRPr sz="3100"/>
            </a:pPr>
            <a:r>
              <a:t>can incorporate technology,</a:t>
            </a:r>
          </a:p>
          <a:p>
            <a:pPr marL="228600" indent="-228600">
              <a:spcBef>
                <a:spcPts val="1700"/>
              </a:spcBef>
              <a:buSzPct val="100000"/>
              <a:buChar char="•"/>
              <a:defRPr sz="3100"/>
            </a:pPr>
            <a:r>
              <a:t>and simplify lesson planning.</a:t>
            </a:r>
          </a:p>
        </p:txBody>
      </p:sp>
      <p:sp>
        <p:nvSpPr>
          <p:cNvPr id="2" name="TextBox 1"/>
          <p:cNvSpPr txBox="1"/>
          <p:nvPr/>
        </p:nvSpPr>
        <p:spPr>
          <a:xfrm>
            <a:off x="6460034" y="6090335"/>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a:solidFill>
                  <a:schemeClr val="tx1"/>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Shape 253"/>
          <p:cNvSpPr/>
          <p:nvPr/>
        </p:nvSpPr>
        <p:spPr>
          <a:xfrm flipV="1">
            <a:off x="8839200" y="2743200"/>
            <a:ext cx="0" cy="3276600"/>
          </a:xfrm>
          <a:prstGeom prst="line">
            <a:avLst/>
          </a:prstGeom>
          <a:ln w="12700">
            <a:solidFill>
              <a:srgbClr val="4A7EBB"/>
            </a:solidFill>
          </a:ln>
        </p:spPr>
        <p:txBody>
          <a:bodyPr lIns="45719" rIns="45719"/>
          <a:lstStyle/>
          <a:p>
            <a:endParaRPr/>
          </a:p>
        </p:txBody>
      </p:sp>
      <p:sp>
        <p:nvSpPr>
          <p:cNvPr id="254" name="Shape 254"/>
          <p:cNvSpPr/>
          <p:nvPr/>
        </p:nvSpPr>
        <p:spPr>
          <a:xfrm>
            <a:off x="228600" y="444500"/>
            <a:ext cx="8686800" cy="5969000"/>
          </a:xfrm>
          <a:prstGeom prst="rect">
            <a:avLst/>
          </a:prstGeom>
          <a:solidFill>
            <a:srgbClr val="FFF81F"/>
          </a:solidFill>
          <a:ln w="25400">
            <a:solidFill>
              <a:schemeClr val="accent1"/>
            </a:solidFill>
          </a:ln>
          <a:effectLst>
            <a:outerShdw blurRad="50800" dist="25400" rotWithShape="0">
              <a:srgbClr val="000000">
                <a:alpha val="60000"/>
              </a:srgbClr>
            </a:outerShdw>
          </a:effectLst>
        </p:spPr>
        <p:txBody>
          <a:bodyPr lIns="45719" rIns="45719" anchor="ctr"/>
          <a:lstStyle/>
          <a:p>
            <a:endParaRPr dirty="0"/>
          </a:p>
        </p:txBody>
      </p:sp>
      <p:sp>
        <p:nvSpPr>
          <p:cNvPr id="255" name="Shape 255"/>
          <p:cNvSpPr/>
          <p:nvPr/>
        </p:nvSpPr>
        <p:spPr>
          <a:xfrm>
            <a:off x="358943" y="900430"/>
            <a:ext cx="8426114" cy="510541"/>
          </a:xfrm>
          <a:prstGeom prst="rect">
            <a:avLst/>
          </a:prstGeom>
          <a:solidFill>
            <a:srgbClr val="FFFFFF"/>
          </a:solidFill>
          <a:ln w="25400">
            <a:solidFill>
              <a:schemeClr val="accent1"/>
            </a:solidFill>
          </a:ln>
          <a:extLst>
            <a:ext uri="{C572A759-6A51-4108-AA02-DFA0A04FC94B}">
              <ma14:wrappingTextBoxFlag xmlns:ma14="http://schemas.microsoft.com/office/mac/drawingml/2011/main" val="1"/>
            </a:ext>
          </a:extLst>
        </p:spPr>
        <p:txBody>
          <a:bodyPr wrap="none" lIns="45719" rIns="45719">
            <a:spAutoFit/>
          </a:bodyPr>
          <a:lstStyle>
            <a:lvl1pPr>
              <a:defRPr sz="2700" b="1"/>
            </a:lvl1pPr>
          </a:lstStyle>
          <a:p>
            <a:r>
              <a:t>Why are Embedded Readings Valuable for Students?</a:t>
            </a:r>
          </a:p>
        </p:txBody>
      </p:sp>
      <p:sp>
        <p:nvSpPr>
          <p:cNvPr id="256" name="Shape 256"/>
          <p:cNvSpPr/>
          <p:nvPr/>
        </p:nvSpPr>
        <p:spPr>
          <a:xfrm>
            <a:off x="486936" y="2043430"/>
            <a:ext cx="8086425" cy="3939541"/>
          </a:xfrm>
          <a:prstGeom prst="rect">
            <a:avLst/>
          </a:prstGeom>
          <a:solidFill>
            <a:srgbClr val="FFFFFF"/>
          </a:solidFill>
          <a:ln w="25400">
            <a:solidFill>
              <a:schemeClr val="accent1"/>
            </a:solidFill>
          </a:ln>
          <a:extLst>
            <a:ext uri="{C572A759-6A51-4108-AA02-DFA0A04FC94B}">
              <ma14:wrappingTextBoxFlag xmlns:ma14="http://schemas.microsoft.com/office/mac/drawingml/2011/main" val="1"/>
            </a:ext>
          </a:extLst>
        </p:spPr>
        <p:txBody>
          <a:bodyPr wrap="none" lIns="45719" rIns="45719">
            <a:spAutoFit/>
          </a:bodyPr>
          <a:lstStyle/>
          <a:p>
            <a:pPr>
              <a:spcBef>
                <a:spcPts val="1700"/>
              </a:spcBef>
              <a:defRPr sz="3100"/>
            </a:pPr>
            <a:r>
              <a:rPr dirty="0"/>
              <a:t>Because Embedded Readings…</a:t>
            </a:r>
          </a:p>
          <a:p>
            <a:pPr>
              <a:spcBef>
                <a:spcPts val="1700"/>
              </a:spcBef>
              <a:defRPr sz="3100"/>
            </a:pPr>
            <a:endParaRPr dirty="0"/>
          </a:p>
          <a:p>
            <a:pPr marL="228600" indent="-228600">
              <a:spcBef>
                <a:spcPts val="1700"/>
              </a:spcBef>
              <a:buSzPct val="100000"/>
              <a:buChar char="•"/>
              <a:defRPr sz="3100"/>
            </a:pPr>
            <a:r>
              <a:rPr dirty="0"/>
              <a:t>create a clear visual in the student’s mind,</a:t>
            </a:r>
          </a:p>
          <a:p>
            <a:pPr marL="228600" indent="-228600">
              <a:spcBef>
                <a:spcPts val="1700"/>
              </a:spcBef>
              <a:buSzPct val="100000"/>
              <a:buChar char="•"/>
              <a:defRPr sz="3100"/>
            </a:pPr>
            <a:r>
              <a:rPr dirty="0"/>
              <a:t>are “easy” and students feel successful,</a:t>
            </a:r>
          </a:p>
          <a:p>
            <a:pPr marL="228600" indent="-228600">
              <a:spcBef>
                <a:spcPts val="1700"/>
              </a:spcBef>
              <a:buSzPct val="100000"/>
              <a:buChar char="•"/>
              <a:defRPr sz="3100"/>
            </a:pPr>
            <a:r>
              <a:rPr dirty="0"/>
              <a:t>offer variety so students aren’t bored, and</a:t>
            </a:r>
          </a:p>
          <a:p>
            <a:pPr marL="228600" indent="-228600">
              <a:spcBef>
                <a:spcPts val="1700"/>
              </a:spcBef>
              <a:buSzPct val="100000"/>
              <a:buChar char="•"/>
              <a:defRPr sz="3100"/>
            </a:pPr>
            <a:r>
              <a:rPr dirty="0"/>
              <a:t>allow students to connect with content.</a:t>
            </a:r>
          </a:p>
        </p:txBody>
      </p:sp>
      <p:sp>
        <p:nvSpPr>
          <p:cNvPr id="2" name="TextBox 1"/>
          <p:cNvSpPr txBox="1"/>
          <p:nvPr/>
        </p:nvSpPr>
        <p:spPr>
          <a:xfrm>
            <a:off x="5757863" y="6413500"/>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1"/>
                </a:solidFill>
              </a:rPr>
              <a:t>©</a:t>
            </a:r>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3" name="image8.png"/>
          <p:cNvPicPr>
            <a:picLocks noChangeAspect="1"/>
          </p:cNvPicPr>
          <p:nvPr/>
        </p:nvPicPr>
        <p:blipFill>
          <a:blip r:embed="rId3">
            <a:extLst/>
          </a:blip>
          <a:stretch>
            <a:fillRect/>
          </a:stretch>
        </p:blipFill>
        <p:spPr>
          <a:xfrm>
            <a:off x="1219200" y="3581400"/>
            <a:ext cx="1905000" cy="2400300"/>
          </a:xfrm>
          <a:prstGeom prst="rect">
            <a:avLst/>
          </a:prstGeom>
          <a:ln w="12700">
            <a:miter lim="400000"/>
          </a:ln>
        </p:spPr>
      </p:pic>
      <p:pic>
        <p:nvPicPr>
          <p:cNvPr id="264" name="image9.png"/>
          <p:cNvPicPr>
            <a:picLocks noChangeAspect="1"/>
          </p:cNvPicPr>
          <p:nvPr/>
        </p:nvPicPr>
        <p:blipFill>
          <a:blip r:embed="rId4">
            <a:extLst/>
          </a:blip>
          <a:stretch>
            <a:fillRect/>
          </a:stretch>
        </p:blipFill>
        <p:spPr>
          <a:xfrm>
            <a:off x="38100" y="2993598"/>
            <a:ext cx="2362200" cy="3854313"/>
          </a:xfrm>
          <a:prstGeom prst="rect">
            <a:avLst/>
          </a:prstGeom>
          <a:ln w="38100">
            <a:solidFill>
              <a:srgbClr val="FFFFFF"/>
            </a:solidFill>
          </a:ln>
        </p:spPr>
      </p:pic>
      <p:pic>
        <p:nvPicPr>
          <p:cNvPr id="265" name="image10.png"/>
          <p:cNvPicPr>
            <a:picLocks noChangeAspect="1"/>
          </p:cNvPicPr>
          <p:nvPr/>
        </p:nvPicPr>
        <p:blipFill>
          <a:blip r:embed="rId5">
            <a:extLst/>
          </a:blip>
          <a:stretch>
            <a:fillRect/>
          </a:stretch>
        </p:blipFill>
        <p:spPr>
          <a:xfrm>
            <a:off x="5729280" y="-152400"/>
            <a:ext cx="3414720" cy="4419600"/>
          </a:xfrm>
          <a:prstGeom prst="rect">
            <a:avLst/>
          </a:prstGeom>
          <a:ln w="38100">
            <a:solidFill>
              <a:srgbClr val="FFFFFF"/>
            </a:solidFill>
          </a:ln>
        </p:spPr>
      </p:pic>
      <p:pic>
        <p:nvPicPr>
          <p:cNvPr id="266" name="image11.png"/>
          <p:cNvPicPr>
            <a:picLocks noChangeAspect="1"/>
          </p:cNvPicPr>
          <p:nvPr/>
        </p:nvPicPr>
        <p:blipFill>
          <a:blip r:embed="rId6">
            <a:extLst/>
          </a:blip>
          <a:stretch>
            <a:fillRect/>
          </a:stretch>
        </p:blipFill>
        <p:spPr>
          <a:xfrm>
            <a:off x="2400300" y="2993598"/>
            <a:ext cx="3308637" cy="3854313"/>
          </a:xfrm>
          <a:prstGeom prst="rect">
            <a:avLst/>
          </a:prstGeom>
          <a:ln w="38100">
            <a:solidFill>
              <a:srgbClr val="FFFFFF"/>
            </a:solidFill>
          </a:ln>
        </p:spPr>
      </p:pic>
      <p:pic>
        <p:nvPicPr>
          <p:cNvPr id="267" name="image12.png"/>
          <p:cNvPicPr>
            <a:picLocks noChangeAspect="1"/>
          </p:cNvPicPr>
          <p:nvPr/>
        </p:nvPicPr>
        <p:blipFill>
          <a:blip r:embed="rId7">
            <a:extLst/>
          </a:blip>
          <a:stretch>
            <a:fillRect/>
          </a:stretch>
        </p:blipFill>
        <p:spPr>
          <a:xfrm rot="5400000">
            <a:off x="6198239" y="3825952"/>
            <a:ext cx="2553002" cy="3490919"/>
          </a:xfrm>
          <a:prstGeom prst="rect">
            <a:avLst/>
          </a:prstGeom>
          <a:ln w="38100">
            <a:solidFill>
              <a:srgbClr val="FFFFFF"/>
            </a:solidFill>
          </a:ln>
        </p:spPr>
      </p:pic>
      <p:grpSp>
        <p:nvGrpSpPr>
          <p:cNvPr id="270" name="Group 270"/>
          <p:cNvGrpSpPr/>
          <p:nvPr/>
        </p:nvGrpSpPr>
        <p:grpSpPr>
          <a:xfrm>
            <a:off x="82549" y="159886"/>
            <a:ext cx="5534893" cy="2580642"/>
            <a:chOff x="0" y="0"/>
            <a:chExt cx="5534891" cy="2580640"/>
          </a:xfrm>
        </p:grpSpPr>
        <p:sp>
          <p:nvSpPr>
            <p:cNvPr id="269" name="Shape 269"/>
            <p:cNvSpPr/>
            <p:nvPr/>
          </p:nvSpPr>
          <p:spPr>
            <a:xfrm>
              <a:off x="19050" y="19050"/>
              <a:ext cx="5496792" cy="2542540"/>
            </a:xfrm>
            <a:prstGeom prst="rect">
              <a:avLst/>
            </a:prstGeom>
            <a:noFill/>
            <a:ln>
              <a:noFill/>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3300" b="1">
                  <a:solidFill>
                    <a:srgbClr val="FFFFFF"/>
                  </a:solidFill>
                </a:defRPr>
              </a:lvl1pPr>
            </a:lstStyle>
            <a:p>
              <a:r>
                <a:t>To create an Embedded Reading, use articles, books, stories, poetry, editorials, poems, conversations, songs…</a:t>
              </a:r>
            </a:p>
          </p:txBody>
        </p:sp>
        <p:pic>
          <p:nvPicPr>
            <p:cNvPr id="268" name="Picture 267"/>
            <p:cNvPicPr>
              <a:picLocks/>
            </p:cNvPicPr>
            <p:nvPr/>
          </p:nvPicPr>
          <p:blipFill>
            <a:blip r:embed="rId8">
              <a:extLst/>
            </a:blip>
            <a:stretch>
              <a:fillRect/>
            </a:stretch>
          </p:blipFill>
          <p:spPr>
            <a:xfrm>
              <a:off x="0" y="-1"/>
              <a:ext cx="5534892" cy="2580642"/>
            </a:xfrm>
            <a:prstGeom prst="rect">
              <a:avLst/>
            </a:prstGeom>
            <a:effectLst/>
          </p:spPr>
        </p:pic>
      </p:gr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 name="image13.png"/>
          <p:cNvPicPr>
            <a:picLocks noChangeAspect="1"/>
          </p:cNvPicPr>
          <p:nvPr/>
        </p:nvPicPr>
        <p:blipFill>
          <a:blip r:embed="rId3">
            <a:extLst/>
          </a:blip>
          <a:stretch>
            <a:fillRect/>
          </a:stretch>
        </p:blipFill>
        <p:spPr>
          <a:xfrm>
            <a:off x="489203" y="366902"/>
            <a:ext cx="8165594" cy="6124196"/>
          </a:xfrm>
          <a:prstGeom prst="rect">
            <a:avLst/>
          </a:prstGeom>
          <a:ln w="12700">
            <a:miter lim="400000"/>
          </a:ln>
        </p:spPr>
      </p:pic>
      <p:sp>
        <p:nvSpPr>
          <p:cNvPr id="2" name="TextBox 1"/>
          <p:cNvSpPr txBox="1"/>
          <p:nvPr/>
        </p:nvSpPr>
        <p:spPr>
          <a:xfrm>
            <a:off x="6443663" y="6491098"/>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 name="image14.png"/>
          <p:cNvPicPr>
            <a:picLocks noChangeAspect="1"/>
          </p:cNvPicPr>
          <p:nvPr/>
        </p:nvPicPr>
        <p:blipFill>
          <a:blip r:embed="rId3">
            <a:extLst/>
          </a:blip>
          <a:stretch>
            <a:fillRect/>
          </a:stretch>
        </p:blipFill>
        <p:spPr>
          <a:xfrm>
            <a:off x="771652" y="445388"/>
            <a:ext cx="7600696" cy="5700524"/>
          </a:xfrm>
          <a:prstGeom prst="rect">
            <a:avLst/>
          </a:prstGeom>
          <a:ln w="12700">
            <a:miter lim="400000"/>
          </a:ln>
        </p:spPr>
      </p:pic>
      <p:sp>
        <p:nvSpPr>
          <p:cNvPr id="2" name="TextBox 1"/>
          <p:cNvSpPr txBox="1"/>
          <p:nvPr/>
        </p:nvSpPr>
        <p:spPr>
          <a:xfrm>
            <a:off x="5872163" y="6300788"/>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Shape 282"/>
          <p:cNvSpPr>
            <a:spLocks noGrp="1"/>
          </p:cNvSpPr>
          <p:nvPr>
            <p:ph type="title"/>
          </p:nvPr>
        </p:nvSpPr>
        <p:spPr>
          <a:prstGeom prst="rect">
            <a:avLst/>
          </a:prstGeom>
        </p:spPr>
        <p:txBody>
          <a:bodyPr/>
          <a:lstStyle/>
          <a:p>
            <a:endParaRPr/>
          </a:p>
        </p:txBody>
      </p:sp>
      <p:pic>
        <p:nvPicPr>
          <p:cNvPr id="283" name="image15.png"/>
          <p:cNvPicPr>
            <a:picLocks noChangeAspect="1"/>
          </p:cNvPicPr>
          <p:nvPr/>
        </p:nvPicPr>
        <p:blipFill>
          <a:blip r:embed="rId3">
            <a:extLst/>
          </a:blip>
          <a:stretch>
            <a:fillRect/>
          </a:stretch>
        </p:blipFill>
        <p:spPr>
          <a:xfrm>
            <a:off x="457200" y="342899"/>
            <a:ext cx="8229600" cy="6172202"/>
          </a:xfrm>
          <a:prstGeom prst="rect">
            <a:avLst/>
          </a:prstGeom>
          <a:ln w="12700">
            <a:miter lim="400000"/>
          </a:ln>
        </p:spPr>
      </p:pic>
      <p:sp>
        <p:nvSpPr>
          <p:cNvPr id="2" name="TextBox 1"/>
          <p:cNvSpPr txBox="1"/>
          <p:nvPr/>
        </p:nvSpPr>
        <p:spPr>
          <a:xfrm>
            <a:off x="5572125" y="5529263"/>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7" name="image14.png"/>
          <p:cNvPicPr>
            <a:picLocks noChangeAspect="1"/>
          </p:cNvPicPr>
          <p:nvPr/>
        </p:nvPicPr>
        <p:blipFill>
          <a:blip r:embed="rId3">
            <a:extLst/>
          </a:blip>
          <a:stretch>
            <a:fillRect/>
          </a:stretch>
        </p:blipFill>
        <p:spPr>
          <a:xfrm>
            <a:off x="877315" y="657986"/>
            <a:ext cx="7389370" cy="5542028"/>
          </a:xfrm>
          <a:prstGeom prst="rect">
            <a:avLst/>
          </a:prstGeom>
          <a:ln w="12700">
            <a:miter lim="400000"/>
          </a:ln>
        </p:spPr>
      </p:pic>
      <p:sp>
        <p:nvSpPr>
          <p:cNvPr id="2" name="TextBox 1"/>
          <p:cNvSpPr txBox="1"/>
          <p:nvPr/>
        </p:nvSpPr>
        <p:spPr>
          <a:xfrm>
            <a:off x="5757863" y="6400800"/>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Shape 291"/>
          <p:cNvSpPr>
            <a:spLocks noGrp="1"/>
          </p:cNvSpPr>
          <p:nvPr>
            <p:ph type="title"/>
          </p:nvPr>
        </p:nvSpPr>
        <p:spPr>
          <a:prstGeom prst="rect">
            <a:avLst/>
          </a:prstGeom>
        </p:spPr>
        <p:txBody>
          <a:bodyPr/>
          <a:lstStyle/>
          <a:p>
            <a:endParaRPr/>
          </a:p>
        </p:txBody>
      </p:sp>
      <p:pic>
        <p:nvPicPr>
          <p:cNvPr id="292" name="image16.png"/>
          <p:cNvPicPr>
            <a:picLocks noChangeAspect="1"/>
          </p:cNvPicPr>
          <p:nvPr/>
        </p:nvPicPr>
        <p:blipFill>
          <a:blip r:embed="rId3">
            <a:extLst/>
          </a:blip>
          <a:stretch>
            <a:fillRect/>
          </a:stretch>
        </p:blipFill>
        <p:spPr>
          <a:xfrm>
            <a:off x="544067" y="408050"/>
            <a:ext cx="8055866" cy="6041900"/>
          </a:xfrm>
          <a:prstGeom prst="rect">
            <a:avLst/>
          </a:prstGeom>
          <a:ln w="12700">
            <a:miter lim="400000"/>
          </a:ln>
        </p:spPr>
      </p:pic>
      <p:sp>
        <p:nvSpPr>
          <p:cNvPr id="2" name="TextBox 1"/>
          <p:cNvSpPr txBox="1"/>
          <p:nvPr/>
        </p:nvSpPr>
        <p:spPr>
          <a:xfrm>
            <a:off x="5386388" y="6449950"/>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Shape 296"/>
          <p:cNvSpPr>
            <a:spLocks noGrp="1"/>
          </p:cNvSpPr>
          <p:nvPr>
            <p:ph type="title"/>
          </p:nvPr>
        </p:nvSpPr>
        <p:spPr>
          <a:prstGeom prst="rect">
            <a:avLst/>
          </a:prstGeom>
        </p:spPr>
        <p:txBody>
          <a:bodyPr/>
          <a:lstStyle/>
          <a:p>
            <a:endParaRPr/>
          </a:p>
        </p:txBody>
      </p:sp>
      <p:pic>
        <p:nvPicPr>
          <p:cNvPr id="297" name="image17.png"/>
          <p:cNvPicPr>
            <a:picLocks noChangeAspect="1"/>
          </p:cNvPicPr>
          <p:nvPr/>
        </p:nvPicPr>
        <p:blipFill>
          <a:blip r:embed="rId3">
            <a:extLst/>
          </a:blip>
          <a:stretch>
            <a:fillRect/>
          </a:stretch>
        </p:blipFill>
        <p:spPr>
          <a:xfrm>
            <a:off x="593153" y="444865"/>
            <a:ext cx="7957694" cy="5968270"/>
          </a:xfrm>
          <a:prstGeom prst="rect">
            <a:avLst/>
          </a:prstGeom>
          <a:ln w="12700">
            <a:miter lim="400000"/>
          </a:ln>
        </p:spPr>
      </p:pic>
      <p:sp>
        <p:nvSpPr>
          <p:cNvPr id="2" name="TextBox 1"/>
          <p:cNvSpPr txBox="1"/>
          <p:nvPr/>
        </p:nvSpPr>
        <p:spPr>
          <a:xfrm>
            <a:off x="5414963" y="6413135"/>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01"/>
          <p:cNvSpPr>
            <a:spLocks noGrp="1"/>
          </p:cNvSpPr>
          <p:nvPr>
            <p:ph type="title"/>
          </p:nvPr>
        </p:nvSpPr>
        <p:spPr>
          <a:prstGeom prst="rect">
            <a:avLst/>
          </a:prstGeom>
        </p:spPr>
        <p:txBody>
          <a:bodyPr/>
          <a:lstStyle/>
          <a:p>
            <a:endParaRPr/>
          </a:p>
        </p:txBody>
      </p:sp>
      <p:pic>
        <p:nvPicPr>
          <p:cNvPr id="302" name="image18.png"/>
          <p:cNvPicPr>
            <a:picLocks noChangeAspect="1"/>
          </p:cNvPicPr>
          <p:nvPr/>
        </p:nvPicPr>
        <p:blipFill>
          <a:blip r:embed="rId3">
            <a:extLst/>
          </a:blip>
          <a:stretch>
            <a:fillRect/>
          </a:stretch>
        </p:blipFill>
        <p:spPr>
          <a:xfrm>
            <a:off x="457200" y="342899"/>
            <a:ext cx="8229600" cy="6172202"/>
          </a:xfrm>
          <a:prstGeom prst="rect">
            <a:avLst/>
          </a:prstGeom>
          <a:ln w="12700">
            <a:miter lim="400000"/>
          </a:ln>
        </p:spPr>
      </p:pic>
      <p:sp>
        <p:nvSpPr>
          <p:cNvPr id="2" name="TextBox 1"/>
          <p:cNvSpPr txBox="1"/>
          <p:nvPr/>
        </p:nvSpPr>
        <p:spPr>
          <a:xfrm>
            <a:off x="5929313" y="6400800"/>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Shape 312"/>
          <p:cNvSpPr>
            <a:spLocks noGrp="1"/>
          </p:cNvSpPr>
          <p:nvPr>
            <p:ph type="title"/>
          </p:nvPr>
        </p:nvSpPr>
        <p:spPr>
          <a:xfrm>
            <a:off x="457200" y="2001838"/>
            <a:ext cx="8229600" cy="1143001"/>
          </a:xfrm>
          <a:prstGeom prst="rect">
            <a:avLst/>
          </a:prstGeom>
        </p:spPr>
        <p:txBody>
          <a:bodyPr/>
          <a:lstStyle/>
          <a:p>
            <a:r>
              <a:t>Russian demo</a:t>
            </a:r>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 name="image12.png"/>
          <p:cNvPicPr>
            <a:picLocks noChangeAspect="1"/>
          </p:cNvPicPr>
          <p:nvPr/>
        </p:nvPicPr>
        <p:blipFill>
          <a:blip r:embed="rId2">
            <a:extLst/>
          </a:blip>
          <a:stretch>
            <a:fillRect/>
          </a:stretch>
        </p:blipFill>
        <p:spPr>
          <a:xfrm>
            <a:off x="1141325" y="857250"/>
            <a:ext cx="6861349" cy="5143500"/>
          </a:xfrm>
          <a:prstGeom prst="rect">
            <a:avLst/>
          </a:prstGeom>
          <a:ln w="12700">
            <a:miter lim="400000"/>
          </a:ln>
        </p:spPr>
      </p:pic>
      <p:sp>
        <p:nvSpPr>
          <p:cNvPr id="315" name="Shape 315"/>
          <p:cNvSpPr/>
          <p:nvPr/>
        </p:nvSpPr>
        <p:spPr>
          <a:xfrm>
            <a:off x="3156593" y="4833510"/>
            <a:ext cx="2807219" cy="789941"/>
          </a:xfrm>
          <a:prstGeom prst="rect">
            <a:avLst/>
          </a:prstGeom>
          <a:solidFill>
            <a:schemeClr val="accent2"/>
          </a:solidFill>
          <a:ln w="25400">
            <a:solidFill>
              <a:srgbClr val="8C3A38"/>
            </a:solidFill>
          </a:ln>
          <a:effectLst>
            <a:outerShdw blurRad="50800" dist="25400" rotWithShape="0">
              <a:srgbClr val="000000">
                <a:alpha val="6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4600">
                <a:solidFill>
                  <a:srgbClr val="FFFFFF"/>
                </a:solidFill>
              </a:defRPr>
            </a:lvl1pPr>
          </a:lstStyle>
          <a:p>
            <a:r>
              <a:t>Это Лори.</a:t>
            </a:r>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 name="image14.png"/>
          <p:cNvPicPr>
            <a:picLocks noChangeAspect="1"/>
          </p:cNvPicPr>
          <p:nvPr/>
        </p:nvPicPr>
        <p:blipFill>
          <a:blip r:embed="rId2">
            <a:extLst/>
          </a:blip>
          <a:stretch>
            <a:fillRect/>
          </a:stretch>
        </p:blipFill>
        <p:spPr>
          <a:xfrm>
            <a:off x="1141325" y="857250"/>
            <a:ext cx="6861349" cy="5143500"/>
          </a:xfrm>
          <a:prstGeom prst="rect">
            <a:avLst/>
          </a:prstGeom>
          <a:ln w="12700">
            <a:miter lim="400000"/>
          </a:ln>
        </p:spPr>
      </p:pic>
      <p:sp>
        <p:nvSpPr>
          <p:cNvPr id="318" name="Shape 318"/>
          <p:cNvSpPr/>
          <p:nvPr/>
        </p:nvSpPr>
        <p:spPr>
          <a:xfrm>
            <a:off x="3220093" y="4786629"/>
            <a:ext cx="2585763" cy="777241"/>
          </a:xfrm>
          <a:prstGeom prst="rect">
            <a:avLst/>
          </a:prstGeom>
          <a:solidFill>
            <a:schemeClr val="accent2"/>
          </a:solidFill>
          <a:ln w="25400">
            <a:solidFill>
              <a:srgbClr val="8C3A38"/>
            </a:solidFill>
          </a:ln>
          <a:effectLst>
            <a:outerShdw blurRad="50800" dist="25400" rotWithShape="0">
              <a:srgbClr val="000000">
                <a:alpha val="6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4500">
                <a:solidFill>
                  <a:srgbClr val="FFFFFF"/>
                </a:solidFill>
              </a:defRPr>
            </a:lvl1pPr>
          </a:lstStyle>
          <a:p>
            <a:r>
              <a:t>Это Хозэ.</a:t>
            </a: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Shape 320"/>
          <p:cNvSpPr>
            <a:spLocks noGrp="1"/>
          </p:cNvSpPr>
          <p:nvPr>
            <p:ph type="title"/>
          </p:nvPr>
        </p:nvSpPr>
        <p:spPr>
          <a:prstGeom prst="rect">
            <a:avLst/>
          </a:prstGeom>
        </p:spPr>
        <p:txBody>
          <a:bodyPr/>
          <a:lstStyle/>
          <a:p>
            <a:endParaRPr/>
          </a:p>
        </p:txBody>
      </p:sp>
      <p:sp>
        <p:nvSpPr>
          <p:cNvPr id="321" name="Shape 321"/>
          <p:cNvSpPr>
            <a:spLocks noGrp="1"/>
          </p:cNvSpPr>
          <p:nvPr>
            <p:ph type="body" idx="1"/>
          </p:nvPr>
        </p:nvSpPr>
        <p:spPr>
          <a:prstGeom prst="rect">
            <a:avLst/>
          </a:prstGeom>
        </p:spPr>
        <p:txBody>
          <a:bodyPr/>
          <a:lstStyle/>
          <a:p>
            <a:endParaRPr/>
          </a:p>
        </p:txBody>
      </p:sp>
      <p:pic>
        <p:nvPicPr>
          <p:cNvPr id="322" name="image13.png"/>
          <p:cNvPicPr>
            <a:picLocks noChangeAspect="1"/>
          </p:cNvPicPr>
          <p:nvPr/>
        </p:nvPicPr>
        <p:blipFill>
          <a:blip r:embed="rId2">
            <a:extLst/>
          </a:blip>
          <a:stretch>
            <a:fillRect/>
          </a:stretch>
        </p:blipFill>
        <p:spPr>
          <a:xfrm>
            <a:off x="218622" y="165559"/>
            <a:ext cx="8706756" cy="6526881"/>
          </a:xfrm>
          <a:prstGeom prst="rect">
            <a:avLst/>
          </a:prstGeom>
          <a:ln w="12700">
            <a:miter lim="400000"/>
          </a:ln>
        </p:spPr>
      </p:pic>
      <p:sp>
        <p:nvSpPr>
          <p:cNvPr id="323" name="Shape 323"/>
          <p:cNvSpPr/>
          <p:nvPr/>
        </p:nvSpPr>
        <p:spPr>
          <a:xfrm>
            <a:off x="515799" y="5269229"/>
            <a:ext cx="8112402" cy="777241"/>
          </a:xfrm>
          <a:prstGeom prst="rect">
            <a:avLst/>
          </a:prstGeom>
          <a:solidFill>
            <a:schemeClr val="accent2"/>
          </a:solidFill>
          <a:ln w="25400">
            <a:solidFill>
              <a:srgbClr val="8C3A38"/>
            </a:solidFill>
          </a:ln>
          <a:effectLst>
            <a:outerShdw blurRad="50800" dist="25400" rotWithShape="0">
              <a:srgbClr val="000000">
                <a:alpha val="6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4500">
                <a:solidFill>
                  <a:srgbClr val="FFFFFF"/>
                </a:solidFill>
              </a:defRPr>
            </a:lvl1pPr>
          </a:lstStyle>
          <a:p>
            <a:r>
              <a:t>Хозэ и Лори едут в Лас Вегас.</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5" name="image14.png"/>
          <p:cNvPicPr>
            <a:picLocks noChangeAspect="1"/>
          </p:cNvPicPr>
          <p:nvPr/>
        </p:nvPicPr>
        <p:blipFill>
          <a:blip r:embed="rId2">
            <a:extLst/>
          </a:blip>
          <a:stretch>
            <a:fillRect/>
          </a:stretch>
        </p:blipFill>
        <p:spPr>
          <a:xfrm>
            <a:off x="64147" y="49761"/>
            <a:ext cx="8938396" cy="6700525"/>
          </a:xfrm>
          <a:prstGeom prst="rect">
            <a:avLst/>
          </a:prstGeom>
          <a:ln w="12700">
            <a:miter lim="400000"/>
          </a:ln>
        </p:spPr>
      </p:pic>
      <p:sp>
        <p:nvSpPr>
          <p:cNvPr id="326" name="Shape 326"/>
          <p:cNvSpPr/>
          <p:nvPr/>
        </p:nvSpPr>
        <p:spPr>
          <a:xfrm>
            <a:off x="2620635" y="4977129"/>
            <a:ext cx="3902730" cy="1120141"/>
          </a:xfrm>
          <a:prstGeom prst="rect">
            <a:avLst/>
          </a:prstGeom>
          <a:solidFill>
            <a:schemeClr val="accent2"/>
          </a:solidFill>
          <a:ln w="25400">
            <a:solidFill>
              <a:srgbClr val="8C3A38"/>
            </a:solidFill>
          </a:ln>
          <a:effectLst>
            <a:outerShdw blurRad="50800" dist="25400" rotWithShape="0">
              <a:srgbClr val="000000">
                <a:alpha val="6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6800">
                <a:solidFill>
                  <a:srgbClr val="FFFFFF"/>
                </a:solidFill>
              </a:defRPr>
            </a:lvl1pPr>
          </a:lstStyle>
          <a:p>
            <a:r>
              <a:t>Хозэ рад.</a:t>
            </a:r>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Shape 328"/>
          <p:cNvSpPr/>
          <p:nvPr/>
        </p:nvSpPr>
        <p:spPr>
          <a:xfrm>
            <a:off x="102190" y="316229"/>
            <a:ext cx="8939620" cy="546862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nSpc>
                <a:spcPct val="120000"/>
              </a:lnSpc>
              <a:defRPr sz="6300">
                <a:solidFill>
                  <a:srgbClr val="FFFFFF"/>
                </a:solidFill>
              </a:defRPr>
            </a:pPr>
            <a:r>
              <a:rPr>
                <a:solidFill>
                  <a:srgbClr val="82FDEA"/>
                </a:solidFill>
              </a:rPr>
              <a:t>Base reading</a:t>
            </a:r>
          </a:p>
          <a:p>
            <a:pPr>
              <a:lnSpc>
                <a:spcPct val="120000"/>
              </a:lnSpc>
              <a:defRPr sz="6300">
                <a:solidFill>
                  <a:srgbClr val="FFFFFF"/>
                </a:solidFill>
              </a:defRPr>
            </a:pPr>
            <a:endParaRPr>
              <a:solidFill>
                <a:srgbClr val="82FDEA"/>
              </a:solidFill>
            </a:endParaRPr>
          </a:p>
          <a:p>
            <a:pPr>
              <a:lnSpc>
                <a:spcPct val="120000"/>
              </a:lnSpc>
              <a:defRPr sz="6300">
                <a:solidFill>
                  <a:srgbClr val="FFFFFF"/>
                </a:solidFill>
              </a:defRPr>
            </a:pPr>
            <a:r>
              <a:t>Это Лори. Это Хозэ. Хозэ и Лори едут в Лас Вегас. Хозэ рад!</a:t>
            </a: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Shape 330"/>
          <p:cNvSpPr/>
          <p:nvPr/>
        </p:nvSpPr>
        <p:spPr>
          <a:xfrm>
            <a:off x="102190" y="316229"/>
            <a:ext cx="8939620" cy="519049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nSpc>
                <a:spcPct val="150000"/>
              </a:lnSpc>
              <a:defRPr sz="6300">
                <a:solidFill>
                  <a:srgbClr val="FFFFFF"/>
                </a:solidFill>
              </a:defRPr>
            </a:pPr>
            <a:r>
              <a:t>Это Лори. </a:t>
            </a:r>
          </a:p>
          <a:p>
            <a:pPr>
              <a:lnSpc>
                <a:spcPct val="150000"/>
              </a:lnSpc>
              <a:defRPr sz="6300">
                <a:solidFill>
                  <a:srgbClr val="FFFFFF"/>
                </a:solidFill>
              </a:defRPr>
            </a:pPr>
            <a:r>
              <a:t>Это Хозэ. </a:t>
            </a:r>
          </a:p>
          <a:p>
            <a:pPr>
              <a:lnSpc>
                <a:spcPct val="150000"/>
              </a:lnSpc>
              <a:defRPr sz="6300">
                <a:solidFill>
                  <a:srgbClr val="FFFFFF"/>
                </a:solidFill>
              </a:defRPr>
            </a:pPr>
            <a:r>
              <a:t>Хозэ и Лори едут в Лас Вегас. Хозэ рад!</a:t>
            </a: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2" name="image16.png"/>
          <p:cNvPicPr>
            <a:picLocks noChangeAspect="1"/>
          </p:cNvPicPr>
          <p:nvPr/>
        </p:nvPicPr>
        <p:blipFill>
          <a:blip r:embed="rId2">
            <a:extLst/>
          </a:blip>
          <a:stretch>
            <a:fillRect/>
          </a:stretch>
        </p:blipFill>
        <p:spPr>
          <a:xfrm>
            <a:off x="1141325" y="857250"/>
            <a:ext cx="6861349" cy="5143500"/>
          </a:xfrm>
          <a:prstGeom prst="rect">
            <a:avLst/>
          </a:prstGeom>
          <a:ln w="12700">
            <a:miter lim="400000"/>
          </a:ln>
        </p:spPr>
      </p:pic>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4" name="image17.png"/>
          <p:cNvPicPr>
            <a:picLocks noChangeAspect="1"/>
          </p:cNvPicPr>
          <p:nvPr/>
        </p:nvPicPr>
        <p:blipFill>
          <a:blip r:embed="rId2">
            <a:extLst/>
          </a:blip>
          <a:stretch>
            <a:fillRect/>
          </a:stretch>
        </p:blipFill>
        <p:spPr>
          <a:xfrm>
            <a:off x="42142" y="45834"/>
            <a:ext cx="9026181" cy="6766332"/>
          </a:xfrm>
          <a:prstGeom prst="rect">
            <a:avLst/>
          </a:prstGeom>
          <a:ln w="12700">
            <a:miter lim="400000"/>
          </a:ln>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6" name="image12.png"/>
          <p:cNvPicPr>
            <a:picLocks noChangeAspect="1"/>
          </p:cNvPicPr>
          <p:nvPr/>
        </p:nvPicPr>
        <p:blipFill>
          <a:blip r:embed="rId2">
            <a:extLst/>
          </a:blip>
          <a:stretch>
            <a:fillRect/>
          </a:stretch>
        </p:blipFill>
        <p:spPr>
          <a:xfrm>
            <a:off x="978105" y="843751"/>
            <a:ext cx="6879355" cy="5156999"/>
          </a:xfrm>
          <a:prstGeom prst="rect">
            <a:avLst/>
          </a:prstGeom>
          <a:ln w="12700">
            <a:miter lim="400000"/>
          </a:ln>
        </p:spPr>
      </p:pic>
      <p:sp>
        <p:nvSpPr>
          <p:cNvPr id="337" name="Shape 337"/>
          <p:cNvSpPr/>
          <p:nvPr/>
        </p:nvSpPr>
        <p:spPr>
          <a:xfrm>
            <a:off x="3072422" y="4799329"/>
            <a:ext cx="2690799" cy="764541"/>
          </a:xfrm>
          <a:prstGeom prst="rect">
            <a:avLst/>
          </a:prstGeom>
          <a:solidFill>
            <a:schemeClr val="accent2"/>
          </a:solidFill>
          <a:ln w="25400">
            <a:solidFill>
              <a:srgbClr val="8C3A38"/>
            </a:solidFill>
          </a:ln>
          <a:effectLst>
            <a:outerShdw blurRad="50800" dist="25400" rotWithShape="0">
              <a:srgbClr val="000000">
                <a:alpha val="6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4400">
                <a:solidFill>
                  <a:srgbClr val="FFFFFF"/>
                </a:solidFill>
              </a:defRPr>
            </a:lvl1pPr>
          </a:lstStyle>
          <a:p>
            <a:r>
              <a:t>Это Лори.</a:t>
            </a:r>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Shape 339"/>
          <p:cNvSpPr>
            <a:spLocks noGrp="1"/>
          </p:cNvSpPr>
          <p:nvPr>
            <p:ph type="title"/>
          </p:nvPr>
        </p:nvSpPr>
        <p:spPr>
          <a:prstGeom prst="rect">
            <a:avLst/>
          </a:prstGeom>
        </p:spPr>
        <p:txBody>
          <a:bodyPr/>
          <a:lstStyle/>
          <a:p>
            <a:endParaRPr/>
          </a:p>
        </p:txBody>
      </p:sp>
      <p:pic>
        <p:nvPicPr>
          <p:cNvPr id="340" name="image18.png"/>
          <p:cNvPicPr>
            <a:picLocks noChangeAspect="1"/>
          </p:cNvPicPr>
          <p:nvPr/>
        </p:nvPicPr>
        <p:blipFill>
          <a:blip r:embed="rId2">
            <a:extLst/>
          </a:blip>
          <a:stretch>
            <a:fillRect/>
          </a:stretch>
        </p:blipFill>
        <p:spPr>
          <a:xfrm>
            <a:off x="-34556" y="88610"/>
            <a:ext cx="9057366" cy="6789710"/>
          </a:xfrm>
          <a:prstGeom prst="rect">
            <a:avLst/>
          </a:prstGeom>
          <a:ln w="12700">
            <a:miter lim="400000"/>
          </a:ln>
        </p:spPr>
      </p:pic>
      <p:sp>
        <p:nvSpPr>
          <p:cNvPr id="341" name="Shape 341"/>
          <p:cNvSpPr/>
          <p:nvPr/>
        </p:nvSpPr>
        <p:spPr>
          <a:xfrm>
            <a:off x="1383374" y="4659629"/>
            <a:ext cx="6932604" cy="1564641"/>
          </a:xfrm>
          <a:prstGeom prst="rect">
            <a:avLst/>
          </a:prstGeom>
          <a:solidFill>
            <a:schemeClr val="accent2"/>
          </a:solidFill>
          <a:ln w="25400">
            <a:solidFill>
              <a:srgbClr val="8C3A38"/>
            </a:solidFill>
          </a:ln>
          <a:effectLst>
            <a:outerShdw blurRad="50800" dist="25400" rotWithShape="0">
              <a:srgbClr val="000000">
                <a:alpha val="60000"/>
              </a:srgbClr>
            </a:outerShdw>
          </a:effectLst>
          <a:extLst>
            <a:ext uri="{C572A759-6A51-4108-AA02-DFA0A04FC94B}">
              <ma14:wrappingTextBoxFlag xmlns:ma14="http://schemas.microsoft.com/office/mac/drawingml/2011/main" val="1"/>
            </a:ext>
          </a:extLst>
        </p:spPr>
        <p:txBody>
          <a:bodyPr wrap="none" lIns="45719" rIns="45719">
            <a:spAutoFit/>
          </a:bodyPr>
          <a:lstStyle/>
          <a:p>
            <a:pPr>
              <a:defRPr sz="4900">
                <a:solidFill>
                  <a:srgbClr val="FFFFFF"/>
                </a:solidFill>
              </a:defRPr>
            </a:pPr>
            <a:r>
              <a:t>У Лори есть чихуахуа. </a:t>
            </a:r>
          </a:p>
          <a:p>
            <a:pPr>
              <a:defRPr sz="4900">
                <a:solidFill>
                  <a:srgbClr val="FFFFFF"/>
                </a:solidFill>
              </a:defRPr>
            </a:pPr>
            <a:r>
              <a:t>Это Хозэ.</a:t>
            </a:r>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 name="Shape 343"/>
          <p:cNvSpPr>
            <a:spLocks noGrp="1"/>
          </p:cNvSpPr>
          <p:nvPr>
            <p:ph type="title"/>
          </p:nvPr>
        </p:nvSpPr>
        <p:spPr>
          <a:prstGeom prst="rect">
            <a:avLst/>
          </a:prstGeom>
        </p:spPr>
        <p:txBody>
          <a:bodyPr/>
          <a:lstStyle/>
          <a:p>
            <a:endParaRPr/>
          </a:p>
        </p:txBody>
      </p:sp>
      <p:pic>
        <p:nvPicPr>
          <p:cNvPr id="344" name="image13.png"/>
          <p:cNvPicPr>
            <a:picLocks noChangeAspect="1"/>
          </p:cNvPicPr>
          <p:nvPr/>
        </p:nvPicPr>
        <p:blipFill>
          <a:blip r:embed="rId2">
            <a:extLst/>
          </a:blip>
          <a:stretch>
            <a:fillRect/>
          </a:stretch>
        </p:blipFill>
        <p:spPr>
          <a:xfrm>
            <a:off x="628650" y="472929"/>
            <a:ext cx="7886700" cy="5912142"/>
          </a:xfrm>
          <a:prstGeom prst="rect">
            <a:avLst/>
          </a:prstGeom>
          <a:ln w="12700">
            <a:miter lim="400000"/>
          </a:ln>
        </p:spPr>
      </p:pic>
      <p:sp>
        <p:nvSpPr>
          <p:cNvPr id="345" name="Shape 345"/>
          <p:cNvSpPr/>
          <p:nvPr/>
        </p:nvSpPr>
        <p:spPr>
          <a:xfrm>
            <a:off x="870593" y="5091429"/>
            <a:ext cx="7402815" cy="713741"/>
          </a:xfrm>
          <a:prstGeom prst="rect">
            <a:avLst/>
          </a:prstGeom>
          <a:solidFill>
            <a:schemeClr val="accent2"/>
          </a:solidFill>
          <a:ln w="25400">
            <a:solidFill>
              <a:srgbClr val="8C3A38"/>
            </a:solidFill>
          </a:ln>
          <a:effectLst>
            <a:outerShdw blurRad="50800" dist="25400" rotWithShape="0">
              <a:srgbClr val="000000">
                <a:alpha val="6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4100">
                <a:solidFill>
                  <a:srgbClr val="FFFFFF"/>
                </a:solidFill>
              </a:defRPr>
            </a:lvl1pPr>
          </a:lstStyle>
          <a:p>
            <a:r>
              <a:t>Хозэ и Лори едут в Лас Вегас.</a:t>
            </a: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 name="image19.png"/>
          <p:cNvPicPr>
            <a:picLocks noChangeAspect="1"/>
          </p:cNvPicPr>
          <p:nvPr/>
        </p:nvPicPr>
        <p:blipFill>
          <a:blip r:embed="rId2">
            <a:extLst/>
          </a:blip>
          <a:stretch>
            <a:fillRect/>
          </a:stretch>
        </p:blipFill>
        <p:spPr>
          <a:xfrm>
            <a:off x="52816" y="49760"/>
            <a:ext cx="9038368" cy="6775470"/>
          </a:xfrm>
          <a:prstGeom prst="rect">
            <a:avLst/>
          </a:prstGeom>
          <a:ln w="12700">
            <a:miter lim="400000"/>
          </a:ln>
        </p:spPr>
      </p:pic>
      <p:sp>
        <p:nvSpPr>
          <p:cNvPr id="348" name="Shape 348"/>
          <p:cNvSpPr/>
          <p:nvPr/>
        </p:nvSpPr>
        <p:spPr>
          <a:xfrm>
            <a:off x="120186" y="5561329"/>
            <a:ext cx="8903628" cy="764541"/>
          </a:xfrm>
          <a:prstGeom prst="rect">
            <a:avLst/>
          </a:prstGeom>
          <a:solidFill>
            <a:schemeClr val="accent2"/>
          </a:solidFill>
          <a:ln w="25400">
            <a:solidFill>
              <a:srgbClr val="8C3A38"/>
            </a:solidFill>
          </a:ln>
          <a:effectLst>
            <a:outerShdw blurRad="50800" dist="25400" rotWithShape="0">
              <a:srgbClr val="000000">
                <a:alpha val="6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4400">
                <a:solidFill>
                  <a:srgbClr val="FFFFFF"/>
                </a:solidFill>
              </a:defRPr>
            </a:lvl1pPr>
          </a:lstStyle>
          <a:p>
            <a:r>
              <a:t>Лори играет в игровые автоматы.</a:t>
            </a: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Shape 350"/>
          <p:cNvSpPr/>
          <p:nvPr/>
        </p:nvSpPr>
        <p:spPr>
          <a:xfrm>
            <a:off x="122885" y="1191531"/>
            <a:ext cx="8898231" cy="3268981"/>
          </a:xfrm>
          <a:prstGeom prst="rect">
            <a:avLst/>
          </a:prstGeom>
          <a:ln w="12700">
            <a:miter lim="400000"/>
          </a:ln>
          <a:extLst>
            <a:ext uri="{C572A759-6A51-4108-AA02-DFA0A04FC94B}">
              <ma14:wrappingTextBoxFlag xmlns:ma14="http://schemas.microsoft.com/office/mac/drawingml/2011/main" val="1"/>
            </a:ext>
          </a:extLst>
        </p:spPr>
        <p:txBody>
          <a:bodyPr wrap="none" lIns="34289" tIns="34289" rIns="34289" bIns="34289">
            <a:spAutoFit/>
          </a:bodyPr>
          <a:lstStyle/>
          <a:p>
            <a:pPr>
              <a:defRPr sz="5400" b="1"/>
            </a:pPr>
            <a:r>
              <a:t>Role of Translation </a:t>
            </a:r>
          </a:p>
          <a:p>
            <a:pPr>
              <a:defRPr sz="5400" b="1"/>
            </a:pPr>
            <a:endParaRPr/>
          </a:p>
          <a:p>
            <a:pPr marL="685800" indent="-685800">
              <a:buSzPct val="100000"/>
              <a:buFont typeface="Arial"/>
              <a:buChar char="•"/>
              <a:defRPr sz="5400" b="1"/>
            </a:pPr>
            <a:r>
              <a:t>Create/clarify a picture.</a:t>
            </a:r>
          </a:p>
          <a:p>
            <a:pPr marL="685800" indent="-685800">
              <a:buSzPct val="100000"/>
              <a:buFont typeface="Arial"/>
              <a:buChar char="•"/>
              <a:defRPr sz="5400" b="1"/>
            </a:pPr>
            <a:r>
              <a:t>Check for understanding.</a:t>
            </a:r>
          </a:p>
        </p:txBody>
      </p:sp>
      <p:sp>
        <p:nvSpPr>
          <p:cNvPr id="2" name="TextBox 1"/>
          <p:cNvSpPr txBox="1"/>
          <p:nvPr/>
        </p:nvSpPr>
        <p:spPr>
          <a:xfrm>
            <a:off x="5372101" y="6429375"/>
            <a:ext cx="2694628"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dirty="0">
                <a:solidFill>
                  <a:schemeClr val="tx1"/>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Shape 352"/>
          <p:cNvSpPr>
            <a:spLocks noGrp="1"/>
          </p:cNvSpPr>
          <p:nvPr>
            <p:ph type="title"/>
          </p:nvPr>
        </p:nvSpPr>
        <p:spPr>
          <a:prstGeom prst="rect">
            <a:avLst/>
          </a:prstGeom>
        </p:spPr>
        <p:txBody>
          <a:bodyPr/>
          <a:lstStyle/>
          <a:p>
            <a:endParaRPr/>
          </a:p>
        </p:txBody>
      </p:sp>
      <p:pic>
        <p:nvPicPr>
          <p:cNvPr id="353" name="image20.png"/>
          <p:cNvPicPr>
            <a:picLocks noChangeAspect="1"/>
          </p:cNvPicPr>
          <p:nvPr/>
        </p:nvPicPr>
        <p:blipFill>
          <a:blip r:embed="rId2">
            <a:extLst/>
          </a:blip>
          <a:stretch>
            <a:fillRect/>
          </a:stretch>
        </p:blipFill>
        <p:spPr>
          <a:xfrm>
            <a:off x="-1023" y="88632"/>
            <a:ext cx="9014661" cy="6757696"/>
          </a:xfrm>
          <a:prstGeom prst="rect">
            <a:avLst/>
          </a:prstGeom>
          <a:ln w="12700">
            <a:miter lim="400000"/>
          </a:ln>
        </p:spPr>
      </p:pic>
      <p:sp>
        <p:nvSpPr>
          <p:cNvPr id="354" name="Shape 354"/>
          <p:cNvSpPr/>
          <p:nvPr/>
        </p:nvSpPr>
        <p:spPr>
          <a:xfrm>
            <a:off x="2620635" y="4977129"/>
            <a:ext cx="3902730" cy="1120141"/>
          </a:xfrm>
          <a:prstGeom prst="rect">
            <a:avLst/>
          </a:prstGeom>
          <a:solidFill>
            <a:schemeClr val="accent2"/>
          </a:solidFill>
          <a:ln w="25400">
            <a:solidFill>
              <a:srgbClr val="8C3A38"/>
            </a:solidFill>
          </a:ln>
          <a:effectLst>
            <a:outerShdw blurRad="50800" dist="25400" rotWithShape="0">
              <a:srgbClr val="000000">
                <a:alpha val="6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6800">
                <a:solidFill>
                  <a:srgbClr val="FFFFFF"/>
                </a:solidFill>
              </a:defRPr>
            </a:lvl1pPr>
          </a:lstStyle>
          <a:p>
            <a:r>
              <a:t>Хозэ рад.</a:t>
            </a:r>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Shape 356"/>
          <p:cNvSpPr/>
          <p:nvPr/>
        </p:nvSpPr>
        <p:spPr>
          <a:xfrm>
            <a:off x="102190" y="316229"/>
            <a:ext cx="8939620" cy="658114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nSpc>
                <a:spcPct val="120000"/>
              </a:lnSpc>
              <a:defRPr sz="6300">
                <a:solidFill>
                  <a:srgbClr val="FFFFFF"/>
                </a:solidFill>
              </a:defRPr>
            </a:pPr>
            <a:r>
              <a:rPr>
                <a:solidFill>
                  <a:srgbClr val="82FDEA"/>
                </a:solidFill>
              </a:rPr>
              <a:t>Version 2:</a:t>
            </a:r>
            <a:r>
              <a:t> Это Лори. У Лори есть чихуахуа. Это Хозэ. Хозэ и Лори едут в Лас Вегас. Лори играет в игровые автоматы. Хозэ рад!</a:t>
            </a: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Shape 358"/>
          <p:cNvSpPr>
            <a:spLocks noGrp="1"/>
          </p:cNvSpPr>
          <p:nvPr>
            <p:ph type="body" idx="1"/>
          </p:nvPr>
        </p:nvSpPr>
        <p:spPr>
          <a:xfrm>
            <a:off x="838200" y="2057400"/>
            <a:ext cx="7467600" cy="3636963"/>
          </a:xfrm>
          <a:prstGeom prst="rect">
            <a:avLst/>
          </a:prstGeom>
        </p:spPr>
        <p:txBody>
          <a:bodyPr/>
          <a:lstStyle/>
          <a:p>
            <a:pPr marL="0" indent="0" defTabSz="768095">
              <a:lnSpc>
                <a:spcPct val="90000"/>
              </a:lnSpc>
              <a:spcBef>
                <a:spcPts val="600"/>
              </a:spcBef>
              <a:buSzTx/>
              <a:buNone/>
              <a:defRPr sz="2688"/>
            </a:pPr>
            <a:r>
              <a:t>    </a:t>
            </a:r>
          </a:p>
          <a:p>
            <a:pPr marL="192023" indent="-192023" defTabSz="768095">
              <a:lnSpc>
                <a:spcPct val="90000"/>
              </a:lnSpc>
              <a:spcBef>
                <a:spcPts val="3400"/>
              </a:spcBef>
              <a:buFontTx/>
              <a:defRPr sz="2688"/>
            </a:pPr>
            <a:r>
              <a:t>By writing a base reading and adding details and information to create additional versions.</a:t>
            </a:r>
          </a:p>
          <a:p>
            <a:pPr marL="512063" lvl="1" indent="-192023" defTabSz="768095">
              <a:lnSpc>
                <a:spcPct val="90000"/>
              </a:lnSpc>
              <a:spcBef>
                <a:spcPts val="3400"/>
              </a:spcBef>
              <a:buFontTx/>
              <a:buChar char="•"/>
              <a:defRPr sz="2688"/>
            </a:pPr>
            <a:r>
              <a:t>OR…                           </a:t>
            </a:r>
          </a:p>
          <a:p>
            <a:pPr marL="192023" indent="-192023" defTabSz="768095">
              <a:lnSpc>
                <a:spcPct val="90000"/>
              </a:lnSpc>
              <a:spcBef>
                <a:spcPts val="600"/>
              </a:spcBef>
              <a:buFontTx/>
              <a:defRPr sz="2688"/>
            </a:pPr>
            <a:r>
              <a:t>By pulling details and information out of a longer reading to create shorter, simpler versions.</a:t>
            </a:r>
          </a:p>
        </p:txBody>
      </p:sp>
      <p:grpSp>
        <p:nvGrpSpPr>
          <p:cNvPr id="361" name="Group 361"/>
          <p:cNvGrpSpPr/>
          <p:nvPr/>
        </p:nvGrpSpPr>
        <p:grpSpPr>
          <a:xfrm>
            <a:off x="2391982" y="957580"/>
            <a:ext cx="4360036" cy="1082041"/>
            <a:chOff x="0" y="0"/>
            <a:chExt cx="4360035" cy="1082039"/>
          </a:xfrm>
        </p:grpSpPr>
        <p:sp>
          <p:nvSpPr>
            <p:cNvPr id="360" name="Shape 360"/>
            <p:cNvSpPr/>
            <p:nvPr/>
          </p:nvSpPr>
          <p:spPr>
            <a:xfrm>
              <a:off x="6349" y="6350"/>
              <a:ext cx="4347337" cy="1069340"/>
            </a:xfrm>
            <a:prstGeom prst="rect">
              <a:avLst/>
            </a:prstGeom>
            <a:noFill/>
            <a:ln>
              <a:noFill/>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a:defRPr sz="3300">
                  <a:solidFill>
                    <a:srgbClr val="FFFFFF"/>
                  </a:solidFill>
                </a:defRPr>
              </a:pPr>
              <a:r>
                <a:t>How do we create an </a:t>
              </a:r>
            </a:p>
            <a:p>
              <a:pPr algn="ctr">
                <a:defRPr sz="3300">
                  <a:solidFill>
                    <a:srgbClr val="FFFFFF"/>
                  </a:solidFill>
                </a:defRPr>
              </a:pPr>
              <a:r>
                <a:t>Embedded Reading?</a:t>
              </a:r>
            </a:p>
          </p:txBody>
        </p:sp>
        <p:pic>
          <p:nvPicPr>
            <p:cNvPr id="359" name="Picture 358"/>
            <p:cNvPicPr>
              <a:picLocks/>
            </p:cNvPicPr>
            <p:nvPr/>
          </p:nvPicPr>
          <p:blipFill>
            <a:blip r:embed="rId3">
              <a:extLst/>
            </a:blip>
            <a:stretch>
              <a:fillRect/>
            </a:stretch>
          </p:blipFill>
          <p:spPr>
            <a:xfrm>
              <a:off x="0" y="0"/>
              <a:ext cx="4360036" cy="1082040"/>
            </a:xfrm>
            <a:prstGeom prst="rect">
              <a:avLst/>
            </a:prstGeom>
            <a:effectLst/>
          </p:spPr>
        </p:pic>
      </p:grpSp>
      <p:sp>
        <p:nvSpPr>
          <p:cNvPr id="2" name="TextBox 1"/>
          <p:cNvSpPr txBox="1"/>
          <p:nvPr/>
        </p:nvSpPr>
        <p:spPr>
          <a:xfrm>
            <a:off x="6039797" y="6211671"/>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Shape 365"/>
          <p:cNvSpPr/>
          <p:nvPr/>
        </p:nvSpPr>
        <p:spPr>
          <a:xfrm>
            <a:off x="646346" y="1751329"/>
            <a:ext cx="7851308" cy="2631441"/>
          </a:xfrm>
          <a:prstGeom prst="rect">
            <a:avLst/>
          </a:prstGeom>
          <a:solidFill>
            <a:srgbClr val="243586"/>
          </a:solidFill>
          <a:ln w="38100">
            <a:solidFill>
              <a:srgbClr val="FFFF00"/>
            </a:solidFill>
          </a:ln>
          <a:effectLst>
            <a:outerShdw blurRad="355600" rotWithShape="0">
              <a:srgbClr val="000000">
                <a:alpha val="75000"/>
              </a:srgbClr>
            </a:outerShdw>
          </a:effectLst>
          <a:extLst>
            <a:ext uri="{C572A759-6A51-4108-AA02-DFA0A04FC94B}">
              <ma14:wrappingTextBoxFlag xmlns:ma14="http://schemas.microsoft.com/office/mac/drawingml/2011/main" val="1"/>
            </a:ext>
          </a:extLst>
        </p:spPr>
        <p:txBody>
          <a:bodyPr wrap="none" lIns="45719" rIns="45719">
            <a:spAutoFit/>
          </a:bodyPr>
          <a:lstStyle/>
          <a:p>
            <a:pPr>
              <a:defRPr sz="3700">
                <a:solidFill>
                  <a:srgbClr val="FFFFFF"/>
                </a:solidFill>
              </a:defRPr>
            </a:pPr>
            <a:r>
              <a:t>Two ways to create a base reading: </a:t>
            </a:r>
          </a:p>
          <a:p>
            <a:pPr>
              <a:defRPr sz="3700">
                <a:solidFill>
                  <a:srgbClr val="FFFFFF"/>
                </a:solidFill>
              </a:defRPr>
            </a:pPr>
            <a:endParaRPr/>
          </a:p>
          <a:p>
            <a:pPr marL="240631" indent="-240631">
              <a:spcBef>
                <a:spcPts val="2500"/>
              </a:spcBef>
              <a:buSzPct val="100000"/>
              <a:buAutoNum type="arabicPeriod"/>
              <a:defRPr sz="3700">
                <a:solidFill>
                  <a:srgbClr val="FFFFFF"/>
                </a:solidFill>
              </a:defRPr>
            </a:pPr>
            <a:r>
              <a:t>Write one. (Bottom up)</a:t>
            </a:r>
          </a:p>
          <a:p>
            <a:pPr>
              <a:defRPr sz="3700">
                <a:solidFill>
                  <a:srgbClr val="FFFFFF"/>
                </a:solidFill>
              </a:defRPr>
            </a:pPr>
            <a:r>
              <a:t>2. Whittle one. (Top down)</a:t>
            </a:r>
          </a:p>
        </p:txBody>
      </p:sp>
      <p:sp>
        <p:nvSpPr>
          <p:cNvPr id="2" name="TextBox 1"/>
          <p:cNvSpPr txBox="1"/>
          <p:nvPr/>
        </p:nvSpPr>
        <p:spPr>
          <a:xfrm>
            <a:off x="5915025" y="6157913"/>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Shape 367"/>
          <p:cNvSpPr>
            <a:spLocks noGrp="1"/>
          </p:cNvSpPr>
          <p:nvPr>
            <p:ph type="title"/>
          </p:nvPr>
        </p:nvSpPr>
        <p:spPr>
          <a:xfrm>
            <a:off x="457200" y="2501900"/>
            <a:ext cx="8229600" cy="1143000"/>
          </a:xfrm>
          <a:prstGeom prst="rect">
            <a:avLst/>
          </a:prstGeom>
          <a:ln w="38100">
            <a:solidFill>
              <a:srgbClr val="FFFF00"/>
            </a:solidFill>
            <a:round/>
          </a:ln>
        </p:spPr>
        <p:txBody>
          <a:bodyPr/>
          <a:lstStyle>
            <a:lvl1pPr algn="l" defTabSz="749808">
              <a:defRPr sz="3280"/>
            </a:lvl1pPr>
          </a:lstStyle>
          <a:p>
            <a:r>
              <a:t>The base reading is easy for any student to understand. It is a summary, or an outline.</a:t>
            </a:r>
          </a:p>
        </p:txBody>
      </p:sp>
      <p:sp>
        <p:nvSpPr>
          <p:cNvPr id="2" name="TextBox 1"/>
          <p:cNvSpPr txBox="1"/>
          <p:nvPr/>
        </p:nvSpPr>
        <p:spPr>
          <a:xfrm>
            <a:off x="5757863" y="6157913"/>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 name="image23.png"/>
          <p:cNvPicPr>
            <a:picLocks noChangeAspect="1"/>
          </p:cNvPicPr>
          <p:nvPr/>
        </p:nvPicPr>
        <p:blipFill>
          <a:blip r:embed="rId3">
            <a:extLst/>
          </a:blip>
          <a:stretch>
            <a:fillRect/>
          </a:stretch>
        </p:blipFill>
        <p:spPr>
          <a:xfrm>
            <a:off x="1206896" y="816371"/>
            <a:ext cx="6730137" cy="5047604"/>
          </a:xfrm>
          <a:prstGeom prst="rect">
            <a:avLst/>
          </a:prstGeom>
          <a:ln w="12700">
            <a:miter lim="400000"/>
          </a:ln>
        </p:spPr>
      </p:pic>
      <p:sp>
        <p:nvSpPr>
          <p:cNvPr id="2" name="TextBox 1"/>
          <p:cNvSpPr txBox="1"/>
          <p:nvPr/>
        </p:nvSpPr>
        <p:spPr>
          <a:xfrm>
            <a:off x="5886450" y="6357938"/>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 name="Shape 375"/>
          <p:cNvSpPr>
            <a:spLocks noGrp="1"/>
          </p:cNvSpPr>
          <p:nvPr>
            <p:ph type="title"/>
          </p:nvPr>
        </p:nvSpPr>
        <p:spPr>
          <a:xfrm>
            <a:off x="1428750" y="592137"/>
            <a:ext cx="6286500" cy="1143001"/>
          </a:xfrm>
          <a:prstGeom prst="rect">
            <a:avLst/>
          </a:prstGeom>
          <a:ln w="9525">
            <a:round/>
          </a:ln>
        </p:spPr>
        <p:txBody>
          <a:bodyPr/>
          <a:lstStyle>
            <a:lvl1pPr>
              <a:spcBef>
                <a:spcPts val="3500"/>
              </a:spcBef>
            </a:lvl1pPr>
          </a:lstStyle>
          <a:p>
            <a:r>
              <a:t>From the bottom up</a:t>
            </a:r>
          </a:p>
        </p:txBody>
      </p:sp>
      <p:grpSp>
        <p:nvGrpSpPr>
          <p:cNvPr id="378" name="Group 378"/>
          <p:cNvGrpSpPr/>
          <p:nvPr/>
        </p:nvGrpSpPr>
        <p:grpSpPr>
          <a:xfrm>
            <a:off x="140932" y="2303779"/>
            <a:ext cx="8862136" cy="2974341"/>
            <a:chOff x="0" y="0"/>
            <a:chExt cx="8862135" cy="2974339"/>
          </a:xfrm>
        </p:grpSpPr>
        <p:sp>
          <p:nvSpPr>
            <p:cNvPr id="377" name="Shape 377"/>
            <p:cNvSpPr/>
            <p:nvPr/>
          </p:nvSpPr>
          <p:spPr>
            <a:xfrm>
              <a:off x="19049" y="19050"/>
              <a:ext cx="8824037" cy="2936240"/>
            </a:xfrm>
            <a:prstGeom prst="rect">
              <a:avLst/>
            </a:prstGeom>
            <a:solidFill>
              <a:srgbClr val="2C58BA"/>
            </a:solidFill>
            <a:ln>
              <a:noFill/>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spcBef>
                  <a:spcPts val="3500"/>
                </a:spcBef>
                <a:defRPr sz="2500">
                  <a:solidFill>
                    <a:srgbClr val="FFFFFF"/>
                  </a:solidFill>
                </a:defRPr>
              </a:pPr>
              <a:r>
                <a:rPr b="1"/>
                <a:t>Step 1:</a:t>
              </a:r>
              <a:r>
                <a:t> Know your audience.</a:t>
              </a:r>
            </a:p>
            <a:p>
              <a:pPr>
                <a:spcBef>
                  <a:spcPts val="3500"/>
                </a:spcBef>
                <a:defRPr sz="2500">
                  <a:solidFill>
                    <a:srgbClr val="FFFFFF"/>
                  </a:solidFill>
                </a:defRPr>
              </a:pPr>
              <a:r>
                <a:rPr b="1"/>
                <a:t>Step 2:</a:t>
              </a:r>
              <a:r>
                <a:t> Identify focus structures and vocabulary</a:t>
              </a:r>
            </a:p>
            <a:p>
              <a:pPr>
                <a:spcBef>
                  <a:spcPts val="3500"/>
                </a:spcBef>
                <a:defRPr sz="2500">
                  <a:solidFill>
                    <a:srgbClr val="FFFFFF"/>
                  </a:solidFill>
                </a:defRPr>
              </a:pPr>
              <a:r>
                <a:rPr b="1"/>
                <a:t>Step 3:</a:t>
              </a:r>
              <a:r>
                <a:t> Create the base reading.</a:t>
              </a:r>
            </a:p>
            <a:p>
              <a:pPr>
                <a:spcBef>
                  <a:spcPts val="3500"/>
                </a:spcBef>
                <a:defRPr sz="2500">
                  <a:solidFill>
                    <a:srgbClr val="FFFFFF"/>
                  </a:solidFill>
                </a:defRPr>
              </a:pPr>
              <a:r>
                <a:rPr b="1"/>
                <a:t>Step 4:</a:t>
              </a:r>
              <a:r>
                <a:t> Insert a variety of familiar structures and vocabulary</a:t>
              </a:r>
            </a:p>
          </p:txBody>
        </p:sp>
        <p:pic>
          <p:nvPicPr>
            <p:cNvPr id="376" name="Picture 375"/>
            <p:cNvPicPr>
              <a:picLocks/>
            </p:cNvPicPr>
            <p:nvPr/>
          </p:nvPicPr>
          <p:blipFill>
            <a:blip r:embed="rId3">
              <a:extLst/>
            </a:blip>
            <a:stretch>
              <a:fillRect/>
            </a:stretch>
          </p:blipFill>
          <p:spPr>
            <a:xfrm>
              <a:off x="-1" y="0"/>
              <a:ext cx="8862137" cy="2974341"/>
            </a:xfrm>
            <a:prstGeom prst="rect">
              <a:avLst/>
            </a:prstGeom>
            <a:effectLst/>
          </p:spPr>
        </p:pic>
      </p:grpSp>
      <p:sp>
        <p:nvSpPr>
          <p:cNvPr id="2" name="TextBox 1"/>
          <p:cNvSpPr txBox="1"/>
          <p:nvPr/>
        </p:nvSpPr>
        <p:spPr>
          <a:xfrm>
            <a:off x="6200775" y="6229350"/>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Shape 382"/>
          <p:cNvSpPr>
            <a:spLocks noGrp="1"/>
          </p:cNvSpPr>
          <p:nvPr>
            <p:ph type="title"/>
          </p:nvPr>
        </p:nvSpPr>
        <p:spPr>
          <a:xfrm>
            <a:off x="2889250" y="617537"/>
            <a:ext cx="3365500" cy="1143001"/>
          </a:xfrm>
          <a:prstGeom prst="rect">
            <a:avLst/>
          </a:prstGeom>
          <a:ln w="9525">
            <a:round/>
          </a:ln>
        </p:spPr>
        <p:txBody>
          <a:bodyPr/>
          <a:lstStyle>
            <a:lvl1pPr>
              <a:spcBef>
                <a:spcPts val="3500"/>
              </a:spcBef>
            </a:lvl1pPr>
          </a:lstStyle>
          <a:p>
            <a:r>
              <a:t>Step 1</a:t>
            </a:r>
          </a:p>
        </p:txBody>
      </p:sp>
      <p:grpSp>
        <p:nvGrpSpPr>
          <p:cNvPr id="385" name="Group 385"/>
          <p:cNvGrpSpPr/>
          <p:nvPr/>
        </p:nvGrpSpPr>
        <p:grpSpPr>
          <a:xfrm>
            <a:off x="1661577" y="2633979"/>
            <a:ext cx="5820846" cy="891541"/>
            <a:chOff x="0" y="0"/>
            <a:chExt cx="5820845" cy="891539"/>
          </a:xfrm>
        </p:grpSpPr>
        <p:sp>
          <p:nvSpPr>
            <p:cNvPr id="384" name="Shape 384"/>
            <p:cNvSpPr/>
            <p:nvPr/>
          </p:nvSpPr>
          <p:spPr>
            <a:xfrm>
              <a:off x="19049" y="19050"/>
              <a:ext cx="5782747" cy="853440"/>
            </a:xfrm>
            <a:prstGeom prst="rect">
              <a:avLst/>
            </a:prstGeom>
            <a:solidFill>
              <a:srgbClr val="301069"/>
            </a:solidFill>
            <a:ln>
              <a:noFill/>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spcBef>
                  <a:spcPts val="3500"/>
                </a:spcBef>
                <a:defRPr sz="4900" b="1">
                  <a:solidFill>
                    <a:srgbClr val="FFFFFF"/>
                  </a:solidFill>
                </a:defRPr>
              </a:lvl1pPr>
            </a:lstStyle>
            <a:p>
              <a:pPr>
                <a:defRPr b="0"/>
              </a:pPr>
              <a:r>
                <a:rPr b="1"/>
                <a:t>Audience: teachers</a:t>
              </a:r>
            </a:p>
          </p:txBody>
        </p:sp>
        <p:pic>
          <p:nvPicPr>
            <p:cNvPr id="383" name="Picture 382"/>
            <p:cNvPicPr>
              <a:picLocks/>
            </p:cNvPicPr>
            <p:nvPr/>
          </p:nvPicPr>
          <p:blipFill>
            <a:blip r:embed="rId3">
              <a:extLst/>
            </a:blip>
            <a:stretch>
              <a:fillRect/>
            </a:stretch>
          </p:blipFill>
          <p:spPr>
            <a:xfrm>
              <a:off x="-1" y="0"/>
              <a:ext cx="5820847" cy="891540"/>
            </a:xfrm>
            <a:prstGeom prst="rect">
              <a:avLst/>
            </a:prstGeom>
            <a:effectLst/>
          </p:spPr>
        </p:pic>
      </p:gr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Shape 393"/>
          <p:cNvSpPr>
            <a:spLocks noGrp="1"/>
          </p:cNvSpPr>
          <p:nvPr>
            <p:ph type="title"/>
          </p:nvPr>
        </p:nvSpPr>
        <p:spPr>
          <a:xfrm>
            <a:off x="3143250" y="617537"/>
            <a:ext cx="2857500" cy="1143001"/>
          </a:xfrm>
          <a:prstGeom prst="rect">
            <a:avLst/>
          </a:prstGeom>
          <a:ln w="9525">
            <a:round/>
          </a:ln>
        </p:spPr>
        <p:txBody>
          <a:bodyPr/>
          <a:lstStyle>
            <a:lvl1pPr>
              <a:spcBef>
                <a:spcPts val="3500"/>
              </a:spcBef>
            </a:lvl1pPr>
          </a:lstStyle>
          <a:p>
            <a:r>
              <a:t>Step 2</a:t>
            </a:r>
          </a:p>
        </p:txBody>
      </p:sp>
      <p:grpSp>
        <p:nvGrpSpPr>
          <p:cNvPr id="396" name="Group 396"/>
          <p:cNvGrpSpPr/>
          <p:nvPr/>
        </p:nvGrpSpPr>
        <p:grpSpPr>
          <a:xfrm>
            <a:off x="912872" y="2633979"/>
            <a:ext cx="7318256" cy="891541"/>
            <a:chOff x="0" y="0"/>
            <a:chExt cx="7318254" cy="891539"/>
          </a:xfrm>
        </p:grpSpPr>
        <p:sp>
          <p:nvSpPr>
            <p:cNvPr id="395" name="Shape 395"/>
            <p:cNvSpPr/>
            <p:nvPr/>
          </p:nvSpPr>
          <p:spPr>
            <a:xfrm>
              <a:off x="19049" y="19050"/>
              <a:ext cx="7280156" cy="853440"/>
            </a:xfrm>
            <a:prstGeom prst="rect">
              <a:avLst/>
            </a:prstGeom>
            <a:solidFill>
              <a:srgbClr val="192C85"/>
            </a:solidFill>
            <a:ln>
              <a:noFill/>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spcBef>
                  <a:spcPts val="3500"/>
                </a:spcBef>
                <a:defRPr sz="4900" b="1">
                  <a:solidFill>
                    <a:srgbClr val="FFFFFF"/>
                  </a:solidFill>
                </a:defRPr>
              </a:lvl1pPr>
            </a:lstStyle>
            <a:p>
              <a:pPr>
                <a:defRPr b="0"/>
              </a:pPr>
              <a:r>
                <a:rPr b="1"/>
                <a:t>Identify focus structures</a:t>
              </a:r>
            </a:p>
          </p:txBody>
        </p:sp>
        <p:pic>
          <p:nvPicPr>
            <p:cNvPr id="394" name="Picture 393"/>
            <p:cNvPicPr>
              <a:picLocks/>
            </p:cNvPicPr>
            <p:nvPr/>
          </p:nvPicPr>
          <p:blipFill>
            <a:blip r:embed="rId3">
              <a:extLst/>
            </a:blip>
            <a:stretch>
              <a:fillRect/>
            </a:stretch>
          </p:blipFill>
          <p:spPr>
            <a:xfrm>
              <a:off x="-1" y="0"/>
              <a:ext cx="7318256" cy="891540"/>
            </a:xfrm>
            <a:prstGeom prst="rect">
              <a:avLst/>
            </a:prstGeom>
            <a:effectLst/>
          </p:spPr>
        </p:pic>
      </p:gr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Shape 400"/>
          <p:cNvSpPr>
            <a:spLocks noGrp="1"/>
          </p:cNvSpPr>
          <p:nvPr>
            <p:ph type="body" sz="quarter" idx="1"/>
          </p:nvPr>
        </p:nvSpPr>
        <p:spPr>
          <a:xfrm>
            <a:off x="1727200" y="2340768"/>
            <a:ext cx="5689600" cy="1338264"/>
          </a:xfrm>
          <a:prstGeom prst="rect">
            <a:avLst/>
          </a:prstGeom>
          <a:solidFill>
            <a:srgbClr val="FFFFFF"/>
          </a:solidFill>
          <a:ln w="9525">
            <a:round/>
          </a:ln>
        </p:spPr>
        <p:txBody>
          <a:bodyPr/>
          <a:lstStyle/>
          <a:p>
            <a:pPr marL="0" indent="0" defTabSz="905255">
              <a:spcBef>
                <a:spcPts val="800"/>
              </a:spcBef>
              <a:buSzTx/>
              <a:buNone/>
              <a:defRPr sz="3168">
                <a:solidFill>
                  <a:srgbClr val="000000"/>
                </a:solidFill>
              </a:defRPr>
            </a:pPr>
            <a:r>
              <a:t>  Structures:    </a:t>
            </a:r>
            <a:r>
              <a:rPr sz="3564"/>
              <a:t>wanted to</a:t>
            </a:r>
          </a:p>
          <a:p>
            <a:pPr marL="0" indent="0" defTabSz="905255">
              <a:spcBef>
                <a:spcPts val="800"/>
              </a:spcBef>
              <a:buSzTx/>
              <a:buNone/>
              <a:defRPr sz="3564">
                <a:solidFill>
                  <a:srgbClr val="000000"/>
                </a:solidFill>
              </a:defRPr>
            </a:pPr>
            <a:r>
              <a:t>                    decided to </a:t>
            </a:r>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Shape 404"/>
          <p:cNvSpPr>
            <a:spLocks noGrp="1"/>
          </p:cNvSpPr>
          <p:nvPr>
            <p:ph type="title"/>
          </p:nvPr>
        </p:nvSpPr>
        <p:spPr>
          <a:xfrm>
            <a:off x="3028950" y="947737"/>
            <a:ext cx="3086100" cy="1143001"/>
          </a:xfrm>
          <a:prstGeom prst="rect">
            <a:avLst/>
          </a:prstGeom>
          <a:ln w="9525">
            <a:round/>
          </a:ln>
        </p:spPr>
        <p:txBody>
          <a:bodyPr/>
          <a:lstStyle>
            <a:lvl1pPr>
              <a:spcBef>
                <a:spcPts val="3500"/>
              </a:spcBef>
            </a:lvl1pPr>
          </a:lstStyle>
          <a:p>
            <a:r>
              <a:t>Step 3</a:t>
            </a:r>
          </a:p>
        </p:txBody>
      </p:sp>
      <p:grpSp>
        <p:nvGrpSpPr>
          <p:cNvPr id="407" name="Group 407"/>
          <p:cNvGrpSpPr/>
          <p:nvPr/>
        </p:nvGrpSpPr>
        <p:grpSpPr>
          <a:xfrm>
            <a:off x="879296" y="2983229"/>
            <a:ext cx="7385408" cy="891541"/>
            <a:chOff x="0" y="0"/>
            <a:chExt cx="7385407" cy="891539"/>
          </a:xfrm>
        </p:grpSpPr>
        <p:sp>
          <p:nvSpPr>
            <p:cNvPr id="406" name="Shape 406"/>
            <p:cNvSpPr/>
            <p:nvPr/>
          </p:nvSpPr>
          <p:spPr>
            <a:xfrm>
              <a:off x="19049" y="19050"/>
              <a:ext cx="7347309" cy="853440"/>
            </a:xfrm>
            <a:prstGeom prst="rect">
              <a:avLst/>
            </a:prstGeom>
            <a:solidFill>
              <a:srgbClr val="252C85"/>
            </a:solidFill>
            <a:ln>
              <a:noFill/>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spcBef>
                  <a:spcPts val="3500"/>
                </a:spcBef>
                <a:defRPr sz="4900" b="1">
                  <a:solidFill>
                    <a:srgbClr val="FFFFFF"/>
                  </a:solidFill>
                </a:defRPr>
              </a:lvl1pPr>
            </a:lstStyle>
            <a:p>
              <a:pPr>
                <a:defRPr b="0"/>
              </a:pPr>
              <a:r>
                <a:rPr b="1"/>
                <a:t>Create the base reading.</a:t>
              </a:r>
            </a:p>
          </p:txBody>
        </p:sp>
        <p:pic>
          <p:nvPicPr>
            <p:cNvPr id="405" name="Picture 404"/>
            <p:cNvPicPr>
              <a:picLocks/>
            </p:cNvPicPr>
            <p:nvPr/>
          </p:nvPicPr>
          <p:blipFill>
            <a:blip r:embed="rId3">
              <a:extLst/>
            </a:blip>
            <a:stretch>
              <a:fillRect/>
            </a:stretch>
          </p:blipFill>
          <p:spPr>
            <a:xfrm>
              <a:off x="-1" y="0"/>
              <a:ext cx="7385409" cy="891540"/>
            </a:xfrm>
            <a:prstGeom prst="rect">
              <a:avLst/>
            </a:prstGeom>
            <a:effectLst/>
          </p:spPr>
        </p:pic>
      </p:gr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Shape 411"/>
          <p:cNvSpPr>
            <a:spLocks noGrp="1"/>
          </p:cNvSpPr>
          <p:nvPr>
            <p:ph type="title"/>
          </p:nvPr>
        </p:nvSpPr>
        <p:spPr>
          <a:xfrm>
            <a:off x="457200" y="442118"/>
            <a:ext cx="8229600" cy="5973764"/>
          </a:xfrm>
          <a:prstGeom prst="rect">
            <a:avLst/>
          </a:prstGeom>
          <a:solidFill>
            <a:srgbClr val="FFFFFF"/>
          </a:solidFill>
          <a:ln w="57150">
            <a:solidFill>
              <a:srgbClr val="000000"/>
            </a:solidFill>
            <a:round/>
          </a:ln>
        </p:spPr>
        <p:txBody>
          <a:bodyPr/>
          <a:lstStyle/>
          <a:p>
            <a:r>
              <a:t>Audience:  Teachers Learning About Embedded Reading</a:t>
            </a:r>
          </a:p>
        </p:txBody>
      </p:sp>
      <p:sp>
        <p:nvSpPr>
          <p:cNvPr id="412" name="Shape 412"/>
          <p:cNvSpPr>
            <a:spLocks noGrp="1"/>
          </p:cNvSpPr>
          <p:nvPr>
            <p:ph type="body" idx="1"/>
          </p:nvPr>
        </p:nvSpPr>
        <p:spPr>
          <a:xfrm>
            <a:off x="1130300" y="853281"/>
            <a:ext cx="6883400" cy="4491039"/>
          </a:xfrm>
          <a:prstGeom prst="rect">
            <a:avLst/>
          </a:prstGeom>
          <a:solidFill>
            <a:srgbClr val="FFFFFF"/>
          </a:solidFill>
        </p:spPr>
        <p:txBody>
          <a:bodyPr>
            <a:normAutofit lnSpcReduction="10000"/>
          </a:bodyPr>
          <a:lstStyle/>
          <a:p>
            <a:pPr marL="0" indent="0" algn="ctr" defTabSz="832104">
              <a:spcBef>
                <a:spcPts val="600"/>
              </a:spcBef>
              <a:buSzTx/>
              <a:buNone/>
              <a:defRPr sz="2912">
                <a:solidFill>
                  <a:srgbClr val="000000"/>
                </a:solidFill>
              </a:defRPr>
            </a:pPr>
            <a:r>
              <a:t>Base Story</a:t>
            </a:r>
          </a:p>
          <a:p>
            <a:pPr marL="0" indent="0" defTabSz="832104">
              <a:spcBef>
                <a:spcPts val="600"/>
              </a:spcBef>
              <a:buSzTx/>
              <a:buNone/>
              <a:defRPr sz="2912">
                <a:solidFill>
                  <a:srgbClr val="000000"/>
                </a:solidFill>
              </a:defRPr>
            </a:pPr>
            <a:endParaRPr/>
          </a:p>
          <a:p>
            <a:pPr marL="0" indent="0" defTabSz="832104">
              <a:spcBef>
                <a:spcPts val="600"/>
              </a:spcBef>
              <a:buSzTx/>
              <a:buNone/>
              <a:defRPr sz="2912">
                <a:solidFill>
                  <a:srgbClr val="000000"/>
                </a:solidFill>
              </a:defRPr>
            </a:pPr>
            <a:r>
              <a:t>Dave wanted to teach. He decided to find a job.  </a:t>
            </a:r>
          </a:p>
          <a:p>
            <a:pPr marL="0" indent="0" defTabSz="832104">
              <a:spcBef>
                <a:spcPts val="600"/>
              </a:spcBef>
              <a:buSzTx/>
              <a:buNone/>
              <a:defRPr sz="2912">
                <a:solidFill>
                  <a:srgbClr val="000000"/>
                </a:solidFill>
              </a:defRPr>
            </a:pPr>
            <a:endParaRPr/>
          </a:p>
          <a:p>
            <a:pPr marL="0" indent="0" defTabSz="832104">
              <a:spcBef>
                <a:spcPts val="600"/>
              </a:spcBef>
              <a:buSzTx/>
              <a:buNone/>
              <a:defRPr sz="2912">
                <a:solidFill>
                  <a:srgbClr val="000000"/>
                </a:solidFill>
              </a:defRPr>
            </a:pPr>
            <a:r>
              <a:t>Dave wanted to teach in an important university.   </a:t>
            </a:r>
          </a:p>
          <a:p>
            <a:pPr marL="0" indent="0" defTabSz="832104">
              <a:spcBef>
                <a:spcPts val="600"/>
              </a:spcBef>
              <a:buSzTx/>
              <a:buNone/>
              <a:defRPr sz="2912">
                <a:solidFill>
                  <a:srgbClr val="000000"/>
                </a:solidFill>
              </a:defRPr>
            </a:pPr>
            <a:endParaRPr/>
          </a:p>
          <a:p>
            <a:pPr marL="0" indent="0" defTabSz="832104">
              <a:spcBef>
                <a:spcPts val="600"/>
              </a:spcBef>
              <a:buSzTx/>
              <a:buNone/>
              <a:defRPr sz="2912">
                <a:solidFill>
                  <a:srgbClr val="000000"/>
                </a:solidFill>
              </a:defRPr>
            </a:pPr>
            <a:r>
              <a:t>He found a job.</a:t>
            </a:r>
          </a:p>
        </p:txBody>
      </p:sp>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Shape 416"/>
          <p:cNvSpPr>
            <a:spLocks noGrp="1"/>
          </p:cNvSpPr>
          <p:nvPr>
            <p:ph type="title"/>
          </p:nvPr>
        </p:nvSpPr>
        <p:spPr>
          <a:xfrm>
            <a:off x="3028950" y="579437"/>
            <a:ext cx="3086100" cy="1143001"/>
          </a:xfrm>
          <a:prstGeom prst="rect">
            <a:avLst/>
          </a:prstGeom>
          <a:ln w="9525">
            <a:round/>
          </a:ln>
        </p:spPr>
        <p:txBody>
          <a:bodyPr/>
          <a:lstStyle>
            <a:lvl1pPr>
              <a:spcBef>
                <a:spcPts val="3500"/>
              </a:spcBef>
            </a:lvl1pPr>
          </a:lstStyle>
          <a:p>
            <a:r>
              <a:t>Step 4</a:t>
            </a:r>
          </a:p>
        </p:txBody>
      </p:sp>
      <p:grpSp>
        <p:nvGrpSpPr>
          <p:cNvPr id="419" name="Group 419"/>
          <p:cNvGrpSpPr/>
          <p:nvPr/>
        </p:nvGrpSpPr>
        <p:grpSpPr>
          <a:xfrm>
            <a:off x="611749" y="2621279"/>
            <a:ext cx="7920502" cy="1615441"/>
            <a:chOff x="0" y="0"/>
            <a:chExt cx="7920500" cy="1615439"/>
          </a:xfrm>
        </p:grpSpPr>
        <p:sp>
          <p:nvSpPr>
            <p:cNvPr id="418" name="Shape 418"/>
            <p:cNvSpPr/>
            <p:nvPr/>
          </p:nvSpPr>
          <p:spPr>
            <a:xfrm>
              <a:off x="19049" y="19050"/>
              <a:ext cx="7882402" cy="1577340"/>
            </a:xfrm>
            <a:prstGeom prst="rect">
              <a:avLst/>
            </a:prstGeom>
            <a:solidFill>
              <a:srgbClr val="213385"/>
            </a:solidFill>
            <a:ln>
              <a:noFill/>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a:spcBef>
                  <a:spcPts val="3500"/>
                </a:spcBef>
                <a:defRPr sz="4900" b="1">
                  <a:solidFill>
                    <a:srgbClr val="FFFFFF"/>
                  </a:solidFill>
                </a:defRPr>
              </a:lvl1pPr>
            </a:lstStyle>
            <a:p>
              <a:pPr>
                <a:defRPr b="0"/>
              </a:pPr>
              <a:r>
                <a:rPr b="1"/>
                <a:t>Add a variety of familiar structures and vocabulary.</a:t>
              </a:r>
            </a:p>
          </p:txBody>
        </p:sp>
        <p:pic>
          <p:nvPicPr>
            <p:cNvPr id="417" name="Picture 416"/>
            <p:cNvPicPr>
              <a:picLocks/>
            </p:cNvPicPr>
            <p:nvPr/>
          </p:nvPicPr>
          <p:blipFill>
            <a:blip r:embed="rId3">
              <a:extLst/>
            </a:blip>
            <a:stretch>
              <a:fillRect/>
            </a:stretch>
          </p:blipFill>
          <p:spPr>
            <a:xfrm>
              <a:off x="0" y="0"/>
              <a:ext cx="7920501" cy="1615440"/>
            </a:xfrm>
            <a:prstGeom prst="rect">
              <a:avLst/>
            </a:prstGeom>
            <a:effectLst/>
          </p:spPr>
        </p:pic>
      </p:gr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 name="Shape 423"/>
          <p:cNvSpPr/>
          <p:nvPr/>
        </p:nvSpPr>
        <p:spPr>
          <a:xfrm>
            <a:off x="175649" y="611504"/>
            <a:ext cx="8792702" cy="5177791"/>
          </a:xfrm>
          <a:prstGeom prst="rect">
            <a:avLst/>
          </a:prstGeom>
          <a:solidFill>
            <a:srgbClr val="FFFFFF"/>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algn="ctr">
              <a:defRPr sz="3100"/>
            </a:pPr>
            <a:r>
              <a:t>  </a:t>
            </a:r>
            <a:r>
              <a:rPr b="1"/>
              <a:t>Step 4 Ideas</a:t>
            </a:r>
          </a:p>
          <a:p>
            <a:pPr>
              <a:defRPr sz="3100"/>
            </a:pPr>
            <a:endParaRPr b="1"/>
          </a:p>
          <a:p>
            <a:pPr>
              <a:defRPr sz="3100" b="1"/>
            </a:pPr>
            <a:r>
              <a:t>When? </a:t>
            </a:r>
            <a:r>
              <a:rPr b="0"/>
              <a:t>today, on Friday, last year, next summer</a:t>
            </a:r>
          </a:p>
          <a:p>
            <a:pPr>
              <a:defRPr sz="3100" b="1"/>
            </a:pPr>
            <a:r>
              <a:t>How?  </a:t>
            </a:r>
            <a:r>
              <a:rPr b="0"/>
              <a:t>very, quickly, easily, on a train, nervously</a:t>
            </a:r>
          </a:p>
          <a:p>
            <a:pPr>
              <a:defRPr sz="3100" b="1"/>
            </a:pPr>
            <a:r>
              <a:t>Which (one)? </a:t>
            </a:r>
            <a:r>
              <a:rPr b="0"/>
              <a:t>blue, favorite, this/that, the best</a:t>
            </a:r>
          </a:p>
          <a:p>
            <a:pPr>
              <a:defRPr sz="3100" b="1"/>
            </a:pPr>
            <a:r>
              <a:t>How often?  </a:t>
            </a:r>
            <a:r>
              <a:rPr b="0"/>
              <a:t>always, never, six times, every day</a:t>
            </a:r>
          </a:p>
          <a:p>
            <a:pPr>
              <a:defRPr sz="3100"/>
            </a:pPr>
            <a:endParaRPr b="0"/>
          </a:p>
          <a:p>
            <a:pPr>
              <a:defRPr sz="3100" b="1"/>
            </a:pPr>
            <a:r>
              <a:t>Common phrases:  </a:t>
            </a:r>
            <a:r>
              <a:rPr b="0"/>
              <a:t>all of a sudden, next, well…</a:t>
            </a:r>
          </a:p>
          <a:p>
            <a:pPr>
              <a:defRPr sz="3100" b="1"/>
            </a:pPr>
            <a:r>
              <a:t>Dialogue:  </a:t>
            </a:r>
            <a:r>
              <a:rPr b="0"/>
              <a:t>said …      thought ….</a:t>
            </a:r>
          </a:p>
          <a:p>
            <a:pPr>
              <a:defRPr sz="3100" b="1"/>
            </a:pPr>
            <a:r>
              <a:t>Questions:   </a:t>
            </a:r>
            <a:r>
              <a:rPr b="0"/>
              <a:t>What happened next?</a:t>
            </a:r>
          </a:p>
          <a:p>
            <a:pPr>
              <a:defRPr sz="3100" b="1"/>
            </a:pPr>
            <a:r>
              <a:t>Additional verb:  </a:t>
            </a:r>
            <a:r>
              <a:rPr b="0"/>
              <a:t>discovered/saw/realized that</a:t>
            </a: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 name="Shape 427"/>
          <p:cNvSpPr>
            <a:spLocks noGrp="1"/>
          </p:cNvSpPr>
          <p:nvPr>
            <p:ph type="title"/>
          </p:nvPr>
        </p:nvSpPr>
        <p:spPr>
          <a:xfrm>
            <a:off x="254000" y="249238"/>
            <a:ext cx="8229600" cy="1143001"/>
          </a:xfrm>
          <a:prstGeom prst="rect">
            <a:avLst/>
          </a:prstGeom>
        </p:spPr>
        <p:txBody>
          <a:bodyPr/>
          <a:lstStyle>
            <a:lvl1pPr algn="l"/>
          </a:lstStyle>
          <a:p>
            <a:r>
              <a:t>Base story</a:t>
            </a:r>
          </a:p>
        </p:txBody>
      </p:sp>
      <p:sp>
        <p:nvSpPr>
          <p:cNvPr id="428" name="Shape 428"/>
          <p:cNvSpPr/>
          <p:nvPr/>
        </p:nvSpPr>
        <p:spPr>
          <a:xfrm>
            <a:off x="844550" y="1259998"/>
            <a:ext cx="7048500" cy="146304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sz="3100" b="1"/>
            </a:lvl1pPr>
          </a:lstStyle>
          <a:p>
            <a:r>
              <a:t>Dave is a teacher. He decided to find a job. Dave wanted to teach in an important university. He found a job.</a:t>
            </a:r>
          </a:p>
        </p:txBody>
      </p:sp>
      <p:sp>
        <p:nvSpPr>
          <p:cNvPr id="429" name="Shape 429"/>
          <p:cNvSpPr/>
          <p:nvPr/>
        </p:nvSpPr>
        <p:spPr>
          <a:xfrm>
            <a:off x="744682" y="3807460"/>
            <a:ext cx="7654636" cy="252984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sz="2800" b="1"/>
            </a:lvl1pPr>
          </a:lstStyle>
          <a:p>
            <a:r>
              <a:t>Dave wanted to teach. He went to TeachersRUs University to study.  Now Dave is a teacher. He decided to try to find a unique job.  Dave thought that he wanted to teach in an important university in London, England, but he found a job someplace else.</a:t>
            </a:r>
          </a:p>
        </p:txBody>
      </p:sp>
      <p:sp>
        <p:nvSpPr>
          <p:cNvPr id="430" name="Shape 430"/>
          <p:cNvSpPr/>
          <p:nvPr/>
        </p:nvSpPr>
        <p:spPr>
          <a:xfrm>
            <a:off x="254000" y="2857500"/>
            <a:ext cx="8229600" cy="1143000"/>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a:bodyPr>
          <a:lstStyle>
            <a:lvl1pPr>
              <a:defRPr sz="4400">
                <a:solidFill>
                  <a:srgbClr val="FFFFFF"/>
                </a:solidFill>
              </a:defRPr>
            </a:lvl1pPr>
          </a:lstStyle>
          <a:p>
            <a:r>
              <a:t>Version 2</a:t>
            </a:r>
          </a:p>
        </p:txBody>
      </p:sp>
      <p:sp>
        <p:nvSpPr>
          <p:cNvPr id="2" name="TextBox 1"/>
          <p:cNvSpPr txBox="1"/>
          <p:nvPr/>
        </p:nvSpPr>
        <p:spPr>
          <a:xfrm>
            <a:off x="5915025" y="6337301"/>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©2017 Clarcq, Whaley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 name="Shape 434"/>
          <p:cNvSpPr/>
          <p:nvPr/>
        </p:nvSpPr>
        <p:spPr>
          <a:xfrm>
            <a:off x="224154" y="71754"/>
            <a:ext cx="8695692" cy="3437891"/>
          </a:xfrm>
          <a:prstGeom prst="rect">
            <a:avLst/>
          </a:prstGeom>
          <a:solidFill>
            <a:srgbClr val="FFFFFF"/>
          </a:solidFill>
          <a:ln w="57150">
            <a:solidFill>
              <a:srgbClr val="000000"/>
            </a:solidFill>
          </a:ln>
          <a:extLst>
            <a:ext uri="{C572A759-6A51-4108-AA02-DFA0A04FC94B}">
              <ma14:wrappingTextBoxFlag xmlns:ma14="http://schemas.microsoft.com/office/mac/drawingml/2011/main" val="1"/>
            </a:ext>
          </a:extLst>
        </p:spPr>
        <p:txBody>
          <a:bodyPr lIns="45719" rIns="45719">
            <a:spAutoFit/>
          </a:bodyPr>
          <a:lstStyle>
            <a:lvl1pPr>
              <a:defRPr sz="3200" b="1"/>
            </a:lvl1pPr>
          </a:lstStyle>
          <a:p>
            <a:pPr>
              <a:defRPr b="0"/>
            </a:pPr>
            <a:r>
              <a:rPr b="1"/>
              <a:t>Dave wanted to teach. He went to TeachersRUs University to study.  It’s a unique university.  Now Dave is a teacher. He decided to try to find a unique job.  Dave thought that he wanted to teach in an important university in London, but he found a job someplace else.</a:t>
            </a:r>
          </a:p>
        </p:txBody>
      </p:sp>
      <p:sp>
        <p:nvSpPr>
          <p:cNvPr id="435" name="Shape 435"/>
          <p:cNvSpPr/>
          <p:nvPr/>
        </p:nvSpPr>
        <p:spPr>
          <a:xfrm>
            <a:off x="1150163" y="3494404"/>
            <a:ext cx="6843674" cy="3348991"/>
          </a:xfrm>
          <a:prstGeom prst="rect">
            <a:avLst/>
          </a:prstGeom>
          <a:solidFill>
            <a:srgbClr val="FFFFFF"/>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a:defRPr sz="2400" b="1"/>
            </a:pPr>
            <a:r>
              <a:t>When? </a:t>
            </a:r>
            <a:r>
              <a:rPr b="0"/>
              <a:t>today, on Friday, last year, next summer</a:t>
            </a:r>
          </a:p>
          <a:p>
            <a:pPr>
              <a:defRPr sz="2400" b="1"/>
            </a:pPr>
            <a:r>
              <a:t>How?  </a:t>
            </a:r>
            <a:r>
              <a:rPr b="0"/>
              <a:t>very, quickly, easily, on a train, nervously</a:t>
            </a:r>
          </a:p>
          <a:p>
            <a:pPr>
              <a:defRPr sz="2400" b="1"/>
            </a:pPr>
            <a:r>
              <a:t>Which (one)? </a:t>
            </a:r>
            <a:r>
              <a:rPr b="0"/>
              <a:t>blue, favorite, this/that, the best</a:t>
            </a:r>
          </a:p>
          <a:p>
            <a:pPr>
              <a:defRPr sz="2400" b="1"/>
            </a:pPr>
            <a:r>
              <a:t>How often?  </a:t>
            </a:r>
            <a:r>
              <a:rPr b="0"/>
              <a:t>always, never, six times, every day</a:t>
            </a:r>
          </a:p>
          <a:p>
            <a:pPr>
              <a:defRPr sz="2400"/>
            </a:pPr>
            <a:endParaRPr b="0"/>
          </a:p>
          <a:p>
            <a:pPr>
              <a:defRPr sz="2400" b="1"/>
            </a:pPr>
            <a:r>
              <a:t>Common phrases:  </a:t>
            </a:r>
            <a:r>
              <a:rPr b="0"/>
              <a:t>all of a sudden, next, well…</a:t>
            </a:r>
          </a:p>
          <a:p>
            <a:pPr>
              <a:defRPr sz="2400" b="1"/>
            </a:pPr>
            <a:r>
              <a:t>Dialogue:  </a:t>
            </a:r>
            <a:r>
              <a:rPr b="0"/>
              <a:t>said …      thought ….</a:t>
            </a:r>
          </a:p>
          <a:p>
            <a:pPr>
              <a:defRPr sz="2400" b="1"/>
            </a:pPr>
            <a:r>
              <a:t>Questions:   </a:t>
            </a:r>
            <a:r>
              <a:rPr b="0"/>
              <a:t>What happened next?</a:t>
            </a:r>
          </a:p>
          <a:p>
            <a:pPr>
              <a:defRPr sz="2400" b="1"/>
            </a:pPr>
            <a:r>
              <a:t>Additional verb:  </a:t>
            </a:r>
            <a:r>
              <a:rPr b="0"/>
              <a:t>discovered/saw/realized that</a:t>
            </a:r>
          </a:p>
        </p:txBody>
      </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 name="Shape 439"/>
          <p:cNvSpPr/>
          <p:nvPr/>
        </p:nvSpPr>
        <p:spPr>
          <a:xfrm>
            <a:off x="332105" y="268605"/>
            <a:ext cx="8479791" cy="6193791"/>
          </a:xfrm>
          <a:prstGeom prst="rect">
            <a:avLst/>
          </a:prstGeom>
          <a:solidFill>
            <a:srgbClr val="FFFFFF"/>
          </a:solidFill>
          <a:ln w="57150">
            <a:solidFill>
              <a:srgbClr val="000000"/>
            </a:solidFill>
          </a:ln>
          <a:extLst>
            <a:ext uri="{C572A759-6A51-4108-AA02-DFA0A04FC94B}">
              <ma14:wrappingTextBoxFlag xmlns:ma14="http://schemas.microsoft.com/office/mac/drawingml/2011/main" val="1"/>
            </a:ext>
          </a:extLst>
        </p:spPr>
        <p:txBody>
          <a:bodyPr lIns="45719" rIns="45719">
            <a:spAutoFit/>
          </a:bodyPr>
          <a:lstStyle/>
          <a:p>
            <a:pPr marL="250657" indent="-250657">
              <a:spcBef>
                <a:spcPts val="900"/>
              </a:spcBef>
              <a:buSzPct val="100000"/>
              <a:buChar char="•"/>
              <a:defRPr sz="2500"/>
            </a:pPr>
            <a:r>
              <a:rPr b="1"/>
              <a:t>But this was only half true.</a:t>
            </a:r>
          </a:p>
          <a:p>
            <a:pPr marL="250657" indent="-250657">
              <a:spcBef>
                <a:spcPts val="900"/>
              </a:spcBef>
              <a:buSzPct val="100000"/>
              <a:buChar char="•"/>
              <a:defRPr sz="2500"/>
            </a:pPr>
            <a:r>
              <a:rPr b="1"/>
              <a:t>She turned and smiled to herself.</a:t>
            </a:r>
          </a:p>
          <a:p>
            <a:pPr marL="250657" indent="-250657">
              <a:spcBef>
                <a:spcPts val="900"/>
              </a:spcBef>
              <a:buSzPct val="100000"/>
              <a:buChar char="•"/>
              <a:defRPr sz="2500"/>
            </a:pPr>
            <a:r>
              <a:rPr b="1"/>
              <a:t>He had no idea how wrong he was.</a:t>
            </a:r>
          </a:p>
          <a:p>
            <a:pPr marL="250657" indent="-250657">
              <a:spcBef>
                <a:spcPts val="900"/>
              </a:spcBef>
              <a:buSzPct val="100000"/>
              <a:buChar char="•"/>
              <a:defRPr sz="2500"/>
            </a:pPr>
            <a:r>
              <a:rPr b="1"/>
              <a:t>The truth had never been good enough for Carla.</a:t>
            </a:r>
          </a:p>
          <a:p>
            <a:pPr marL="250657" indent="-250657">
              <a:spcBef>
                <a:spcPts val="900"/>
              </a:spcBef>
              <a:buSzPct val="100000"/>
              <a:buChar char="•"/>
              <a:defRPr sz="2500"/>
            </a:pPr>
            <a:r>
              <a:rPr b="1"/>
              <a:t>He didn’t let her see the tears forming in his eyes.</a:t>
            </a:r>
          </a:p>
          <a:p>
            <a:pPr marL="250657" indent="-250657">
              <a:spcBef>
                <a:spcPts val="900"/>
              </a:spcBef>
              <a:buSzPct val="100000"/>
              <a:buChar char="•"/>
              <a:defRPr sz="2500"/>
            </a:pPr>
            <a:r>
              <a:rPr b="1"/>
              <a:t>That moment sealed her fate.</a:t>
            </a:r>
          </a:p>
          <a:p>
            <a:pPr marL="250657" indent="-250657">
              <a:spcBef>
                <a:spcPts val="900"/>
              </a:spcBef>
              <a:buSzPct val="100000"/>
              <a:buChar char="•"/>
              <a:defRPr sz="2500"/>
            </a:pPr>
            <a:r>
              <a:rPr b="1"/>
              <a:t>Juliet would never be the same again.</a:t>
            </a:r>
          </a:p>
          <a:p>
            <a:pPr marL="250657" indent="-250657">
              <a:spcBef>
                <a:spcPts val="900"/>
              </a:spcBef>
              <a:buSzPct val="100000"/>
              <a:buChar char="•"/>
              <a:defRPr sz="2500"/>
            </a:pPr>
            <a:r>
              <a:rPr b="1"/>
              <a:t>Then, for the first time in her life, she lied to him.</a:t>
            </a:r>
          </a:p>
          <a:p>
            <a:pPr marL="250657" indent="-250657">
              <a:spcBef>
                <a:spcPts val="900"/>
              </a:spcBef>
              <a:buSzPct val="100000"/>
              <a:buChar char="•"/>
              <a:defRPr sz="2500"/>
            </a:pPr>
            <a:r>
              <a:rPr b="1"/>
              <a:t>In a plush office across town, a look of triumph crossed the face of Don Cornelio.</a:t>
            </a:r>
          </a:p>
          <a:p>
            <a:pPr marL="250657" indent="-250657">
              <a:spcBef>
                <a:spcPts val="900"/>
              </a:spcBef>
              <a:buSzPct val="100000"/>
              <a:buChar char="•"/>
              <a:defRPr sz="2500"/>
            </a:pPr>
            <a:r>
              <a:rPr b="1"/>
              <a:t>This was the beginning of the end.</a:t>
            </a:r>
          </a:p>
          <a:p>
            <a:pPr marL="250657" indent="-250657">
              <a:spcBef>
                <a:spcPts val="900"/>
              </a:spcBef>
              <a:buSzPct val="100000"/>
              <a:buChar char="•"/>
              <a:defRPr sz="2500"/>
            </a:pPr>
            <a:r>
              <a:rPr b="1"/>
              <a:t>But it wasn’t.</a:t>
            </a:r>
          </a:p>
          <a:p>
            <a:pPr marL="250657" indent="-250657">
              <a:spcBef>
                <a:spcPts val="900"/>
              </a:spcBef>
              <a:buSzPct val="100000"/>
              <a:buChar char="•"/>
              <a:defRPr sz="2500"/>
            </a:pPr>
            <a:r>
              <a:rPr b="1"/>
              <a:t>But it was.</a:t>
            </a:r>
          </a:p>
        </p:txBody>
      </p:sp>
      <p:sp>
        <p:nvSpPr>
          <p:cNvPr id="440" name="Shape 440"/>
          <p:cNvSpPr/>
          <p:nvPr/>
        </p:nvSpPr>
        <p:spPr>
          <a:xfrm>
            <a:off x="4658482" y="5955029"/>
            <a:ext cx="4090019"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r>
              <a:rPr u="sng">
                <a:solidFill>
                  <a:srgbClr val="0000FF"/>
                </a:solidFill>
                <a:uFill>
                  <a:solidFill>
                    <a:srgbClr val="0000FF"/>
                  </a:solidFill>
                </a:uFill>
                <a:hlinkClick r:id="" action="ppaction://hlinkshowjump?jump=nextslide"/>
              </a:rPr>
              <a:t>Justin Slocum-Bailey</a:t>
            </a:r>
            <a:r>
              <a:t>: How to Twist ERs</a:t>
            </a:r>
          </a:p>
        </p:txBody>
      </p:sp>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Shape 465"/>
          <p:cNvSpPr/>
          <p:nvPr/>
        </p:nvSpPr>
        <p:spPr>
          <a:xfrm>
            <a:off x="224154" y="1710054"/>
            <a:ext cx="8695692" cy="3907791"/>
          </a:xfrm>
          <a:prstGeom prst="rect">
            <a:avLst/>
          </a:prstGeom>
          <a:solidFill>
            <a:srgbClr val="FFFFFF"/>
          </a:solidFill>
          <a:ln w="57150">
            <a:solidFill>
              <a:srgbClr val="000000"/>
            </a:solidFill>
          </a:ln>
          <a:extLst>
            <a:ext uri="{C572A759-6A51-4108-AA02-DFA0A04FC94B}">
              <ma14:wrappingTextBoxFlag xmlns:ma14="http://schemas.microsoft.com/office/mac/drawingml/2011/main" val="1"/>
            </a:ext>
          </a:extLst>
        </p:spPr>
        <p:txBody>
          <a:bodyPr lIns="45719" rIns="45719">
            <a:spAutoFit/>
          </a:bodyPr>
          <a:lstStyle>
            <a:lvl1pPr>
              <a:defRPr sz="3200" b="1"/>
            </a:lvl1pPr>
          </a:lstStyle>
          <a:p>
            <a:pPr>
              <a:defRPr b="0"/>
            </a:pPr>
            <a:r>
              <a:rPr b="1"/>
              <a:t>Dave wanted to teach. He went to TeachersRUs University to study.  It’s a unique university.  Now Dave is a teacher. He decided to try to find a unique job.  Dave thought that he wanted to teach in an important university in London, England.  He found a job someplace else, and that was where the trouble started.</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5" grpId="1" animBg="1" advAuto="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 name="Shape 444"/>
          <p:cNvSpPr>
            <a:spLocks noGrp="1"/>
          </p:cNvSpPr>
          <p:nvPr>
            <p:ph type="title"/>
          </p:nvPr>
        </p:nvSpPr>
        <p:spPr>
          <a:prstGeom prst="rect">
            <a:avLst/>
          </a:prstGeom>
        </p:spPr>
        <p:txBody>
          <a:bodyPr/>
          <a:lstStyle/>
          <a:p>
            <a:endParaRPr/>
          </a:p>
        </p:txBody>
      </p:sp>
      <p:pic>
        <p:nvPicPr>
          <p:cNvPr id="445" name="image32.png"/>
          <p:cNvPicPr>
            <a:picLocks noChangeAspect="1"/>
          </p:cNvPicPr>
          <p:nvPr/>
        </p:nvPicPr>
        <p:blipFill>
          <a:blip r:embed="rId2">
            <a:extLst/>
          </a:blip>
          <a:stretch>
            <a:fillRect/>
          </a:stretch>
        </p:blipFill>
        <p:spPr>
          <a:xfrm>
            <a:off x="885444" y="857249"/>
            <a:ext cx="6908220" cy="5178637"/>
          </a:xfrm>
          <a:prstGeom prst="rect">
            <a:avLst/>
          </a:prstGeom>
          <a:ln w="12700">
            <a:miter lim="400000"/>
          </a:ln>
        </p:spPr>
      </p:pic>
      <p:sp>
        <p:nvSpPr>
          <p:cNvPr id="446" name="Shape 446"/>
          <p:cNvSpPr/>
          <p:nvPr/>
        </p:nvSpPr>
        <p:spPr>
          <a:xfrm>
            <a:off x="873252" y="3910329"/>
            <a:ext cx="6932604" cy="1564641"/>
          </a:xfrm>
          <a:prstGeom prst="rect">
            <a:avLst/>
          </a:prstGeom>
          <a:solidFill>
            <a:schemeClr val="accent2"/>
          </a:solidFill>
          <a:ln w="25400">
            <a:solidFill>
              <a:srgbClr val="8C3A38"/>
            </a:solidFill>
          </a:ln>
          <a:effectLst>
            <a:outerShdw blurRad="50800" dist="25400" rotWithShape="0">
              <a:srgbClr val="000000">
                <a:alpha val="60000"/>
              </a:srgbClr>
            </a:outerShdw>
          </a:effectLst>
          <a:extLst>
            <a:ext uri="{C572A759-6A51-4108-AA02-DFA0A04FC94B}">
              <ma14:wrappingTextBoxFlag xmlns:ma14="http://schemas.microsoft.com/office/mac/drawingml/2011/main" val="1"/>
            </a:ext>
          </a:extLst>
        </p:spPr>
        <p:txBody>
          <a:bodyPr wrap="none" lIns="45719" rIns="45719">
            <a:spAutoFit/>
          </a:bodyPr>
          <a:lstStyle/>
          <a:p>
            <a:pPr>
              <a:defRPr sz="4900">
                <a:solidFill>
                  <a:srgbClr val="FFFFFF"/>
                </a:solidFill>
              </a:defRPr>
            </a:pPr>
            <a:r>
              <a:t>У Лори есть чихуахуа. </a:t>
            </a:r>
          </a:p>
          <a:p>
            <a:pPr>
              <a:defRPr sz="4900">
                <a:solidFill>
                  <a:srgbClr val="FFFFFF"/>
                </a:solidFill>
              </a:defRPr>
            </a:pPr>
            <a:r>
              <a:t>Это Хозэ.</a:t>
            </a:r>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Shape 448"/>
          <p:cNvSpPr>
            <a:spLocks noGrp="1"/>
          </p:cNvSpPr>
          <p:nvPr>
            <p:ph type="title"/>
          </p:nvPr>
        </p:nvSpPr>
        <p:spPr>
          <a:prstGeom prst="rect">
            <a:avLst/>
          </a:prstGeom>
        </p:spPr>
        <p:txBody>
          <a:bodyPr/>
          <a:lstStyle/>
          <a:p>
            <a:endParaRPr/>
          </a:p>
        </p:txBody>
      </p:sp>
      <p:pic>
        <p:nvPicPr>
          <p:cNvPr id="449" name="image33.png"/>
          <p:cNvPicPr>
            <a:picLocks noChangeAspect="1"/>
          </p:cNvPicPr>
          <p:nvPr/>
        </p:nvPicPr>
        <p:blipFill>
          <a:blip r:embed="rId2">
            <a:extLst/>
          </a:blip>
          <a:stretch>
            <a:fillRect/>
          </a:stretch>
        </p:blipFill>
        <p:spPr>
          <a:xfrm>
            <a:off x="378065" y="285083"/>
            <a:ext cx="8387870" cy="6287834"/>
          </a:xfrm>
          <a:prstGeom prst="rect">
            <a:avLst/>
          </a:prstGeom>
          <a:ln w="12700">
            <a:miter lim="400000"/>
          </a:ln>
        </p:spPr>
      </p:pic>
      <p:sp>
        <p:nvSpPr>
          <p:cNvPr id="450" name="Shape 450"/>
          <p:cNvSpPr/>
          <p:nvPr/>
        </p:nvSpPr>
        <p:spPr>
          <a:xfrm>
            <a:off x="664410" y="3542029"/>
            <a:ext cx="7861301" cy="2720341"/>
          </a:xfrm>
          <a:prstGeom prst="rect">
            <a:avLst/>
          </a:prstGeom>
          <a:solidFill>
            <a:schemeClr val="accent2"/>
          </a:solidFill>
          <a:ln w="25400">
            <a:solidFill>
              <a:srgbClr val="8C3A38"/>
            </a:solidFill>
          </a:ln>
          <a:effectLst>
            <a:outerShdw blurRad="50800" dist="25400" rotWithShape="0">
              <a:srgbClr val="000000">
                <a:alpha val="60000"/>
              </a:srgbClr>
            </a:outerShdw>
          </a:effectLst>
          <a:extLst>
            <a:ext uri="{C572A759-6A51-4108-AA02-DFA0A04FC94B}">
              <ma14:wrappingTextBoxFlag xmlns:ma14="http://schemas.microsoft.com/office/mac/drawingml/2011/main" val="1"/>
            </a:ext>
          </a:extLst>
        </p:spPr>
        <p:txBody>
          <a:bodyPr lIns="45719" rIns="45719">
            <a:spAutoFit/>
          </a:bodyPr>
          <a:lstStyle/>
          <a:p>
            <a:pPr>
              <a:defRPr sz="3500">
                <a:solidFill>
                  <a:srgbClr val="FFFFFF"/>
                </a:solidFill>
              </a:defRPr>
            </a:pPr>
            <a:r>
              <a:t>Это Лори. У Лори есть чихуахуа. Это Хозе. Хозэ и Лори едут в Лас Вегас. Лори играет в игровые автоматы. Лори выигрывает курицу. </a:t>
            </a:r>
          </a:p>
          <a:p>
            <a:pPr>
              <a:defRPr sz="3500">
                <a:solidFill>
                  <a:srgbClr val="FFFFFF"/>
                </a:solidFill>
              </a:defRPr>
            </a:pPr>
            <a:r>
              <a:t>Лори не рада.</a:t>
            </a:r>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 name="Shape 452"/>
          <p:cNvSpPr>
            <a:spLocks noGrp="1"/>
          </p:cNvSpPr>
          <p:nvPr>
            <p:ph type="title"/>
          </p:nvPr>
        </p:nvSpPr>
        <p:spPr>
          <a:prstGeom prst="rect">
            <a:avLst/>
          </a:prstGeom>
        </p:spPr>
        <p:txBody>
          <a:bodyPr/>
          <a:lstStyle/>
          <a:p>
            <a:endParaRPr/>
          </a:p>
        </p:txBody>
      </p:sp>
      <p:pic>
        <p:nvPicPr>
          <p:cNvPr id="453" name="image34.png"/>
          <p:cNvPicPr>
            <a:picLocks noChangeAspect="1"/>
          </p:cNvPicPr>
          <p:nvPr/>
        </p:nvPicPr>
        <p:blipFill>
          <a:blip r:embed="rId2">
            <a:extLst/>
          </a:blip>
          <a:stretch>
            <a:fillRect/>
          </a:stretch>
        </p:blipFill>
        <p:spPr>
          <a:xfrm>
            <a:off x="1039616" y="857250"/>
            <a:ext cx="6861349" cy="5143500"/>
          </a:xfrm>
          <a:prstGeom prst="rect">
            <a:avLst/>
          </a:prstGeom>
          <a:ln w="12700">
            <a:miter lim="400000"/>
          </a:ln>
        </p:spPr>
      </p:pic>
      <p:sp>
        <p:nvSpPr>
          <p:cNvPr id="454" name="Shape 454"/>
          <p:cNvSpPr/>
          <p:nvPr/>
        </p:nvSpPr>
        <p:spPr>
          <a:xfrm>
            <a:off x="2226510" y="4494529"/>
            <a:ext cx="4690980" cy="1158241"/>
          </a:xfrm>
          <a:prstGeom prst="rect">
            <a:avLst/>
          </a:prstGeom>
          <a:solidFill>
            <a:schemeClr val="accent2"/>
          </a:solidFill>
          <a:ln w="25400">
            <a:solidFill>
              <a:srgbClr val="8C3A38"/>
            </a:solidFill>
          </a:ln>
          <a:effectLst>
            <a:outerShdw blurRad="50800" dist="25400" rotWithShape="0">
              <a:srgbClr val="000000">
                <a:alpha val="60000"/>
              </a:srgbClr>
            </a:outerShdw>
          </a:effectLst>
          <a:extLst>
            <a:ext uri="{C572A759-6A51-4108-AA02-DFA0A04FC94B}">
              <ma14:wrappingTextBoxFlag xmlns:ma14="http://schemas.microsoft.com/office/mac/drawingml/2011/main" val="1"/>
            </a:ext>
          </a:extLst>
        </p:spPr>
        <p:txBody>
          <a:bodyPr lIns="45719" rIns="45719">
            <a:spAutoFit/>
          </a:bodyPr>
          <a:lstStyle/>
          <a:p>
            <a:pPr>
              <a:defRPr sz="3500">
                <a:solidFill>
                  <a:srgbClr val="FFFFFF"/>
                </a:solidFill>
              </a:defRPr>
            </a:pPr>
            <a:r>
              <a:t>Хозэ играет в покер. </a:t>
            </a:r>
          </a:p>
          <a:p>
            <a:pPr>
              <a:defRPr sz="3500">
                <a:solidFill>
                  <a:srgbClr val="FFFFFF"/>
                </a:solidFill>
              </a:defRPr>
            </a:pPr>
            <a:r>
              <a:t>Лори не рада.</a:t>
            </a:r>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 name="Shape 456"/>
          <p:cNvSpPr>
            <a:spLocks noGrp="1"/>
          </p:cNvSpPr>
          <p:nvPr>
            <p:ph type="title"/>
          </p:nvPr>
        </p:nvSpPr>
        <p:spPr>
          <a:prstGeom prst="rect">
            <a:avLst/>
          </a:prstGeom>
        </p:spPr>
        <p:txBody>
          <a:bodyPr/>
          <a:lstStyle/>
          <a:p>
            <a:endParaRPr/>
          </a:p>
        </p:txBody>
      </p:sp>
      <p:pic>
        <p:nvPicPr>
          <p:cNvPr id="457" name="image35.png"/>
          <p:cNvPicPr>
            <a:picLocks noChangeAspect="1"/>
          </p:cNvPicPr>
          <p:nvPr/>
        </p:nvPicPr>
        <p:blipFill>
          <a:blip r:embed="rId2">
            <a:extLst/>
          </a:blip>
          <a:srcRect r="2338"/>
          <a:stretch>
            <a:fillRect/>
          </a:stretch>
        </p:blipFill>
        <p:spPr>
          <a:xfrm>
            <a:off x="495468" y="300037"/>
            <a:ext cx="8152856" cy="6258012"/>
          </a:xfrm>
          <a:prstGeom prst="rect">
            <a:avLst/>
          </a:prstGeom>
          <a:ln w="12700">
            <a:miter lim="400000"/>
          </a:ln>
        </p:spPr>
      </p:pic>
      <p:sp>
        <p:nvSpPr>
          <p:cNvPr id="458" name="Shape 458"/>
          <p:cNvSpPr/>
          <p:nvPr/>
        </p:nvSpPr>
        <p:spPr>
          <a:xfrm>
            <a:off x="702510" y="4967009"/>
            <a:ext cx="7738980" cy="1285241"/>
          </a:xfrm>
          <a:prstGeom prst="rect">
            <a:avLst/>
          </a:prstGeom>
          <a:solidFill>
            <a:schemeClr val="accent2"/>
          </a:solidFill>
          <a:ln w="25400">
            <a:solidFill>
              <a:srgbClr val="8C3A38"/>
            </a:solidFill>
          </a:ln>
          <a:effectLst>
            <a:outerShdw blurRad="50800" dist="25400" rotWithShape="0">
              <a:srgbClr val="000000">
                <a:alpha val="60000"/>
              </a:srgbClr>
            </a:outerShdw>
          </a:effectLst>
          <a:extLst>
            <a:ext uri="{C572A759-6A51-4108-AA02-DFA0A04FC94B}">
              <ma14:wrappingTextBoxFlag xmlns:ma14="http://schemas.microsoft.com/office/mac/drawingml/2011/main" val="1"/>
            </a:ext>
          </a:extLst>
        </p:spPr>
        <p:txBody>
          <a:bodyPr lIns="45719" rIns="45719">
            <a:spAutoFit/>
          </a:bodyPr>
          <a:lstStyle>
            <a:lvl1pPr>
              <a:defRPr sz="3900">
                <a:solidFill>
                  <a:srgbClr val="FFFFFF"/>
                </a:solidFill>
              </a:defRPr>
            </a:lvl1pPr>
          </a:lstStyle>
          <a:p>
            <a:r>
              <a:t>Хозэ выигрывает миллион долларов.</a:t>
            </a:r>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 name="image36.png"/>
          <p:cNvPicPr>
            <a:picLocks noChangeAspect="1"/>
          </p:cNvPicPr>
          <p:nvPr/>
        </p:nvPicPr>
        <p:blipFill>
          <a:blip r:embed="rId2">
            <a:extLst/>
          </a:blip>
          <a:srcRect l="5952"/>
          <a:stretch>
            <a:fillRect/>
          </a:stretch>
        </p:blipFill>
        <p:spPr>
          <a:xfrm>
            <a:off x="508793" y="304705"/>
            <a:ext cx="8126398" cy="6477383"/>
          </a:xfrm>
          <a:prstGeom prst="rect">
            <a:avLst/>
          </a:prstGeom>
          <a:ln w="12700">
            <a:miter lim="400000"/>
          </a:ln>
        </p:spPr>
      </p:pic>
      <p:sp>
        <p:nvSpPr>
          <p:cNvPr id="461" name="Shape 461"/>
          <p:cNvSpPr/>
          <p:nvPr/>
        </p:nvSpPr>
        <p:spPr>
          <a:xfrm>
            <a:off x="2435806" y="5447029"/>
            <a:ext cx="3878180" cy="789941"/>
          </a:xfrm>
          <a:prstGeom prst="rect">
            <a:avLst/>
          </a:prstGeom>
          <a:solidFill>
            <a:schemeClr val="accent2"/>
          </a:solidFill>
          <a:ln w="25400">
            <a:solidFill>
              <a:srgbClr val="8C3A38"/>
            </a:solidFill>
          </a:ln>
          <a:effectLst>
            <a:outerShdw blurRad="50800" dist="25400" rotWithShape="0">
              <a:srgbClr val="000000">
                <a:alpha val="60000"/>
              </a:srgbClr>
            </a:outerShdw>
          </a:effectLst>
          <a:extLst>
            <a:ext uri="{C572A759-6A51-4108-AA02-DFA0A04FC94B}">
              <ma14:wrappingTextBoxFlag xmlns:ma14="http://schemas.microsoft.com/office/mac/drawingml/2011/main" val="1"/>
            </a:ext>
          </a:extLst>
        </p:spPr>
        <p:txBody>
          <a:bodyPr lIns="45719" rIns="45719">
            <a:spAutoFit/>
          </a:bodyPr>
          <a:lstStyle>
            <a:lvl1pPr>
              <a:defRPr sz="4600">
                <a:solidFill>
                  <a:srgbClr val="FFFFFF"/>
                </a:solidFill>
              </a:defRPr>
            </a:lvl1pPr>
          </a:lstStyle>
          <a:p>
            <a:r>
              <a:t>Лори рада!</a:t>
            </a:r>
          </a:p>
        </p:txBody>
      </p:sp>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 name="Shape 463"/>
          <p:cNvSpPr/>
          <p:nvPr/>
        </p:nvSpPr>
        <p:spPr>
          <a:xfrm>
            <a:off x="435810" y="1586230"/>
            <a:ext cx="8272380" cy="4282441"/>
          </a:xfrm>
          <a:prstGeom prst="rect">
            <a:avLst/>
          </a:prstGeom>
          <a:solidFill>
            <a:schemeClr val="accent2"/>
          </a:solidFill>
          <a:ln w="25400">
            <a:solidFill>
              <a:srgbClr val="8C3A38"/>
            </a:solidFill>
          </a:ln>
          <a:effectLst>
            <a:outerShdw blurRad="50800" dist="25400" rotWithShape="0">
              <a:srgbClr val="000000">
                <a:alpha val="60000"/>
              </a:srgbClr>
            </a:outerShdw>
          </a:effectLst>
          <a:extLst>
            <a:ext uri="{C572A759-6A51-4108-AA02-DFA0A04FC94B}">
              <ma14:wrappingTextBoxFlag xmlns:ma14="http://schemas.microsoft.com/office/mac/drawingml/2011/main" val="1"/>
            </a:ext>
          </a:extLst>
        </p:spPr>
        <p:txBody>
          <a:bodyPr lIns="45719" rIns="45719">
            <a:spAutoFit/>
          </a:bodyPr>
          <a:lstStyle>
            <a:lvl1pPr>
              <a:defRPr sz="3500">
                <a:solidFill>
                  <a:srgbClr val="FFFFFF"/>
                </a:solidFill>
              </a:defRPr>
            </a:lvl1pPr>
          </a:lstStyle>
          <a:p>
            <a:r>
              <a:t>Это Лори. У Лори есть чихуахуа. Это Хозе. Хозэ и Лори едут в Лас Вегас. Лори играет в игровые автоматы. Лори выигрывает курицу. Лори не рада. Хозэ играет в покер. Лори не рада. Хозэ рад. Хозэ выигрывает миллион долларов. Лори рада! Хозэ не рад. У Ходе есть курица. Хозэ рад. </a:t>
            </a:r>
          </a:p>
        </p:txBody>
      </p:sp>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 name="Shape 533"/>
          <p:cNvSpPr>
            <a:spLocks noGrp="1"/>
          </p:cNvSpPr>
          <p:nvPr>
            <p:ph type="title"/>
          </p:nvPr>
        </p:nvSpPr>
        <p:spPr>
          <a:xfrm>
            <a:off x="457200" y="1049337"/>
            <a:ext cx="8229600" cy="1143001"/>
          </a:xfrm>
          <a:prstGeom prst="rect">
            <a:avLst/>
          </a:prstGeom>
        </p:spPr>
        <p:txBody>
          <a:bodyPr/>
          <a:lstStyle/>
          <a:p>
            <a:r>
              <a:rPr lang="en-US" dirty="0" smtClean="0"/>
              <a:t>1.  Create a base reading.</a:t>
            </a:r>
            <a:endParaRPr dirty="0"/>
          </a:p>
        </p:txBody>
      </p:sp>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 name="Shape 533"/>
          <p:cNvSpPr>
            <a:spLocks noGrp="1"/>
          </p:cNvSpPr>
          <p:nvPr>
            <p:ph type="title"/>
          </p:nvPr>
        </p:nvSpPr>
        <p:spPr>
          <a:xfrm>
            <a:off x="457200" y="1049337"/>
            <a:ext cx="8229600" cy="1143001"/>
          </a:xfrm>
          <a:prstGeom prst="rect">
            <a:avLst/>
          </a:prstGeom>
        </p:spPr>
        <p:txBody>
          <a:bodyPr/>
          <a:lstStyle/>
          <a:p>
            <a:r>
              <a:t>2. Scaffold the text.</a:t>
            </a:r>
          </a:p>
        </p:txBody>
      </p:sp>
    </p:spTree>
    <p:extLst>
      <p:ext uri="{BB962C8B-B14F-4D97-AF65-F5344CB8AC3E}">
        <p14:creationId xmlns:p14="http://schemas.microsoft.com/office/powerpoint/2010/main" val="1200782838"/>
      </p:ext>
    </p:extLst>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 name="Shape 537"/>
          <p:cNvSpPr>
            <a:spLocks noGrp="1"/>
          </p:cNvSpPr>
          <p:nvPr>
            <p:ph type="title"/>
          </p:nvPr>
        </p:nvSpPr>
        <p:spPr>
          <a:xfrm>
            <a:off x="457200" y="1646238"/>
            <a:ext cx="8229600" cy="1143001"/>
          </a:xfrm>
          <a:prstGeom prst="rect">
            <a:avLst/>
          </a:prstGeom>
        </p:spPr>
        <p:txBody>
          <a:bodyPr/>
          <a:lstStyle/>
          <a:p>
            <a:r>
              <a:t>3. Mindfully choose activities.</a:t>
            </a:r>
          </a:p>
        </p:txBody>
      </p:sp>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 name="Shape 541"/>
          <p:cNvSpPr>
            <a:spLocks noGrp="1"/>
          </p:cNvSpPr>
          <p:nvPr>
            <p:ph type="title"/>
          </p:nvPr>
        </p:nvSpPr>
        <p:spPr>
          <a:xfrm>
            <a:off x="457200" y="274638"/>
            <a:ext cx="8229600" cy="6858001"/>
          </a:xfrm>
          <a:prstGeom prst="rect">
            <a:avLst/>
          </a:prstGeom>
        </p:spPr>
        <p:txBody>
          <a:bodyPr/>
          <a:lstStyle/>
          <a:p>
            <a:r>
              <a:t>Read</a:t>
            </a:r>
          </a:p>
          <a:p>
            <a:r>
              <a:t>Activity</a:t>
            </a:r>
          </a:p>
          <a:p>
            <a:r>
              <a:t>Activity </a:t>
            </a:r>
          </a:p>
          <a:p>
            <a:r>
              <a:t>Read</a:t>
            </a:r>
          </a:p>
          <a:p>
            <a:r>
              <a:t>Activity</a:t>
            </a:r>
          </a:p>
          <a:p>
            <a:r>
              <a:t>Read</a:t>
            </a:r>
          </a:p>
        </p:txBody>
      </p:sp>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 name="Shape 545"/>
          <p:cNvSpPr>
            <a:spLocks noGrp="1"/>
          </p:cNvSpPr>
          <p:nvPr>
            <p:ph type="title"/>
          </p:nvPr>
        </p:nvSpPr>
        <p:spPr>
          <a:prstGeom prst="rect">
            <a:avLst/>
          </a:prstGeom>
          <a:ln w="38100">
            <a:solidFill>
              <a:srgbClr val="942192"/>
            </a:solidFill>
          </a:ln>
        </p:spPr>
        <p:txBody>
          <a:bodyPr/>
          <a:lstStyle>
            <a:lvl1pPr defTabSz="694944">
              <a:defRPr sz="3343"/>
            </a:lvl1pPr>
          </a:lstStyle>
          <a:p>
            <a:r>
              <a:t>Base reading: creates a clear picture in the minds and hearts of the readers.</a:t>
            </a:r>
          </a:p>
        </p:txBody>
      </p:sp>
      <p:sp>
        <p:nvSpPr>
          <p:cNvPr id="546" name="Shape 546"/>
          <p:cNvSpPr/>
          <p:nvPr/>
        </p:nvSpPr>
        <p:spPr>
          <a:xfrm>
            <a:off x="457200" y="1830685"/>
            <a:ext cx="8229600" cy="1143001"/>
          </a:xfrm>
          <a:prstGeom prst="rect">
            <a:avLst/>
          </a:prstGeom>
          <a:ln w="38100">
            <a:solidFill>
              <a:srgbClr val="FF9300"/>
            </a:solidFill>
            <a:miter lim="400000"/>
          </a:ln>
          <a:extLst>
            <a:ext uri="{C572A759-6A51-4108-AA02-DFA0A04FC94B}">
              <ma14:wrappingTextBoxFlag xmlns:ma14="http://schemas.microsoft.com/office/mac/drawingml/2011/main" val="1"/>
            </a:ext>
          </a:extLst>
        </p:spPr>
        <p:txBody>
          <a:bodyPr lIns="45719" rIns="45719" anchor="ctr">
            <a:normAutofit/>
          </a:bodyPr>
          <a:lstStyle>
            <a:lvl1pPr algn="ctr" defTabSz="694944">
              <a:defRPr sz="3343">
                <a:solidFill>
                  <a:srgbClr val="FFFFFF"/>
                </a:solidFill>
              </a:defRPr>
            </a:lvl1pPr>
          </a:lstStyle>
          <a:p>
            <a:r>
              <a:t>Each successive reading: choose a goal and match the activity to that goal.</a:t>
            </a:r>
          </a:p>
        </p:txBody>
      </p:sp>
      <p:sp>
        <p:nvSpPr>
          <p:cNvPr id="547" name="Shape 547"/>
          <p:cNvSpPr/>
          <p:nvPr/>
        </p:nvSpPr>
        <p:spPr>
          <a:xfrm>
            <a:off x="457200" y="3386733"/>
            <a:ext cx="8229600" cy="1143001"/>
          </a:xfrm>
          <a:prstGeom prst="rect">
            <a:avLst/>
          </a:prstGeom>
          <a:ln w="38100">
            <a:solidFill>
              <a:srgbClr val="00F900"/>
            </a:solidFill>
            <a:miter lim="400000"/>
          </a:ln>
          <a:extLst>
            <a:ext uri="{C572A759-6A51-4108-AA02-DFA0A04FC94B}">
              <ma14:wrappingTextBoxFlag xmlns:ma14="http://schemas.microsoft.com/office/mac/drawingml/2011/main" val="1"/>
            </a:ext>
          </a:extLst>
        </p:spPr>
        <p:txBody>
          <a:bodyPr lIns="45719" rIns="45719" anchor="ctr">
            <a:normAutofit/>
          </a:bodyPr>
          <a:lstStyle>
            <a:lvl1pPr algn="ctr" defTabSz="621791">
              <a:defRPr sz="2992">
                <a:solidFill>
                  <a:srgbClr val="FFFFFF"/>
                </a:solidFill>
              </a:defRPr>
            </a:lvl1pPr>
          </a:lstStyle>
          <a:p>
            <a:r>
              <a:t>Choose activities your students find interesting and that allow them to be successful.</a:t>
            </a:r>
          </a:p>
        </p:txBody>
      </p:sp>
      <p:sp>
        <p:nvSpPr>
          <p:cNvPr id="548" name="Shape 548"/>
          <p:cNvSpPr/>
          <p:nvPr/>
        </p:nvSpPr>
        <p:spPr>
          <a:xfrm>
            <a:off x="457200" y="4942780"/>
            <a:ext cx="8229600" cy="1143001"/>
          </a:xfrm>
          <a:prstGeom prst="rect">
            <a:avLst/>
          </a:prstGeom>
          <a:ln w="38100">
            <a:solidFill>
              <a:srgbClr val="FFFB00"/>
            </a:solidFill>
            <a:miter lim="400000"/>
          </a:ln>
          <a:extLst>
            <a:ext uri="{C572A759-6A51-4108-AA02-DFA0A04FC94B}">
              <ma14:wrappingTextBoxFlag xmlns:ma14="http://schemas.microsoft.com/office/mac/drawingml/2011/main" val="1"/>
            </a:ext>
          </a:extLst>
        </p:spPr>
        <p:txBody>
          <a:bodyPr lIns="45719" rIns="45719" anchor="ctr">
            <a:normAutofit/>
          </a:bodyPr>
          <a:lstStyle>
            <a:lvl1pPr algn="ctr">
              <a:defRPr sz="4400">
                <a:solidFill>
                  <a:srgbClr val="FFFFFF"/>
                </a:solidFill>
              </a:defRPr>
            </a:lvl1pPr>
          </a:lstStyle>
          <a:p>
            <a:r>
              <a:t>Variety, variety, variety!</a:t>
            </a:r>
          </a:p>
        </p:txBody>
      </p:sp>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 name="Shape 552"/>
          <p:cNvSpPr>
            <a:spLocks noGrp="1"/>
          </p:cNvSpPr>
          <p:nvPr>
            <p:ph type="title"/>
          </p:nvPr>
        </p:nvSpPr>
        <p:spPr>
          <a:prstGeom prst="rect">
            <a:avLst/>
          </a:prstGeom>
        </p:spPr>
        <p:txBody>
          <a:bodyPr/>
          <a:lstStyle/>
          <a:p>
            <a:r>
              <a:t>Activities</a:t>
            </a:r>
          </a:p>
        </p:txBody>
      </p:sp>
      <p:sp>
        <p:nvSpPr>
          <p:cNvPr id="553" name="Shape 553"/>
          <p:cNvSpPr>
            <a:spLocks noGrp="1"/>
          </p:cNvSpPr>
          <p:nvPr>
            <p:ph type="body" idx="1"/>
          </p:nvPr>
        </p:nvSpPr>
        <p:spPr>
          <a:xfrm>
            <a:off x="1739900" y="1422400"/>
            <a:ext cx="5664200" cy="5262563"/>
          </a:xfrm>
          <a:prstGeom prst="rect">
            <a:avLst/>
          </a:prstGeom>
        </p:spPr>
        <p:txBody>
          <a:bodyPr>
            <a:normAutofit lnSpcReduction="10000"/>
          </a:bodyPr>
          <a:lstStyle/>
          <a:p>
            <a:pPr marL="312039" indent="-312039" defTabSz="832104">
              <a:defRPr sz="3003"/>
            </a:pPr>
            <a:r>
              <a:t>Choral/Individual translation</a:t>
            </a:r>
          </a:p>
          <a:p>
            <a:pPr marL="312039" indent="-312039" defTabSz="832104">
              <a:defRPr sz="3003"/>
            </a:pPr>
            <a:r>
              <a:t>Questions and answers</a:t>
            </a:r>
          </a:p>
          <a:p>
            <a:pPr marL="312039" indent="-312039" defTabSz="832104">
              <a:defRPr sz="3003"/>
            </a:pPr>
            <a:r>
              <a:t>Translate</a:t>
            </a:r>
          </a:p>
          <a:p>
            <a:pPr marL="312039" indent="-312039" defTabSz="832104">
              <a:defRPr sz="3003"/>
            </a:pPr>
            <a:r>
              <a:t>Illustrate</a:t>
            </a:r>
          </a:p>
          <a:p>
            <a:pPr marL="312039" indent="-312039" defTabSz="832104">
              <a:defRPr sz="3003"/>
            </a:pPr>
            <a:r>
              <a:t>Point to a picture</a:t>
            </a:r>
          </a:p>
          <a:p>
            <a:pPr marL="312039" indent="-312039" defTabSz="832104">
              <a:defRPr sz="3003"/>
            </a:pPr>
            <a:r>
              <a:t>Act it out</a:t>
            </a:r>
          </a:p>
          <a:p>
            <a:pPr marL="312039" indent="-312039" defTabSz="832104">
              <a:defRPr sz="3003"/>
            </a:pPr>
            <a:r>
              <a:t>Parallel story</a:t>
            </a:r>
          </a:p>
          <a:p>
            <a:pPr marL="312039" indent="-312039" defTabSz="832104">
              <a:defRPr sz="3003"/>
            </a:pPr>
            <a:r>
              <a:t>Powerpoint/smart board</a:t>
            </a:r>
          </a:p>
          <a:p>
            <a:pPr marL="312039" indent="-312039" defTabSz="832104">
              <a:defRPr sz="3003"/>
            </a:pPr>
            <a:r>
              <a:t>Read and discuss</a:t>
            </a:r>
          </a:p>
          <a:p>
            <a:pPr marL="312039" indent="-312039" defTabSz="832104">
              <a:defRPr sz="3003"/>
            </a:pPr>
            <a:r>
              <a:t>Predictions</a:t>
            </a:r>
          </a:p>
        </p:txBody>
      </p:sp>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 name="Shape 560"/>
          <p:cNvSpPr>
            <a:spLocks noGrp="1"/>
          </p:cNvSpPr>
          <p:nvPr>
            <p:ph type="title"/>
          </p:nvPr>
        </p:nvSpPr>
        <p:spPr>
          <a:prstGeom prst="rect">
            <a:avLst/>
          </a:prstGeom>
        </p:spPr>
        <p:txBody>
          <a:bodyPr/>
          <a:lstStyle/>
          <a:p>
            <a:r>
              <a:t>More tips</a:t>
            </a:r>
          </a:p>
        </p:txBody>
      </p:sp>
      <p:sp>
        <p:nvSpPr>
          <p:cNvPr id="561" name="Shape 561"/>
          <p:cNvSpPr>
            <a:spLocks noGrp="1"/>
          </p:cNvSpPr>
          <p:nvPr>
            <p:ph type="body" idx="1"/>
          </p:nvPr>
        </p:nvSpPr>
        <p:spPr>
          <a:xfrm>
            <a:off x="457200" y="1600200"/>
            <a:ext cx="8229600" cy="5021263"/>
          </a:xfrm>
          <a:prstGeom prst="rect">
            <a:avLst/>
          </a:prstGeom>
        </p:spPr>
        <p:txBody>
          <a:bodyPr>
            <a:normAutofit lnSpcReduction="10000"/>
          </a:bodyPr>
          <a:lstStyle/>
          <a:p>
            <a:r>
              <a:t>Use more space or larger font for base.</a:t>
            </a:r>
          </a:p>
          <a:p>
            <a:r>
              <a:t>Differentiate. Not everyone has to read every version.</a:t>
            </a:r>
          </a:p>
          <a:p>
            <a:r>
              <a:t>Ask kids to help. </a:t>
            </a:r>
          </a:p>
          <a:p>
            <a:r>
              <a:t>Use what kids write to create.</a:t>
            </a:r>
          </a:p>
          <a:p>
            <a:r>
              <a:t>Build parallel stories.</a:t>
            </a:r>
          </a:p>
          <a:p>
            <a:r>
              <a:t>Color the new stuff.</a:t>
            </a:r>
          </a:p>
          <a:p>
            <a:r>
              <a:t>Don’t color the new stuff.</a:t>
            </a:r>
          </a:p>
          <a:p>
            <a:r>
              <a:t>Use across years.</a:t>
            </a:r>
          </a:p>
        </p:txBody>
      </p:sp>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 name="image39.png"/>
          <p:cNvPicPr>
            <a:picLocks noChangeAspect="1"/>
          </p:cNvPicPr>
          <p:nvPr/>
        </p:nvPicPr>
        <p:blipFill>
          <a:blip r:embed="rId3">
            <a:extLst/>
          </a:blip>
          <a:stretch>
            <a:fillRect/>
          </a:stretch>
        </p:blipFill>
        <p:spPr>
          <a:xfrm>
            <a:off x="597658" y="592357"/>
            <a:ext cx="7948684" cy="5961515"/>
          </a:xfrm>
          <a:prstGeom prst="rect">
            <a:avLst/>
          </a:prstGeom>
          <a:ln w="12700">
            <a:miter lim="400000"/>
          </a:ln>
        </p:spPr>
      </p:pic>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7" name="image40.png"/>
          <p:cNvPicPr>
            <a:picLocks noChangeAspect="1"/>
          </p:cNvPicPr>
          <p:nvPr/>
        </p:nvPicPr>
        <p:blipFill>
          <a:blip r:embed="rId3">
            <a:extLst/>
          </a:blip>
          <a:stretch>
            <a:fillRect/>
          </a:stretch>
        </p:blipFill>
        <p:spPr>
          <a:xfrm>
            <a:off x="386293" y="289718"/>
            <a:ext cx="8371414" cy="6278564"/>
          </a:xfrm>
          <a:prstGeom prst="rect">
            <a:avLst/>
          </a:prstGeom>
          <a:ln w="12700">
            <a:miter lim="400000"/>
          </a:ln>
        </p:spPr>
      </p:pic>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357503"/>
                <a:satOff val="-10351"/>
                <a:lumOff val="29273"/>
              </a:schemeClr>
            </a:gs>
            <a:gs pos="0">
              <a:srgbClr val="6172BA"/>
            </a:gs>
            <a:gs pos="100000">
              <a:srgbClr val="011993"/>
            </a:gs>
          </a:gsLst>
          <a:path path="circle">
            <a:fillToRect l="50000" t="50000" r="50000" b="50000"/>
          </a:path>
        </a:gradFill>
        <a:effectLst/>
      </p:bgPr>
    </p:bg>
    <p:spTree>
      <p:nvGrpSpPr>
        <p:cNvPr id="1" name=""/>
        <p:cNvGrpSpPr/>
        <p:nvPr/>
      </p:nvGrpSpPr>
      <p:grpSpPr>
        <a:xfrm>
          <a:off x="0" y="0"/>
          <a:ext cx="0" cy="0"/>
          <a:chOff x="0" y="0"/>
          <a:chExt cx="0" cy="0"/>
        </a:xfrm>
      </p:grpSpPr>
      <p:sp>
        <p:nvSpPr>
          <p:cNvPr id="571" name="Shape 571"/>
          <p:cNvSpPr>
            <a:spLocks noGrp="1"/>
          </p:cNvSpPr>
          <p:nvPr>
            <p:ph type="title"/>
          </p:nvPr>
        </p:nvSpPr>
        <p:spPr>
          <a:prstGeom prst="rect">
            <a:avLst/>
          </a:prstGeom>
        </p:spPr>
        <p:txBody>
          <a:bodyPr/>
          <a:lstStyle/>
          <a:p>
            <a:r>
              <a:t>Thank you for coming! </a:t>
            </a:r>
          </a:p>
        </p:txBody>
      </p:sp>
      <p:sp>
        <p:nvSpPr>
          <p:cNvPr id="572" name="Shape 572"/>
          <p:cNvSpPr>
            <a:spLocks noGrp="1"/>
          </p:cNvSpPr>
          <p:nvPr>
            <p:ph type="body" idx="1"/>
          </p:nvPr>
        </p:nvSpPr>
        <p:spPr>
          <a:xfrm>
            <a:off x="457200" y="2006600"/>
            <a:ext cx="8229600" cy="4525963"/>
          </a:xfrm>
          <a:prstGeom prst="rect">
            <a:avLst/>
          </a:prstGeom>
          <a:solidFill>
            <a:srgbClr val="4B86BF"/>
          </a:solidFill>
          <a:ln w="38100">
            <a:solidFill>
              <a:srgbClr val="FFFFFF"/>
            </a:solidFill>
            <a:round/>
          </a:ln>
        </p:spPr>
        <p:txBody>
          <a:bodyPr/>
          <a:lstStyle/>
          <a:p>
            <a:pPr marL="0" indent="0">
              <a:spcBef>
                <a:spcPts val="0"/>
              </a:spcBef>
              <a:buSzTx/>
              <a:buFontTx/>
              <a:buNone/>
              <a:defRPr sz="1800"/>
            </a:pPr>
            <a:endParaRPr/>
          </a:p>
          <a:p>
            <a:pPr marL="0" indent="0">
              <a:spcBef>
                <a:spcPts val="0"/>
              </a:spcBef>
              <a:buSzTx/>
              <a:buFontTx/>
              <a:buNone/>
              <a:defRPr sz="1800"/>
            </a:pPr>
            <a:endParaRPr/>
          </a:p>
          <a:p>
            <a:pPr marL="0" indent="0">
              <a:spcBef>
                <a:spcPts val="0"/>
              </a:spcBef>
              <a:buSzTx/>
              <a:buFontTx/>
              <a:buNone/>
              <a:defRPr sz="1800"/>
            </a:pPr>
            <a:endParaRPr/>
          </a:p>
          <a:p>
            <a:pPr marL="0" indent="0">
              <a:spcBef>
                <a:spcPts val="0"/>
              </a:spcBef>
              <a:buSzTx/>
              <a:buFontTx/>
              <a:buNone/>
              <a:defRPr sz="1800"/>
            </a:pPr>
            <a:endParaRPr/>
          </a:p>
          <a:p>
            <a:pPr marL="0" indent="0">
              <a:spcBef>
                <a:spcPts val="0"/>
              </a:spcBef>
              <a:buSzTx/>
              <a:buFontTx/>
              <a:buNone/>
              <a:defRPr sz="1800"/>
            </a:pPr>
            <a:r>
              <a:t>Please fill out an evaluation!!</a:t>
            </a:r>
          </a:p>
          <a:p>
            <a:pPr marL="0" indent="0">
              <a:spcBef>
                <a:spcPts val="0"/>
              </a:spcBef>
              <a:buSzTx/>
              <a:buFontTx/>
              <a:buNone/>
              <a:defRPr sz="1800"/>
            </a:pPr>
            <a:endParaRPr/>
          </a:p>
          <a:p>
            <a:pPr marL="0" indent="0">
              <a:spcBef>
                <a:spcPts val="0"/>
              </a:spcBef>
              <a:buSzTx/>
              <a:buFontTx/>
              <a:buNone/>
              <a:defRPr sz="3100"/>
            </a:pPr>
            <a:r>
              <a:t>Michele Whaley </a:t>
            </a:r>
          </a:p>
          <a:p>
            <a:pPr marL="0" indent="0">
              <a:spcBef>
                <a:spcPts val="0"/>
              </a:spcBef>
              <a:buSzTx/>
              <a:buFontTx/>
              <a:buNone/>
              <a:defRPr sz="3100"/>
            </a:pPr>
            <a:endParaRPr/>
          </a:p>
          <a:p>
            <a:pPr marL="0" indent="0">
              <a:spcBef>
                <a:spcPts val="0"/>
              </a:spcBef>
              <a:buSzTx/>
              <a:buFontTx/>
              <a:buNone/>
              <a:defRPr sz="3100"/>
            </a:pPr>
            <a:r>
              <a:rPr u="sng">
                <a:uFill>
                  <a:solidFill>
                    <a:srgbClr val="0000FF"/>
                  </a:solidFill>
                </a:uFill>
                <a:hlinkClick r:id="rId3"/>
              </a:rPr>
              <a:t>www.EmbeddedReading.com</a:t>
            </a:r>
          </a:p>
          <a:p>
            <a:pPr marL="0" indent="0">
              <a:spcBef>
                <a:spcPts val="0"/>
              </a:spcBef>
              <a:buSzTx/>
              <a:buFontTx/>
              <a:buNone/>
              <a:defRPr sz="3100"/>
            </a:pPr>
            <a:endParaRPr u="sng">
              <a:uFill>
                <a:solidFill>
                  <a:srgbClr val="0000FF"/>
                </a:solidFill>
              </a:uFill>
              <a:hlinkClick r:id="rId3"/>
            </a:endParaRPr>
          </a:p>
          <a:p>
            <a:pPr marL="0" indent="0">
              <a:spcBef>
                <a:spcPts val="0"/>
              </a:spcBef>
              <a:buSzTx/>
              <a:buFontTx/>
              <a:buNone/>
              <a:defRPr sz="3100"/>
            </a:pPr>
            <a:r>
              <a:rPr u="sng">
                <a:uFill>
                  <a:solidFill>
                    <a:srgbClr val="0000FF"/>
                  </a:solidFill>
                </a:uFill>
                <a:hlinkClick r:id="rId4"/>
              </a:rPr>
              <a:t>michelejwhaley@gmail.com</a:t>
            </a:r>
          </a:p>
        </p:txBody>
      </p:sp>
      <p:pic>
        <p:nvPicPr>
          <p:cNvPr id="573" name="image1.pdf"/>
          <p:cNvPicPr>
            <a:picLocks noChangeAspect="1"/>
          </p:cNvPicPr>
          <p:nvPr/>
        </p:nvPicPr>
        <p:blipFill>
          <a:blip r:embed="rId5">
            <a:extLst/>
          </a:blip>
          <a:stretch>
            <a:fillRect/>
          </a:stretch>
        </p:blipFill>
        <p:spPr>
          <a:xfrm>
            <a:off x="3276600" y="1143000"/>
            <a:ext cx="2301065" cy="2286000"/>
          </a:xfrm>
          <a:prstGeom prst="rect">
            <a:avLst/>
          </a:prstGeom>
          <a:ln w="12700">
            <a:miter lim="400000"/>
          </a:ln>
        </p:spPr>
      </p:pic>
    </p:spTree>
  </p:cSld>
  <p:clrMapOvr>
    <a:masterClrMapping/>
  </p:clrMapOvr>
  <p:transition spd="slow"/>
</p:sld>
</file>

<file path=ppt/theme/theme1.xml><?xml version="1.0" encoding="utf-8"?>
<a:theme xmlns:a="http://schemas.openxmlformats.org/drawingml/2006/main" name="Office Theme">
  <a:themeElements>
    <a:clrScheme name="Office Theme">
      <a:dk1>
        <a:srgbClr val="000000"/>
      </a:dk1>
      <a:lt1>
        <a:srgbClr val="FFFF00">
          <a:alpha val="57000"/>
        </a:srgbClr>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rotWithShape="0">
              <a:srgbClr val="000000">
                <a:alpha val="60000"/>
              </a:srgbClr>
            </a:outerShdw>
          </a:effectLst>
        </a:effectStyle>
        <a:effectStyle>
          <a:effectLst>
            <a:outerShdw blurRad="50800" dist="25400" rotWithShape="0">
              <a:srgbClr val="000000">
                <a:alpha val="6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50800" dist="25400" rotWithShape="0">
            <a:srgbClr val="000000">
              <a:alpha val="60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rotWithShape="0">
              <a:srgbClr val="000000">
                <a:alpha val="60000"/>
              </a:srgbClr>
            </a:outerShdw>
          </a:effectLst>
        </a:effectStyle>
        <a:effectStyle>
          <a:effectLst>
            <a:outerShdw blurRad="50800" dist="25400" rotWithShape="0">
              <a:srgbClr val="000000">
                <a:alpha val="6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50800" dist="25400" rotWithShape="0">
            <a:srgbClr val="000000">
              <a:alpha val="60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12</TotalTime>
  <Words>2031</Words>
  <Application>Microsoft Macintosh PowerPoint</Application>
  <PresentationFormat>On-screen Show (4:3)</PresentationFormat>
  <Paragraphs>329</Paragraphs>
  <Slides>76</Slides>
  <Notes>37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76</vt:i4>
      </vt:variant>
    </vt:vector>
  </HeadingPairs>
  <TitlesOfParts>
    <vt:vector size="82" baseType="lpstr">
      <vt:lpstr>Cabin</vt:lpstr>
      <vt:lpstr>Calibri</vt:lpstr>
      <vt:lpstr>Calibri Light</vt:lpstr>
      <vt:lpstr>Helvetica Neue</vt:lpstr>
      <vt:lpstr>Arial</vt:lpstr>
      <vt:lpstr>Office Theme</vt:lpstr>
      <vt:lpstr>Embedded Reading</vt:lpstr>
      <vt:lpstr>Embedded Reading</vt:lpstr>
      <vt:lpstr>PowerPoint Presentation</vt:lpstr>
      <vt:lpstr>PowerPoint Presentation</vt:lpstr>
      <vt:lpstr>PowerPoint Presentation</vt:lpstr>
      <vt:lpstr>Creating a picture in the heart/mind </vt:lpstr>
      <vt:lpstr>PowerPoint Presentation</vt:lpstr>
      <vt:lpstr> </vt:lpstr>
      <vt:lpstr>PowerPoint Presentation</vt:lpstr>
      <vt:lpstr>PowerPoint Presentation</vt:lpstr>
      <vt:lpstr>PowerPoint Presentation</vt:lpstr>
      <vt:lpstr>Students who are not  accomplished readers…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Russian demo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base reading is easy for any student to understand. It is a summary, or an outline.</vt:lpstr>
      <vt:lpstr>PowerPoint Presentation</vt:lpstr>
      <vt:lpstr>From the bottom up</vt:lpstr>
      <vt:lpstr>Step 1</vt:lpstr>
      <vt:lpstr>Step 2</vt:lpstr>
      <vt:lpstr>PowerPoint Presentation</vt:lpstr>
      <vt:lpstr>Step 3</vt:lpstr>
      <vt:lpstr>Audience:  Teachers Learning About Embedded Reading</vt:lpstr>
      <vt:lpstr>Step 4</vt:lpstr>
      <vt:lpstr>PowerPoint Presentation</vt:lpstr>
      <vt:lpstr>Base story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Create a base reading.</vt:lpstr>
      <vt:lpstr>2. Scaffold the text.</vt:lpstr>
      <vt:lpstr>3. Mindfully choose activities.</vt:lpstr>
      <vt:lpstr>Read Activity Activity  Read Activity Read</vt:lpstr>
      <vt:lpstr>Base reading: creates a clear picture in the minds and hearts of the readers.</vt:lpstr>
      <vt:lpstr>Activities</vt:lpstr>
      <vt:lpstr>More tips</vt:lpstr>
      <vt:lpstr>PowerPoint Presentation</vt:lpstr>
      <vt:lpstr>PowerPoint Presentation</vt:lpstr>
      <vt:lpstr>Thank you for coming! </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Embedded Reading</dc:title>
  <cp:lastModifiedBy>Laurie Clarcq</cp:lastModifiedBy>
  <cp:revision>3</cp:revision>
  <dcterms:modified xsi:type="dcterms:W3CDTF">2017-07-16T03:58:00Z</dcterms:modified>
</cp:coreProperties>
</file>